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4225" r:id="rId2"/>
    <p:sldMasterId id="2147484614" r:id="rId3"/>
  </p:sldMasterIdLst>
  <p:notesMasterIdLst>
    <p:notesMasterId r:id="rId43"/>
  </p:notesMasterIdLst>
  <p:handoutMasterIdLst>
    <p:handoutMasterId r:id="rId44"/>
  </p:handoutMasterIdLst>
  <p:sldIdLst>
    <p:sldId id="256" r:id="rId4"/>
    <p:sldId id="314" r:id="rId5"/>
    <p:sldId id="275" r:id="rId6"/>
    <p:sldId id="324" r:id="rId7"/>
    <p:sldId id="325" r:id="rId8"/>
    <p:sldId id="326" r:id="rId9"/>
    <p:sldId id="331" r:id="rId10"/>
    <p:sldId id="348" r:id="rId11"/>
    <p:sldId id="327" r:id="rId12"/>
    <p:sldId id="340" r:id="rId13"/>
    <p:sldId id="341" r:id="rId14"/>
    <p:sldId id="339" r:id="rId15"/>
    <p:sldId id="342" r:id="rId16"/>
    <p:sldId id="364" r:id="rId17"/>
    <p:sldId id="328" r:id="rId18"/>
    <p:sldId id="335" r:id="rId19"/>
    <p:sldId id="357" r:id="rId20"/>
    <p:sldId id="358" r:id="rId21"/>
    <p:sldId id="354" r:id="rId22"/>
    <p:sldId id="363" r:id="rId23"/>
    <p:sldId id="273" r:id="rId24"/>
    <p:sldId id="286" r:id="rId25"/>
    <p:sldId id="365" r:id="rId26"/>
    <p:sldId id="296" r:id="rId27"/>
    <p:sldId id="291" r:id="rId28"/>
    <p:sldId id="289" r:id="rId29"/>
    <p:sldId id="310" r:id="rId30"/>
    <p:sldId id="311" r:id="rId31"/>
    <p:sldId id="343" r:id="rId32"/>
    <p:sldId id="298" r:id="rId33"/>
    <p:sldId id="297" r:id="rId34"/>
    <p:sldId id="359" r:id="rId35"/>
    <p:sldId id="301" r:id="rId36"/>
    <p:sldId id="299" r:id="rId37"/>
    <p:sldId id="300" r:id="rId38"/>
    <p:sldId id="361" r:id="rId39"/>
    <p:sldId id="334" r:id="rId40"/>
    <p:sldId id="360" r:id="rId41"/>
    <p:sldId id="288"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SD" initials="L" lastIdx="3" clrIdx="1"/>
  <p:cmAuthor id="2" name="Nguyen, Huy" initials="NH" lastIdx="6" clrIdx="2"/>
  <p:cmAuthor id="3" name="GREEN, CHARLENE A" initials="GCA" lastIdx="1" clrIdx="3"/>
  <p:cmAuthor id="4" name="Del castillo, Saul" initials="DcS" lastIdx="1" clrIdx="4"/>
  <p:cmAuthor id="5" name="Windows 7 pro X64" initials="W7pX" lastIdx="2" clrIdx="5"/>
  <p:cmAuthor id="6" name="Howard, Amber" initials="HA" lastIdx="2" clrIdx="6">
    <p:extLst>
      <p:ext uri="{19B8F6BF-5375-455C-9EA6-DF929625EA0E}">
        <p15:presenceInfo xmlns:p15="http://schemas.microsoft.com/office/powerpoint/2012/main" userId="S-1-5-21-1853942846-4006300786-3363798535-274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66"/>
    <a:srgbClr val="E84B4B"/>
    <a:srgbClr val="FF6666"/>
    <a:srgbClr val="EAEC90"/>
    <a:srgbClr val="FFE4AF"/>
    <a:srgbClr val="F6E4A0"/>
    <a:srgbClr val="C07D24"/>
    <a:srgbClr val="F3DB81"/>
    <a:srgbClr val="A182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67" autoAdjust="0"/>
    <p:restoredTop sz="65223" autoAdjust="0"/>
  </p:normalViewPr>
  <p:slideViewPr>
    <p:cSldViewPr>
      <p:cViewPr varScale="1">
        <p:scale>
          <a:sx n="40" d="100"/>
          <a:sy n="40" d="100"/>
        </p:scale>
        <p:origin x="95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2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560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560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560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AE45D72-F876-4DF2-BC88-126C6004D1C8}" type="slidenum">
              <a:rPr lang="en-US" altLang="en-US"/>
              <a:pPr>
                <a:defRPr/>
              </a:pPr>
              <a:t>‹#›</a:t>
            </a:fld>
            <a:endParaRPr lang="en-US" altLang="en-US"/>
          </a:p>
        </p:txBody>
      </p:sp>
    </p:spTree>
    <p:extLst>
      <p:ext uri="{BB962C8B-B14F-4D97-AF65-F5344CB8AC3E}">
        <p14:creationId xmlns:p14="http://schemas.microsoft.com/office/powerpoint/2010/main" val="975933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D51512FF-5DAC-4CCD-B670-08B5F886C390}" type="datetimeFigureOut">
              <a:rPr lang="en-US"/>
              <a:pPr>
                <a:defRPr/>
              </a:pPr>
              <a:t>7/31/2019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E53A9A4A-0C8D-421E-8C7F-0E26A624838A}" type="slidenum">
              <a:rPr lang="en-US"/>
              <a:pPr>
                <a:defRPr/>
              </a:pPr>
              <a:t>‹#›</a:t>
            </a:fld>
            <a:endParaRPr lang="en-US"/>
          </a:p>
        </p:txBody>
      </p:sp>
    </p:spTree>
    <p:extLst>
      <p:ext uri="{BB962C8B-B14F-4D97-AF65-F5344CB8AC3E}">
        <p14:creationId xmlns:p14="http://schemas.microsoft.com/office/powerpoint/2010/main" val="3220403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dirty="0"/>
              <a:t>TELL: THIS IS JUST A PLACE HOLDER FOR SCREEN BEFORE THE PRESENTATION IS READY TO BEGIN</a:t>
            </a:r>
            <a:endParaRPr lang="en-US" altLang="en-US" dirty="0"/>
          </a:p>
          <a:p>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21097E-F493-44A0-BE82-25D866D767A4}"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Ø"/>
            </a:pPr>
            <a:r>
              <a:rPr lang="en-US" altLang="en-US" sz="1200" b="1" dirty="0"/>
              <a:t>TELL: </a:t>
            </a:r>
            <a:r>
              <a:rPr lang="en-US" altLang="en-US" sz="1200" b="1" baseline="0" dirty="0"/>
              <a:t> </a:t>
            </a:r>
            <a:r>
              <a:rPr lang="en-US" altLang="en-US" sz="1200" b="0" baseline="0" dirty="0"/>
              <a:t>In order to build participation a food service manager will need to use their problem solving skills and identify why students are not choosing Café LA as their dining option. Lets review potential issues that may be causing low participation; </a:t>
            </a:r>
            <a:r>
              <a:rPr lang="en-US" altLang="en-US" sz="1200" b="0" baseline="0" dirty="0">
                <a:solidFill>
                  <a:srgbClr val="000000"/>
                </a:solidFill>
                <a:latin typeface="+mn-lt"/>
              </a:rPr>
              <a:t>l</a:t>
            </a:r>
            <a:r>
              <a:rPr lang="en-US" sz="1200" b="0" dirty="0">
                <a:solidFill>
                  <a:srgbClr val="000000"/>
                </a:solidFill>
                <a:latin typeface="+mn-lt"/>
              </a:rPr>
              <a:t>arge campuses,</a:t>
            </a:r>
            <a:r>
              <a:rPr lang="en-US" sz="1200" b="0" baseline="0" dirty="0">
                <a:solidFill>
                  <a:srgbClr val="000000"/>
                </a:solidFill>
                <a:latin typeface="+mn-lt"/>
              </a:rPr>
              <a:t> where students have n</a:t>
            </a:r>
            <a:r>
              <a:rPr lang="en-US" sz="1200" b="0" dirty="0">
                <a:solidFill>
                  <a:srgbClr val="000000"/>
                </a:solidFill>
                <a:latin typeface="+mn-lt"/>
              </a:rPr>
              <a:t>o time to travel their</a:t>
            </a:r>
            <a:r>
              <a:rPr lang="en-US" sz="1200" b="0" baseline="0" dirty="0">
                <a:solidFill>
                  <a:srgbClr val="000000"/>
                </a:solidFill>
                <a:latin typeface="+mn-lt"/>
              </a:rPr>
              <a:t> </a:t>
            </a:r>
            <a:r>
              <a:rPr lang="en-US" sz="1200" b="0" dirty="0">
                <a:solidFill>
                  <a:srgbClr val="000000"/>
                </a:solidFill>
                <a:latin typeface="+mn-lt"/>
              </a:rPr>
              <a:t>classrooms to the cafeteria,</a:t>
            </a:r>
            <a:r>
              <a:rPr lang="en-US" sz="1200" b="0" baseline="0" dirty="0">
                <a:solidFill>
                  <a:srgbClr val="000000"/>
                </a:solidFill>
                <a:latin typeface="+mn-lt"/>
              </a:rPr>
              <a:t> s</a:t>
            </a:r>
            <a:r>
              <a:rPr lang="en-US" sz="1200" b="0" dirty="0">
                <a:solidFill>
                  <a:srgbClr val="000000"/>
                </a:solidFill>
                <a:latin typeface="+mn-lt"/>
              </a:rPr>
              <a:t>tudents attending club meetings during lunch,</a:t>
            </a:r>
            <a:r>
              <a:rPr lang="en-US" sz="1200" b="0" baseline="0" dirty="0">
                <a:solidFill>
                  <a:srgbClr val="000000"/>
                </a:solidFill>
                <a:latin typeface="+mn-lt"/>
              </a:rPr>
              <a:t> l</a:t>
            </a:r>
            <a:r>
              <a:rPr lang="en-US" sz="1200" b="0" dirty="0">
                <a:solidFill>
                  <a:srgbClr val="000000"/>
                </a:solidFill>
                <a:latin typeface="+mn-lt"/>
              </a:rPr>
              <a:t>ong lines at cafeteria and serving windows,</a:t>
            </a:r>
            <a:r>
              <a:rPr lang="en-US" sz="1200" b="0" baseline="0" dirty="0">
                <a:solidFill>
                  <a:srgbClr val="000000"/>
                </a:solidFill>
                <a:latin typeface="+mn-lt"/>
              </a:rPr>
              <a:t> s</a:t>
            </a:r>
            <a:r>
              <a:rPr lang="en-US" sz="1200" b="0" dirty="0">
                <a:solidFill>
                  <a:srgbClr val="000000"/>
                </a:solidFill>
                <a:latin typeface="+mn-lt"/>
              </a:rPr>
              <a:t>porting or campus events</a:t>
            </a:r>
            <a:r>
              <a:rPr lang="en-US" sz="1200" b="0" baseline="0" dirty="0">
                <a:solidFill>
                  <a:srgbClr val="000000"/>
                </a:solidFill>
                <a:latin typeface="+mn-lt"/>
              </a:rPr>
              <a:t> like r</a:t>
            </a:r>
            <a:r>
              <a:rPr lang="en-US" sz="1200" b="0" dirty="0">
                <a:solidFill>
                  <a:srgbClr val="000000"/>
                </a:solidFill>
                <a:latin typeface="+mn-lt"/>
              </a:rPr>
              <a:t>allies, assemblies, and fundraisers,</a:t>
            </a:r>
            <a:r>
              <a:rPr lang="en-US" sz="1200" b="0" baseline="0" dirty="0">
                <a:solidFill>
                  <a:srgbClr val="000000"/>
                </a:solidFill>
                <a:latin typeface="+mn-lt"/>
              </a:rPr>
              <a:t> and finally f</a:t>
            </a:r>
            <a:r>
              <a:rPr lang="en-US" sz="1200" b="0" dirty="0">
                <a:solidFill>
                  <a:srgbClr val="000000"/>
                </a:solidFill>
                <a:latin typeface="+mn-lt"/>
              </a:rPr>
              <a:t>ood delivery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37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t>TELL: </a:t>
            </a:r>
            <a:r>
              <a:rPr lang="en-US" sz="1200" dirty="0">
                <a:solidFill>
                  <a:srgbClr val="000000"/>
                </a:solidFill>
                <a:latin typeface="+mn-lt"/>
              </a:rPr>
              <a:t>Building student participation will require on-going new ideas for the cafeteria. Some examples are: Rearrange the service line to better serve students. By</a:t>
            </a:r>
            <a:r>
              <a:rPr lang="en-US" sz="1200" baseline="0" dirty="0">
                <a:solidFill>
                  <a:srgbClr val="000000"/>
                </a:solidFill>
                <a:latin typeface="+mn-lt"/>
              </a:rPr>
              <a:t> making small changes like this one, you can speed up the efficiency of serving students. </a:t>
            </a:r>
            <a:endParaRPr lang="en-US" sz="1200" dirty="0">
              <a:solidFill>
                <a:srgbClr val="000000"/>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11</a:t>
            </a:fld>
            <a:endParaRPr lang="en-US"/>
          </a:p>
        </p:txBody>
      </p:sp>
    </p:spTree>
    <p:extLst>
      <p:ext uri="{BB962C8B-B14F-4D97-AF65-F5344CB8AC3E}">
        <p14:creationId xmlns:p14="http://schemas.microsoft.com/office/powerpoint/2010/main" val="3399638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TELL: </a:t>
            </a:r>
            <a:r>
              <a:rPr lang="en-US" dirty="0">
                <a:solidFill>
                  <a:srgbClr val="000000"/>
                </a:solidFill>
              </a:rPr>
              <a:t>Building participation takes “outside of the box”, and “outside of the cafeteria” ideas. </a:t>
            </a:r>
            <a:r>
              <a:rPr lang="en-US" sz="1200" dirty="0">
                <a:solidFill>
                  <a:srgbClr val="000000"/>
                </a:solidFill>
                <a:latin typeface="+mn-lt"/>
              </a:rPr>
              <a:t>To build participation</a:t>
            </a:r>
            <a:r>
              <a:rPr lang="en-US" sz="1200" baseline="0" dirty="0">
                <a:solidFill>
                  <a:srgbClr val="000000"/>
                </a:solidFill>
                <a:latin typeface="+mn-lt"/>
              </a:rPr>
              <a:t> try </a:t>
            </a:r>
            <a:r>
              <a:rPr lang="en-US" sz="1200" dirty="0">
                <a:solidFill>
                  <a:srgbClr val="000000"/>
                </a:solidFill>
                <a:latin typeface="+mn-lt"/>
              </a:rPr>
              <a:t>placing a mobile cart away from the cafeteria to serve students who are not already eating with Café LA. Don’t have</a:t>
            </a:r>
            <a:r>
              <a:rPr lang="en-US" sz="1200" baseline="0" dirty="0">
                <a:solidFill>
                  <a:srgbClr val="000000"/>
                </a:solidFill>
                <a:latin typeface="+mn-lt"/>
              </a:rPr>
              <a:t> a mobile cart? Why not make your own? Food For thought, if you served 40 additional student per day using a mobile cart, how much revenue would the cafeteria receive? That’s right $22,896 based on free reimbursement of 40 meals per day times 180 operation school days. That’s a huge success. </a:t>
            </a:r>
            <a:r>
              <a:rPr lang="en-US" sz="1200" dirty="0">
                <a:solidFill>
                  <a:srgbClr val="000000"/>
                </a:solidFill>
                <a:latin typeface="+mn-lt"/>
              </a:rPr>
              <a:t>Finding participation solutions will contribute to the overall profit of a cafeteria and the 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03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TELL:</a:t>
            </a:r>
            <a:r>
              <a:rPr lang="en-US" sz="1200" b="0" dirty="0"/>
              <a:t> </a:t>
            </a:r>
            <a:r>
              <a:rPr lang="en-US" sz="1200" dirty="0">
                <a:solidFill>
                  <a:srgbClr val="000000"/>
                </a:solidFill>
                <a:latin typeface="+mn-lt"/>
              </a:rPr>
              <a:t>Sally the Squirrel just opened Squirrel Café, she offers quality food at an affordable price but not all the animals seem to come inside to eat.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INSTRUCTOR: </a:t>
            </a:r>
            <a:r>
              <a:rPr lang="en-US" sz="1200" b="0" dirty="0"/>
              <a:t>Instruct the class </a:t>
            </a:r>
            <a:r>
              <a:rPr lang="en-US" sz="1200" b="0" baseline="0" dirty="0"/>
              <a:t>to get it </a:t>
            </a:r>
            <a:r>
              <a:rPr lang="en-US" sz="1200" b="0" dirty="0"/>
              <a:t>groups of 3 to 5 people. Hand</a:t>
            </a:r>
            <a:r>
              <a:rPr lang="en-US" sz="1200" b="0" baseline="0" dirty="0"/>
              <a:t> out 1 flash card per group and instruct the groups to pick a leader to write downs ideas. </a:t>
            </a:r>
            <a:endParaRPr lang="en-US" sz="1200"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13</a:t>
            </a:fld>
            <a:endParaRPr lang="en-US"/>
          </a:p>
        </p:txBody>
      </p:sp>
    </p:spTree>
    <p:extLst>
      <p:ext uri="{BB962C8B-B14F-4D97-AF65-F5344CB8AC3E}">
        <p14:creationId xmlns:p14="http://schemas.microsoft.com/office/powerpoint/2010/main" val="111970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TELL:</a:t>
            </a:r>
            <a:r>
              <a:rPr lang="en-US" b="0" baseline="0" dirty="0"/>
              <a:t> Sally’s Squirrel Café is high up in a treehouse.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solidFill>
                  <a:schemeClr val="bg1"/>
                </a:solidFill>
              </a:rPr>
              <a:t>ASK: </a:t>
            </a:r>
            <a:r>
              <a:rPr lang="en-US" sz="1200" b="0" dirty="0">
                <a:solidFill>
                  <a:schemeClr val="bg1"/>
                </a:solidFill>
              </a:rPr>
              <a:t>How can she feed all of the animals that are not able to make it to the café?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bg1"/>
                </a:solidFill>
              </a:rPr>
              <a:t>Action:</a:t>
            </a:r>
            <a:r>
              <a:rPr lang="en-US" sz="1200" b="0" baseline="0" dirty="0">
                <a:solidFill>
                  <a:schemeClr val="bg1"/>
                </a:solidFill>
              </a:rPr>
              <a:t> Give the groups 5 minutes to discuss.</a:t>
            </a:r>
            <a:endParaRPr lang="en-US" sz="1200" b="0" baseline="0" dirty="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solidFill>
                  <a:schemeClr val="tx1"/>
                </a:solidFill>
              </a:rPr>
              <a:t>Action: Have each group share their ideas on how to feed all the animals.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baseline="0" dirty="0">
                <a:solidFill>
                  <a:schemeClr val="tx1"/>
                </a:solidFill>
              </a:rPr>
              <a:t>ASK: How can this activity relate back to your cafeterias?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solidFill>
                <a:schemeClr val="bg1"/>
              </a:solidFill>
            </a:endParaRPr>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14</a:t>
            </a:fld>
            <a:endParaRPr lang="en-US"/>
          </a:p>
        </p:txBody>
      </p:sp>
    </p:spTree>
    <p:extLst>
      <p:ext uri="{BB962C8B-B14F-4D97-AF65-F5344CB8AC3E}">
        <p14:creationId xmlns:p14="http://schemas.microsoft.com/office/powerpoint/2010/main" val="1782038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planner will use time management</a:t>
            </a:r>
            <a:r>
              <a:rPr lang="en-US" sz="1200" kern="1200" baseline="0" dirty="0">
                <a:solidFill>
                  <a:schemeClr val="tx1"/>
                </a:solidFill>
                <a:effectLst/>
                <a:latin typeface="+mn-lt"/>
                <a:ea typeface="+mn-ea"/>
                <a:cs typeface="+mn-cs"/>
              </a:rPr>
              <a:t> for daily tasks, meetings, and even scheduling ahead for an employees absence from the cafeteria. Planning a head of time will assist in meeting deadlines for things like trainings, and CMS ordering.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business savvy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individual understands both the solution and the steps required to get the solution to be implemented.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high level of understanding makes them excellent planners.</a:t>
            </a:r>
            <a:r>
              <a:rPr lang="en-US" sz="120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724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TELL:</a:t>
            </a:r>
            <a:r>
              <a:rPr lang="en-US" b="0" baseline="0" dirty="0"/>
              <a:t> </a:t>
            </a:r>
            <a:r>
              <a:rPr lang="en-US" sz="1200" b="0" dirty="0">
                <a:solidFill>
                  <a:srgbClr val="000000"/>
                </a:solidFill>
                <a:latin typeface="+mn-lt"/>
              </a:rPr>
              <a:t>Calendar management is planning for an event or task on a specific date or time. What type of calendars do managers already use? That’s right! The CMS Ordering Calendar.</a:t>
            </a:r>
            <a:r>
              <a:rPr lang="en-US" sz="1200" b="0" baseline="0" dirty="0">
                <a:solidFill>
                  <a:srgbClr val="000000"/>
                </a:solidFill>
                <a:latin typeface="+mn-lt"/>
              </a:rPr>
              <a:t> This is </a:t>
            </a:r>
            <a:r>
              <a:rPr lang="en-US" sz="1200" b="0" baseline="0">
                <a:solidFill>
                  <a:srgbClr val="000000"/>
                </a:solidFill>
                <a:latin typeface="+mn-lt"/>
              </a:rPr>
              <a:t>a value </a:t>
            </a:r>
            <a:r>
              <a:rPr lang="en-US" sz="1200" b="0" baseline="0" dirty="0">
                <a:solidFill>
                  <a:srgbClr val="000000"/>
                </a:solidFill>
                <a:latin typeface="+mn-lt"/>
              </a:rPr>
              <a:t>document that can be used to track other task all in one place. </a:t>
            </a:r>
            <a:endParaRPr lang="en-US" sz="1200" b="0" dirty="0">
              <a:solidFill>
                <a:srgbClr val="000000"/>
              </a:solidFill>
              <a:latin typeface="+mn-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050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a:t>
            </a:r>
            <a:r>
              <a:rPr lang="en-US" baseline="0" dirty="0"/>
              <a:t> Here is an example of how the ordering calendar can be used to plan ahead, meet deadlines and set goals. Marking the handwritten plans in red can insure they are seen as separate from the ordering calendar instructions. At the top of the ordering calendar the cafeteria’s goal are written in, they are to increase participation by 10 students this month. The cafeteria has an exciting first week, they will start their mobile cart, analyze the carts participation and evaluate the week’s successes. Lastly there will be an employee out on vacation for 1 week, by placing a reminder, the manager can plan ahead for operating while being short staffed.</a:t>
            </a:r>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17</a:t>
            </a:fld>
            <a:endParaRPr lang="en-US"/>
          </a:p>
        </p:txBody>
      </p:sp>
    </p:spTree>
    <p:extLst>
      <p:ext uri="{BB962C8B-B14F-4D97-AF65-F5344CB8AC3E}">
        <p14:creationId xmlns:p14="http://schemas.microsoft.com/office/powerpoint/2010/main" val="176641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mn-lt"/>
              </a:rPr>
              <a:t>Professional development enables individuals to</a:t>
            </a:r>
            <a:r>
              <a:rPr lang="en-US" sz="1200" baseline="0" dirty="0">
                <a:solidFill>
                  <a:srgbClr val="000000"/>
                </a:solidFill>
                <a:latin typeface="+mn-lt"/>
              </a:rPr>
              <a:t> </a:t>
            </a:r>
            <a:r>
              <a:rPr lang="en-US" sz="1200" dirty="0">
                <a:solidFill>
                  <a:srgbClr val="000000"/>
                </a:solidFill>
                <a:latin typeface="+mn-lt"/>
              </a:rPr>
              <a:t>become more effective in the workplace, advance in their career and move into new positions where they can lead, manage, influence, and coach others.</a:t>
            </a:r>
          </a:p>
          <a:p>
            <a:r>
              <a:rPr lang="en-US" sz="1200" dirty="0">
                <a:solidFill>
                  <a:srgbClr val="000000"/>
                </a:solidFill>
                <a:latin typeface="+mn-lt"/>
              </a:rPr>
              <a:t>Available resources; </a:t>
            </a:r>
          </a:p>
          <a:p>
            <a:pPr marL="457200" indent="-457200">
              <a:buFont typeface="Wingdings" panose="05000000000000000000" pitchFamily="2" charset="2"/>
              <a:buChar char="Ø"/>
            </a:pPr>
            <a:r>
              <a:rPr lang="en-US" sz="1200" dirty="0">
                <a:solidFill>
                  <a:srgbClr val="000000"/>
                </a:solidFill>
                <a:latin typeface="+mn-lt"/>
              </a:rPr>
              <a:t>YouTube; Ted Talk, Tech Talk, tutorials, etc.</a:t>
            </a:r>
          </a:p>
          <a:p>
            <a:pPr marL="457200" indent="-457200">
              <a:buFont typeface="Wingdings" panose="05000000000000000000" pitchFamily="2" charset="2"/>
              <a:buChar char="Ø"/>
            </a:pPr>
            <a:r>
              <a:rPr lang="en-US" sz="1200" dirty="0" err="1">
                <a:solidFill>
                  <a:srgbClr val="000000"/>
                </a:solidFill>
                <a:latin typeface="+mn-lt"/>
              </a:rPr>
              <a:t>MyPLN</a:t>
            </a:r>
            <a:r>
              <a:rPr lang="en-US" sz="1200" dirty="0">
                <a:solidFill>
                  <a:srgbClr val="000000"/>
                </a:solidFill>
                <a:latin typeface="+mn-lt"/>
              </a:rPr>
              <a:t>, </a:t>
            </a:r>
            <a:r>
              <a:rPr lang="en-US" sz="1200" dirty="0" err="1">
                <a:solidFill>
                  <a:srgbClr val="000000"/>
                </a:solidFill>
                <a:latin typeface="+mn-lt"/>
              </a:rPr>
              <a:t>ServeSafe</a:t>
            </a:r>
            <a:r>
              <a:rPr lang="en-US" sz="1200" dirty="0">
                <a:solidFill>
                  <a:srgbClr val="000000"/>
                </a:solidFill>
                <a:latin typeface="+mn-lt"/>
              </a:rPr>
              <a:t>, ICN, and APEX Learning</a:t>
            </a:r>
          </a:p>
          <a:p>
            <a:pPr marL="457200" indent="-457200">
              <a:buFont typeface="Wingdings" panose="05000000000000000000" pitchFamily="2" charset="2"/>
              <a:buChar char="Ø"/>
            </a:pPr>
            <a:r>
              <a:rPr lang="en-US" sz="1200" dirty="0">
                <a:solidFill>
                  <a:srgbClr val="000000"/>
                </a:solidFill>
                <a:latin typeface="+mn-lt"/>
              </a:rPr>
              <a:t>District tuition reimbursement for classes that are related to your job class.</a:t>
            </a:r>
          </a:p>
          <a:p>
            <a:pPr marL="1198563" lvl="1" indent="-395288">
              <a:buFont typeface="Arial" panose="020B0604020202020204" pitchFamily="34" charset="0"/>
              <a:buChar char="•"/>
            </a:pPr>
            <a:r>
              <a:rPr lang="en-US" sz="1200" dirty="0">
                <a:solidFill>
                  <a:srgbClr val="000000"/>
                </a:solidFill>
                <a:latin typeface="+mn-lt"/>
              </a:rPr>
              <a:t>SEIU receive up to $600 per year </a:t>
            </a:r>
          </a:p>
          <a:p>
            <a:pPr marL="1147763" lvl="1" indent="-344488">
              <a:buFont typeface="Arial" panose="020B0604020202020204" pitchFamily="34" charset="0"/>
              <a:buChar char="•"/>
            </a:pPr>
            <a:r>
              <a:rPr lang="en-US" sz="1200" dirty="0">
                <a:solidFill>
                  <a:srgbClr val="000000"/>
                </a:solidFill>
                <a:latin typeface="+mn-lt"/>
              </a:rPr>
              <a:t>Teamsters receive up to $800 per year</a:t>
            </a:r>
          </a:p>
          <a:p>
            <a:endParaRPr lang="en-US" sz="1200" dirty="0">
              <a:solidFill>
                <a:srgbClr val="000000"/>
              </a:solidFill>
              <a:latin typeface="+mn-lt"/>
            </a:endParaRPr>
          </a:p>
          <a:p>
            <a:endParaRPr lang="en-US" sz="1200" dirty="0">
              <a:solidFill>
                <a:srgbClr val="000000"/>
              </a:solidFill>
              <a:latin typeface="+mn-lt"/>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627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Business savvy</a:t>
            </a:r>
            <a:r>
              <a:rPr lang="en-US" sz="1200" kern="1200" baseline="0" dirty="0">
                <a:solidFill>
                  <a:schemeClr val="tx1"/>
                </a:solidFill>
                <a:effectLst/>
                <a:latin typeface="+mn-lt"/>
                <a:ea typeface="+mn-ea"/>
                <a:cs typeface="+mn-cs"/>
              </a:rPr>
              <a:t> leaders know that adding to your knowledge and skill set through professional development builds confidence and establishes credibility.  Whether it’s a webinar on CEP fundamentals, a course on evaluation best practices or an online training about supper or offer vs serve, reinforcing your knowledge of Food Services programs sets you up to be the go to person for important answers.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a:t>TELL:</a:t>
            </a:r>
            <a:r>
              <a:rPr lang="en-US" altLang="en-US" b="1" baseline="0" dirty="0"/>
              <a:t> </a:t>
            </a:r>
            <a:r>
              <a:rPr lang="en-US" dirty="0"/>
              <a:t>Welcome to the Controlling</a:t>
            </a:r>
            <a:r>
              <a:rPr lang="en-US" baseline="0" dirty="0"/>
              <a:t> Cost </a:t>
            </a:r>
            <a:r>
              <a:rPr lang="en-US" dirty="0"/>
              <a:t>training. Thank you for</a:t>
            </a:r>
            <a:r>
              <a:rPr lang="en-US" baseline="0" dirty="0"/>
              <a:t> joining us </a:t>
            </a:r>
            <a:r>
              <a:rPr lang="en-US" dirty="0"/>
              <a:t>here today. My name is _______________ .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21097E-F493-44A0-BE82-25D866D767A4}" type="slidenum">
              <a:rPr lang="en-US" altLang="en-US" sz="1200" smtClean="0"/>
              <a:pPr/>
              <a:t>2</a:t>
            </a:fld>
            <a:endParaRPr lang="en-US" altLang="en-US" sz="1200"/>
          </a:p>
        </p:txBody>
      </p:sp>
    </p:spTree>
    <p:extLst>
      <p:ext uri="{BB962C8B-B14F-4D97-AF65-F5344CB8AC3E}">
        <p14:creationId xmlns:p14="http://schemas.microsoft.com/office/powerpoint/2010/main" val="2458261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TELL:</a:t>
            </a:r>
            <a:r>
              <a:rPr lang="en-US" baseline="0" dirty="0"/>
              <a:t> </a:t>
            </a:r>
            <a:r>
              <a:rPr lang="en-US" sz="1200" dirty="0">
                <a:solidFill>
                  <a:srgbClr val="000000"/>
                </a:solidFill>
                <a:latin typeface="+mn-lt"/>
              </a:rPr>
              <a:t>The manager is responsible for planning and maintaining work systems, procedures, and policies that enable and encourage the optimum performance of it’s people and other resources within a business unit. </a:t>
            </a:r>
          </a:p>
          <a:p>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20</a:t>
            </a:fld>
            <a:endParaRPr lang="en-US"/>
          </a:p>
        </p:txBody>
      </p:sp>
    </p:spTree>
    <p:extLst>
      <p:ext uri="{BB962C8B-B14F-4D97-AF65-F5344CB8AC3E}">
        <p14:creationId xmlns:p14="http://schemas.microsoft.com/office/powerpoint/2010/main" val="702570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r>
              <a:rPr lang="en-US" altLang="en-US" b="1" dirty="0"/>
              <a:t>TELL: </a:t>
            </a:r>
            <a:r>
              <a:rPr lang="en-US" sz="1200" kern="1200" dirty="0">
                <a:solidFill>
                  <a:schemeClr val="tx1"/>
                </a:solidFill>
                <a:effectLst/>
                <a:latin typeface="+mn-lt"/>
                <a:ea typeface="+mn-ea"/>
                <a:cs typeface="+mn-cs"/>
              </a:rPr>
              <a:t>Having a successful business requires a basic understanding of the operations finances. Let’s review the main dynamics of how the business runs. The “revenue” 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currency generated from sales and reimbursements. The “cost” is the overall dollar amount used to run the operation such as overhead cost,</a:t>
            </a:r>
            <a:r>
              <a:rPr lang="en-US" sz="1200" kern="1200" baseline="0" dirty="0">
                <a:solidFill>
                  <a:schemeClr val="tx1"/>
                </a:solidFill>
                <a:effectLst/>
                <a:latin typeface="+mn-lt"/>
                <a:ea typeface="+mn-ea"/>
                <a:cs typeface="+mn-cs"/>
              </a:rPr>
              <a:t> food cost, and labor cost</a:t>
            </a:r>
            <a:r>
              <a:rPr lang="en-US" sz="1200" kern="1200" dirty="0">
                <a:solidFill>
                  <a:schemeClr val="tx1"/>
                </a:solidFill>
                <a:effectLst/>
                <a:latin typeface="+mn-lt"/>
                <a:ea typeface="+mn-ea"/>
                <a:cs typeface="+mn-cs"/>
              </a:rPr>
              <a:t>. Which leaves the “profit” revenue generated after all cost have been paid. In order to receive a profit, you must bring in revenue, which is the dollar amount that comes into the operation. The simple formula for this is Revenue – Cost = Profit</a:t>
            </a:r>
          </a:p>
          <a:p>
            <a:r>
              <a:rPr lang="en-US" sz="1200" kern="1200" dirty="0">
                <a:solidFill>
                  <a:schemeClr val="tx1"/>
                </a:solidFill>
                <a:effectLst/>
                <a:latin typeface="+mn-lt"/>
                <a:ea typeface="+mn-ea"/>
                <a:cs typeface="+mn-cs"/>
              </a:rPr>
              <a:t> </a:t>
            </a:r>
          </a:p>
          <a:p>
            <a:endParaRPr lang="en-US" altLang="en-US" dirty="0"/>
          </a:p>
          <a:p>
            <a:pPr>
              <a:defRPr/>
            </a:pPr>
            <a:r>
              <a:rPr lang="en-US" altLang="en-US" b="1" dirty="0"/>
              <a:t>NEXT SLIDE:</a:t>
            </a:r>
          </a:p>
          <a:p>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DF5A17-4D9C-4AE4-B03C-2FFFE1B7A061}" type="slidenum">
              <a:rPr lang="en-US" altLang="en-US" sz="1200" smtClean="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0" fontAlgn="base" hangingPunct="0"/>
            <a:r>
              <a:rPr lang="en-US" altLang="en-US" b="1" dirty="0"/>
              <a:t>TELL: </a:t>
            </a:r>
            <a:r>
              <a:rPr lang="en-US" sz="1200" kern="1200" dirty="0">
                <a:solidFill>
                  <a:schemeClr val="tx1"/>
                </a:solidFill>
                <a:effectLst/>
                <a:latin typeface="+mn-lt"/>
                <a:ea typeface="+mn-ea"/>
                <a:cs typeface="+mn-cs"/>
              </a:rPr>
              <a:t>One of the main revenue sources comes from the amount of participation your operation receives each day. Records of meals served can be found for daily viewing in the Meal Count Report within CMS. To calculate revenue, the food service uses the reimbursement rates, amount of money given by the federal government for each meal that meets program requirements to eligible students, and multiplies it by the meal counts. Let’s take a look at the Federal Reimbursements Rates the Food Services Division receives. For breakfast the FSD receives $2.04 for free, $1.74 for reduced price, and $0.29 for paid students.</a:t>
            </a:r>
          </a:p>
          <a:p>
            <a:pPr eaLnBrk="0" fontAlgn="base" hangingPunct="0"/>
            <a:r>
              <a:rPr lang="en-US" sz="1200" kern="1200" dirty="0">
                <a:solidFill>
                  <a:schemeClr val="tx1"/>
                </a:solidFill>
                <a:effectLst/>
                <a:latin typeface="+mn-lt"/>
                <a:ea typeface="+mn-ea"/>
                <a:cs typeface="+mn-cs"/>
              </a:rPr>
              <a:t>For lunch FSD receives $3.18 for free, $2.78 for reduced-price, and $0.32 for paid students. Remember, to calculate Revenue, simply multiply reimbursable meal counts and the Reimbursement Rate.</a:t>
            </a:r>
          </a:p>
          <a:p>
            <a:endParaRPr lang="en-US" altLang="en-US" dirty="0"/>
          </a:p>
          <a:p>
            <a:pPr>
              <a:defRPr/>
            </a:pPr>
            <a:r>
              <a:rPr lang="en-US" altLang="en-US" b="1" dirty="0"/>
              <a:t>NEXT SLIDE:</a:t>
            </a:r>
          </a:p>
          <a:p>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8B24DF-6F26-4A1E-B388-BF70B0C2E554}" type="slidenum">
              <a:rPr lang="en-US" altLang="en-US" sz="1200" smtClean="0"/>
              <a:pPr/>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aseline="0" dirty="0"/>
              <a:t>It is important to input meal counts into CMS daily in order to make a timely reimbursement claim. </a:t>
            </a:r>
          </a:p>
          <a:p>
            <a:r>
              <a:rPr lang="en-US" b="1" baseline="0" dirty="0"/>
              <a:t>(Click and read each step)</a:t>
            </a:r>
            <a:endParaRPr lang="en-US" b="1" dirty="0"/>
          </a:p>
          <a:p>
            <a:endParaRPr lang="en-US" dirty="0"/>
          </a:p>
        </p:txBody>
      </p:sp>
      <p:sp>
        <p:nvSpPr>
          <p:cNvPr id="4" name="Slide Number Placeholder 3"/>
          <p:cNvSpPr>
            <a:spLocks noGrp="1"/>
          </p:cNvSpPr>
          <p:nvPr>
            <p:ph type="sldNum" sz="quarter" idx="5"/>
          </p:nvPr>
        </p:nvSpPr>
        <p:spPr/>
        <p:txBody>
          <a:bodyPr/>
          <a:lstStyle/>
          <a:p>
            <a:pPr>
              <a:defRPr/>
            </a:pPr>
            <a:fld id="{E53A9A4A-0C8D-421E-8C7F-0E26A624838A}" type="slidenum">
              <a:rPr lang="en-US" smtClean="0"/>
              <a:pPr>
                <a:defRPr/>
              </a:pPr>
              <a:t>23</a:t>
            </a:fld>
            <a:endParaRPr lang="en-US"/>
          </a:p>
        </p:txBody>
      </p:sp>
    </p:spTree>
    <p:extLst>
      <p:ext uri="{BB962C8B-B14F-4D97-AF65-F5344CB8AC3E}">
        <p14:creationId xmlns:p14="http://schemas.microsoft.com/office/powerpoint/2010/main" val="111006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1" dirty="0"/>
              <a:t>TELL:</a:t>
            </a:r>
            <a:r>
              <a:rPr lang="en-US" altLang="en-US" b="1" baseline="0" dirty="0"/>
              <a:t> </a:t>
            </a:r>
            <a:r>
              <a:rPr lang="en-US" altLang="en-US" b="0" baseline="0" dirty="0"/>
              <a:t>F</a:t>
            </a:r>
            <a:r>
              <a:rPr lang="en-US" altLang="en-US" sz="1200" b="0" dirty="0"/>
              <a:t>inancial performance will be affected if an operation’s cost are not controlled. Let’s review the following areas of controlling cost,</a:t>
            </a:r>
            <a:r>
              <a:rPr lang="en-US" altLang="en-US" sz="1200" b="0" baseline="0" dirty="0"/>
              <a:t> there is operational costs, additional time, and reading reports such as profit and loss and dash board. </a:t>
            </a:r>
            <a:endParaRPr lang="en-US" altLang="en-US" sz="1200" b="0" dirty="0"/>
          </a:p>
          <a:p>
            <a:pPr>
              <a:spcBef>
                <a:spcPct val="0"/>
              </a:spcBef>
            </a:pPr>
            <a:endParaRPr lang="en-US" altLang="en-US" b="1"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458C6F-709D-4635-B68F-8D49ECC3A72E}" type="slidenum">
              <a:rPr lang="en-US" altLang="en-US" sz="1200" smtClean="0">
                <a:cs typeface="Arial" panose="020B0604020202020204" pitchFamily="34" charset="0"/>
              </a:rPr>
              <a:pPr/>
              <a:t>24</a:t>
            </a:fld>
            <a:endParaRPr lang="en-US" altLang="en-US" sz="120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r>
              <a:rPr lang="en-US" altLang="en-US" b="1" dirty="0"/>
              <a:t>TELL: </a:t>
            </a:r>
            <a:r>
              <a:rPr lang="en-US" sz="1200" kern="1200" dirty="0">
                <a:solidFill>
                  <a:schemeClr val="tx1"/>
                </a:solidFill>
                <a:effectLst/>
                <a:latin typeface="+mn-lt"/>
                <a:ea typeface="+mn-ea"/>
                <a:cs typeface="+mn-cs"/>
              </a:rPr>
              <a:t>Your operational cost can have a lasting effect on a food service program. In regards to cost, there are 3 points to focus on:  labor cost, which is the cost of all employees necessary to run the business and includes any additional hours which can increase your labor cost, food cost, which is associated with producing menu items and lastly overhead cost, which is all other cost that are neither food nor labor. Examples include cleaning supplies and equipment</a:t>
            </a:r>
            <a:r>
              <a:rPr lang="en-US" sz="1200" kern="1200" baseline="0" dirty="0">
                <a:solidFill>
                  <a:schemeClr val="tx1"/>
                </a:solidFill>
                <a:effectLst/>
                <a:latin typeface="+mn-lt"/>
                <a:ea typeface="+mn-ea"/>
                <a:cs typeface="+mn-cs"/>
              </a:rPr>
              <a:t> repair, and pest control</a:t>
            </a:r>
            <a:r>
              <a:rPr lang="en-US" sz="1200" kern="1200" dirty="0">
                <a:solidFill>
                  <a:schemeClr val="tx1"/>
                </a:solidFill>
                <a:effectLst/>
                <a:latin typeface="+mn-lt"/>
                <a:ea typeface="+mn-ea"/>
                <a:cs typeface="+mn-cs"/>
              </a:rPr>
              <a:t>.</a:t>
            </a:r>
          </a:p>
          <a:p>
            <a:pPr eaLnBrk="1" hangingPunct="1"/>
            <a:endParaRPr lang="en-US" altLang="en-US" sz="1200" dirty="0"/>
          </a:p>
          <a:p>
            <a:pPr eaLnBrk="1" hangingPunct="1">
              <a:defRPr/>
            </a:pPr>
            <a:r>
              <a:rPr lang="en-US" altLang="en-US" sz="2800" b="1" dirty="0"/>
              <a:t>NEXT SLIDE:</a:t>
            </a:r>
          </a:p>
          <a:p>
            <a:pPr eaLnBrk="1" hangingPunct="1"/>
            <a:endParaRPr lang="en-US" altLang="en-US" sz="2600"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DB2EC90-2721-4C1C-A971-710FC2C9C0AD}" type="slidenum">
              <a:rPr lang="en-US" altLang="en-US" sz="1200" smtClean="0"/>
              <a:pPr/>
              <a:t>25</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TELL: </a:t>
            </a:r>
            <a:r>
              <a:rPr lang="en-US" altLang="en-US" b="0" dirty="0"/>
              <a:t>Keep</a:t>
            </a:r>
            <a:r>
              <a:rPr lang="en-US" altLang="en-US" b="0" baseline="0" dirty="0"/>
              <a:t> in mind that any time that you assign your staff, whether additional hours or overtime, has an impact on your labor cost. </a:t>
            </a:r>
            <a:r>
              <a:rPr lang="en-US" altLang="en-US" baseline="0" dirty="0"/>
              <a:t>Sub workers are part of the labor cost as well. If a permanent employee calls out and a sub fills in for them, 2 people are being paid for 1 job. To save on labor cost, a manager should ask themselves if the operation can function for one day without the extra labor of the sub-worker. </a:t>
            </a:r>
          </a:p>
          <a:p>
            <a:endParaRPr lang="en-US" altLang="en-US" dirty="0"/>
          </a:p>
          <a:p>
            <a:endParaRPr lang="en-US" altLang="en-US" dirty="0"/>
          </a:p>
          <a:p>
            <a:pPr>
              <a:defRPr/>
            </a:pPr>
            <a:r>
              <a:rPr lang="en-US" altLang="en-US" b="1" dirty="0"/>
              <a:t>NEXT SLIDE:</a:t>
            </a:r>
          </a:p>
          <a:p>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38AB4C5-173E-46E7-B2F5-D959A626133A}" type="slidenum">
              <a:rPr lang="en-US" altLang="en-US" sz="1200" smtClean="0"/>
              <a:pPr/>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b="1" dirty="0"/>
              <a:t>TELL</a:t>
            </a:r>
            <a:r>
              <a:rPr lang="en-US" dirty="0"/>
              <a:t>:  Here are a few best practice on how to control food costs. When ordering food and supplies, physically check the amounts that are on hand for each item that is listed on the shopping list.  This is a task that can be delegating to a responsible staff member.  Avoid ordering unneeded items by checking your inventory, revising and adjusting the quantities on the shopping list weekly before completing the shopping list. Order food items based on customers preference.  There is no need to prepare food that the customer is not going to take. Be realistic, if the students don’t care for pinto beans as much as they like corn, why order the same amounts for each of the items. Set realistic par levels for every food and non-food item based on your average usage and need.  For example; if you use 5 ½ cases of sporkettes on a weekly basis and you have a weekly delivery, you would need to set a par level of 5 cases with an open case in the serving area.  There is no need to order an extra case or two of any item as a back-up. </a:t>
            </a:r>
          </a:p>
          <a:p>
            <a:pPr fontAlgn="auto">
              <a:spcBef>
                <a:spcPts val="0"/>
              </a:spcBef>
              <a:spcAft>
                <a:spcPts val="0"/>
              </a:spcAft>
              <a:defRPr/>
            </a:pPr>
            <a:r>
              <a:rPr lang="en-US" dirty="0"/>
              <a:t> </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7BF4B2-23B0-44FB-8825-CF908AA68159}" type="slidenum">
              <a:rPr lang="en-US" altLang="en-US" sz="1200" smtClean="0">
                <a:cs typeface="Arial" panose="020B0604020202020204" pitchFamily="34" charset="0"/>
              </a:rPr>
              <a:pPr/>
              <a:t>27</a:t>
            </a:fld>
            <a:endParaRPr lang="en-US" altLang="en-US" sz="120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defRPr/>
            </a:pPr>
            <a:r>
              <a:rPr lang="en-US" altLang="en-US" sz="1200" b="1" dirty="0"/>
              <a:t>TELL: </a:t>
            </a:r>
            <a:r>
              <a:rPr lang="en-US" altLang="en-US" sz="1200" dirty="0"/>
              <a:t> Next</a:t>
            </a:r>
            <a:r>
              <a:rPr lang="en-US" altLang="en-US" sz="1200" baseline="0" dirty="0"/>
              <a:t> we will discuss ways on how to control food cost through portion control. It is important to use </a:t>
            </a:r>
            <a:r>
              <a:rPr lang="en-US" sz="1200" dirty="0"/>
              <a:t>the correct portion sizes per standardized recipes</a:t>
            </a:r>
            <a:r>
              <a:rPr lang="en-US" sz="1200" baseline="0" dirty="0"/>
              <a:t>. Over portioning or under portioning an item will effect an operations financial performance. Next, t</a:t>
            </a:r>
            <a:r>
              <a:rPr lang="en-US" sz="1200" dirty="0"/>
              <a:t>rain all staff on the correct usage of measuring equipment and portion control tools</a:t>
            </a:r>
            <a:r>
              <a:rPr lang="en-US" sz="1200" baseline="0" dirty="0"/>
              <a:t> and m</a:t>
            </a:r>
            <a:r>
              <a:rPr lang="en-US" sz="1200" dirty="0"/>
              <a:t>onitor staff periodically to ensure compliance. Again</a:t>
            </a:r>
            <a:r>
              <a:rPr lang="en-US" sz="1200" baseline="0" dirty="0"/>
              <a:t>, i</a:t>
            </a:r>
            <a:r>
              <a:rPr lang="en-US" sz="1200" dirty="0"/>
              <a:t>f employees are under or over portioning items it will </a:t>
            </a:r>
            <a:r>
              <a:rPr lang="en-US" sz="1200" baseline="0" dirty="0"/>
              <a:t>effect an operations financial performance. Lastly, an operation will need to accurately r</a:t>
            </a:r>
            <a:r>
              <a:rPr lang="en-US" sz="1200" dirty="0"/>
              <a:t>ecord all employee meals as </a:t>
            </a:r>
            <a:r>
              <a:rPr lang="en-US" sz="1200" baseline="0" dirty="0"/>
              <a:t>meals provided to employees are a financial loss and need to be accounted for. </a:t>
            </a:r>
            <a:endParaRPr lang="en-US" sz="1200"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B9FCC8-A38B-41CF-A1CC-246E9014DA6B}" type="slidenum">
              <a:rPr lang="en-US" altLang="en-US" sz="1200" smtClean="0">
                <a:cs typeface="Arial" panose="020B0604020202020204" pitchFamily="34" charset="0"/>
              </a:rPr>
              <a:pPr/>
              <a:t>28</a:t>
            </a:fld>
            <a:endParaRPr lang="en-US" altLang="en-US" sz="120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TELL: </a:t>
            </a:r>
            <a:r>
              <a:rPr lang="en-US" dirty="0"/>
              <a:t>Let’s talk about storing goods and reducing</a:t>
            </a:r>
            <a:r>
              <a:rPr lang="en-US" baseline="0" dirty="0"/>
              <a:t> waste</a:t>
            </a:r>
            <a:r>
              <a:rPr lang="en-US" dirty="0"/>
              <a:t>.  Waste can be prevented by practicing the standard of FIFO (First In First Out).  You also need to keep all storage areas organized and store “like” items together in the same place.  For instance, you won’t want to store two cases of pinto beans on the bottom of a shelf and one case on the other side of store room.  The same would go with the freezers and refrigerators.  If could be difficult to keep a count of shredded cheese if you store a case in the walk-in refrigerator and an excess supply in a reach-in refrigerator.   </a:t>
            </a:r>
          </a:p>
          <a:p>
            <a:pPr fontAlgn="auto">
              <a:spcBef>
                <a:spcPts val="0"/>
              </a:spcBef>
              <a:spcAft>
                <a:spcPts val="0"/>
              </a:spcAft>
              <a:defRPr/>
            </a:pPr>
            <a:endParaRPr lang="en-US" b="1" dirty="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7BF4B2-23B0-44FB-8825-CF908AA68159}" type="slidenum">
              <a:rPr lang="en-US" altLang="en-US" sz="1200" smtClean="0">
                <a:cs typeface="Arial" panose="020B0604020202020204" pitchFamily="34" charset="0"/>
              </a:rPr>
              <a:pPr/>
              <a:t>29</a:t>
            </a:fld>
            <a:endParaRPr lang="en-US" altLang="en-US" sz="1200">
              <a:cs typeface="Arial" panose="020B0604020202020204" pitchFamily="34" charset="0"/>
            </a:endParaRPr>
          </a:p>
        </p:txBody>
      </p:sp>
    </p:spTree>
    <p:extLst>
      <p:ext uri="{BB962C8B-B14F-4D97-AF65-F5344CB8AC3E}">
        <p14:creationId xmlns:p14="http://schemas.microsoft.com/office/powerpoint/2010/main" val="33865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200" b="1" dirty="0"/>
              <a:t>TELL: </a:t>
            </a:r>
            <a:r>
              <a:rPr lang="en-US" altLang="en-US" sz="1200" dirty="0"/>
              <a:t>Controlling cost can have the greatest impact on the financial success</a:t>
            </a:r>
            <a:r>
              <a:rPr lang="en-US" altLang="en-US" sz="1200" baseline="0" dirty="0"/>
              <a:t> </a:t>
            </a:r>
            <a:r>
              <a:rPr lang="en-US" altLang="en-US" sz="1200" dirty="0"/>
              <a:t>of a food service program.</a:t>
            </a:r>
            <a:r>
              <a:rPr lang="en-US" altLang="en-US" sz="1200" baseline="0" dirty="0"/>
              <a:t>  It </a:t>
            </a:r>
            <a:r>
              <a:rPr lang="en-US" altLang="en-US" sz="1200" dirty="0"/>
              <a:t>requires a careful review and analysis of financial data. Today’s training will focus</a:t>
            </a:r>
            <a:r>
              <a:rPr lang="en-US" altLang="en-US" sz="1200" baseline="0" dirty="0"/>
              <a:t> on b</a:t>
            </a:r>
            <a:r>
              <a:rPr lang="en-US" altLang="en-US" sz="1200" dirty="0"/>
              <a:t>usiness savvy skills,</a:t>
            </a:r>
            <a:r>
              <a:rPr lang="en-US" altLang="en-US" sz="1200" baseline="0" dirty="0"/>
              <a:t> h</a:t>
            </a:r>
            <a:r>
              <a:rPr lang="en-US" altLang="en-US" sz="1200" dirty="0"/>
              <a:t>ow to increase participation,</a:t>
            </a:r>
            <a:r>
              <a:rPr lang="en-US" altLang="en-US" sz="1200" baseline="0" dirty="0"/>
              <a:t> w</a:t>
            </a:r>
            <a:r>
              <a:rPr lang="en-US" altLang="en-US" sz="1200" dirty="0"/>
              <a:t>here profit comes from,</a:t>
            </a:r>
            <a:r>
              <a:rPr lang="en-US" altLang="en-US" sz="1200" baseline="0" dirty="0"/>
              <a:t> c</a:t>
            </a:r>
            <a:r>
              <a:rPr lang="en-US" altLang="en-US" sz="1200" dirty="0"/>
              <a:t>ontrolling cost,</a:t>
            </a:r>
            <a:r>
              <a:rPr lang="en-US" altLang="en-US" sz="1200" baseline="0" dirty="0"/>
              <a:t> r</a:t>
            </a:r>
            <a:r>
              <a:rPr lang="en-US" altLang="en-US" sz="1200" dirty="0"/>
              <a:t>ecognizing and understanding profit and loss.</a:t>
            </a:r>
          </a:p>
          <a:p>
            <a:pPr eaLnBrk="1" hangingPunct="1"/>
            <a:endParaRPr lang="en-US" altLang="en-US" sz="1200" dirty="0"/>
          </a:p>
          <a:p>
            <a:pPr eaLnBrk="1" hangingPunct="1">
              <a:defRPr/>
            </a:pPr>
            <a:r>
              <a:rPr lang="en-US" altLang="en-US" sz="1200" b="1" dirty="0"/>
              <a:t>NEXT SLIDE:</a:t>
            </a:r>
          </a:p>
          <a:p>
            <a:pPr eaLnBrk="1" hangingPunct="1"/>
            <a:endParaRPr lang="en-US" altLang="en-US" sz="1200"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6ADEF9-BB6C-4BDE-BD08-0CA0C4B2A1CC}" type="slidenum">
              <a:rPr lang="en-US" altLang="en-US" sz="1200" smtClean="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t>TELL:  </a:t>
            </a:r>
            <a:r>
              <a:rPr lang="en-US" altLang="en-US" dirty="0"/>
              <a:t>Production Profit and Loss Report is generated from CMS daily. Food Service Managers or designee will review the report for the following red flags: Number of “Meals Served” has the correct quantity entered; and “Total Cost Per Meal” are in line with the target meal cost. </a:t>
            </a:r>
          </a:p>
          <a:p>
            <a:pPr>
              <a:spcBef>
                <a:spcPct val="0"/>
              </a:spcBef>
            </a:pPr>
            <a:r>
              <a:rPr lang="en-US" altLang="en-US" b="1" dirty="0"/>
              <a:t>NEXT SLIDE:</a:t>
            </a:r>
          </a:p>
          <a:p>
            <a:pPr>
              <a:spcBef>
                <a:spcPct val="0"/>
              </a:spcBef>
            </a:pPr>
            <a:endParaRPr lang="en-US" alt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8C38FE-93CE-41C0-A0D2-CF6599777E4E}" type="slidenum">
              <a:rPr lang="en-US" altLang="en-US" sz="1200" smtClean="0">
                <a:cs typeface="Arial" panose="020B0604020202020204" pitchFamily="34" charset="0"/>
              </a:rPr>
              <a:pPr/>
              <a:t>30</a:t>
            </a:fld>
            <a:endParaRPr lang="en-US" altLang="en-US" sz="120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TELL: </a:t>
            </a:r>
            <a:r>
              <a:rPr lang="en-US" altLang="en-US" sz="1200" dirty="0"/>
              <a:t>The cost per meal target is established by Food Services to stay on</a:t>
            </a:r>
            <a:r>
              <a:rPr lang="en-US" sz="1200" dirty="0"/>
              <a:t> target to produce a desired profit margin. The cost per meal target</a:t>
            </a:r>
            <a:r>
              <a:rPr lang="en-US" sz="1200" baseline="0" dirty="0"/>
              <a:t> for each meal service is as follows; </a:t>
            </a:r>
            <a:endParaRPr lang="en-US" sz="1200" dirty="0"/>
          </a:p>
          <a:p>
            <a:r>
              <a:rPr lang="en-US" sz="1200" dirty="0">
                <a:solidFill>
                  <a:srgbClr val="000000"/>
                </a:solidFill>
                <a:latin typeface="+mn-lt"/>
              </a:rPr>
              <a:t>Breakfast - $1.02</a:t>
            </a:r>
          </a:p>
          <a:p>
            <a:r>
              <a:rPr lang="en-US" sz="1200" dirty="0">
                <a:solidFill>
                  <a:srgbClr val="000000"/>
                </a:solidFill>
                <a:latin typeface="+mn-lt"/>
              </a:rPr>
              <a:t>Lunch - 1.53</a:t>
            </a:r>
          </a:p>
          <a:p>
            <a:r>
              <a:rPr lang="en-US" sz="1200" dirty="0">
                <a:solidFill>
                  <a:srgbClr val="000000"/>
                </a:solidFill>
                <a:latin typeface="+mn-lt"/>
              </a:rPr>
              <a:t>Snack - $0.51</a:t>
            </a:r>
          </a:p>
          <a:p>
            <a:r>
              <a:rPr lang="en-US" sz="1200" dirty="0">
                <a:solidFill>
                  <a:srgbClr val="000000"/>
                </a:solidFill>
                <a:latin typeface="+mn-lt"/>
              </a:rPr>
              <a:t>Supper - $1.53</a:t>
            </a:r>
          </a:p>
          <a:p>
            <a:pPr marL="0" marR="0" lvl="0" indent="0" algn="l" defTabSz="930275" rtl="0" eaLnBrk="0" fontAlgn="base" latinLnBrk="0" hangingPunct="0">
              <a:lnSpc>
                <a:spcPct val="100000"/>
              </a:lnSpc>
              <a:spcBef>
                <a:spcPct val="0"/>
              </a:spcBef>
              <a:spcAft>
                <a:spcPct val="0"/>
              </a:spcAft>
              <a:buClrTx/>
              <a:buSzTx/>
              <a:buFontTx/>
              <a:buNone/>
              <a:tabLst/>
              <a:defRPr/>
            </a:pPr>
            <a:endParaRPr lang="en-US" altLang="en-US" sz="1200" dirty="0"/>
          </a:p>
          <a:p>
            <a:pPr marL="0" marR="0" lvl="0" indent="0" algn="l" defTabSz="930275" rtl="0" eaLnBrk="0" fontAlgn="base" latinLnBrk="0" hangingPunct="0">
              <a:lnSpc>
                <a:spcPct val="100000"/>
              </a:lnSpc>
              <a:spcBef>
                <a:spcPct val="0"/>
              </a:spcBef>
              <a:spcAft>
                <a:spcPct val="0"/>
              </a:spcAft>
              <a:buClrTx/>
              <a:buSzTx/>
              <a:buFontTx/>
              <a:buNone/>
              <a:tabLst/>
              <a:defRPr/>
            </a:pPr>
            <a:r>
              <a:rPr lang="en-US" altLang="en-US" sz="1200" dirty="0">
                <a:solidFill>
                  <a:srgbClr val="000000"/>
                </a:solidFill>
                <a:latin typeface="+mn-lt"/>
              </a:rPr>
              <a:t>Costs exceeding the target meal cost need to be evaluated by reviewing the CMS Production Record for errors and excessive waste.</a:t>
            </a:r>
            <a:endParaRPr lang="en-US" dirty="0"/>
          </a:p>
          <a:p>
            <a:pPr defTabSz="930275">
              <a:spcBef>
                <a:spcPct val="0"/>
              </a:spcBef>
            </a:pPr>
            <a:endParaRPr lang="en-US" altLang="en-US" dirty="0"/>
          </a:p>
          <a:p>
            <a:pPr defTabSz="930275">
              <a:spcBef>
                <a:spcPct val="0"/>
              </a:spcBef>
            </a:pPr>
            <a:r>
              <a:rPr lang="en-US" altLang="en-US" b="1" dirty="0"/>
              <a:t>NEXT SLIDE:</a:t>
            </a:r>
          </a:p>
          <a:p>
            <a:pPr defTabSz="930275">
              <a:spcBef>
                <a:spcPct val="0"/>
              </a:spcBef>
            </a:pPr>
            <a:endParaRPr lang="en-US" altLang="en-US" b="1"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8C9BAF-7BA3-4A52-BF06-54CC1EA74FCB}" type="slidenum">
              <a:rPr lang="en-US" altLang="en-US" sz="1200" smtClean="0">
                <a:cs typeface="Arial" panose="020B0604020202020204" pitchFamily="34" charset="0"/>
              </a:rPr>
              <a:pPr/>
              <a:t>31</a:t>
            </a:fld>
            <a:endParaRPr lang="en-US" altLang="en-US" sz="120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1" dirty="0"/>
              <a:t>TELL: </a:t>
            </a:r>
            <a:r>
              <a:rPr lang="en-US" altLang="en-US" b="1" baseline="0" dirty="0"/>
              <a:t> </a:t>
            </a:r>
            <a:r>
              <a:rPr lang="en-US" altLang="en-US" b="0" baseline="0" dirty="0"/>
              <a:t>Problem solving for profit and loss means to r</a:t>
            </a:r>
            <a:r>
              <a:rPr lang="en-US" altLang="en-US" b="0" dirty="0"/>
              <a:t>eview in detail the Production Record Report to identify any issue.</a:t>
            </a:r>
            <a:r>
              <a:rPr lang="en-US" altLang="en-US" b="0" baseline="0" dirty="0"/>
              <a:t> The most common issues include keeping total cost per meal in line with the target meal cost, and ensuring the number of meals served is properly entered for reimbursement. Let’s talk about the factors that will effect the total cost per meal first; there is </a:t>
            </a:r>
            <a:r>
              <a:rPr lang="en-US" altLang="en-US" b="0" dirty="0"/>
              <a:t>portion size being</a:t>
            </a:r>
            <a:r>
              <a:rPr lang="en-US" altLang="en-US" b="0" baseline="0" dirty="0"/>
              <a:t> </a:t>
            </a:r>
            <a:r>
              <a:rPr lang="en-US" altLang="en-US" b="0" dirty="0"/>
              <a:t>indicated incorrectly,</a:t>
            </a:r>
            <a:r>
              <a:rPr lang="en-US" altLang="en-US" b="0" baseline="0" dirty="0"/>
              <a:t> for example;</a:t>
            </a:r>
            <a:r>
              <a:rPr lang="en-US" altLang="en-US" b="0" dirty="0"/>
              <a:t> case was entered instead of each, serving, and</a:t>
            </a:r>
            <a:r>
              <a:rPr lang="en-US" altLang="en-US" b="0" baseline="0" dirty="0"/>
              <a:t> or </a:t>
            </a:r>
            <a:r>
              <a:rPr lang="en-US" altLang="en-US" b="0" dirty="0" err="1"/>
              <a:t>disher</a:t>
            </a:r>
            <a:r>
              <a:rPr lang="en-US" b="0" dirty="0"/>
              <a:t> number</a:t>
            </a:r>
            <a:r>
              <a:rPr lang="en-US" altLang="en-US" b="0" dirty="0"/>
              <a:t>.</a:t>
            </a:r>
            <a:r>
              <a:rPr lang="en-US" altLang="en-US" b="0" baseline="0" dirty="0"/>
              <a:t> To correct the issue the manager would reopen the production record and correct the portion error. Now let’s review meals served being </a:t>
            </a:r>
            <a:r>
              <a:rPr lang="en-US" altLang="en-US" b="0" dirty="0"/>
              <a:t>incorrectly entered.</a:t>
            </a:r>
            <a:r>
              <a:rPr lang="en-US" altLang="en-US" b="0" baseline="0" dirty="0"/>
              <a:t> When the </a:t>
            </a:r>
            <a:r>
              <a:rPr lang="en-US" altLang="en-US" b="0" dirty="0"/>
              <a:t>Meal/ Revenue tab is not completed within the Production Record,</a:t>
            </a:r>
            <a:r>
              <a:rPr lang="en-US" altLang="en-US" b="0" baseline="0" dirty="0"/>
              <a:t> meals are not recorded and sent down town for reimbursement. Same goes for daily entry, and entering in breakfast in the classroom numbers. If numbers are not entered or entered incorrectly then reimbursements can not be claimed.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b="0" dirty="0"/>
              <a:t>NEXT SLIDE:</a:t>
            </a:r>
          </a:p>
          <a:p>
            <a:pPr>
              <a:spcBef>
                <a:spcPct val="0"/>
              </a:spcBef>
            </a:pPr>
            <a:endParaRPr lang="en-US" alt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8C38FE-93CE-41C0-A0D2-CF6599777E4E}" type="slidenum">
              <a:rPr lang="en-US" altLang="en-US" sz="1200" smtClean="0">
                <a:cs typeface="Arial" panose="020B0604020202020204" pitchFamily="34" charset="0"/>
              </a:rPr>
              <a:pPr/>
              <a:t>32</a:t>
            </a:fld>
            <a:endParaRPr lang="en-US" altLang="en-US" sz="1200">
              <a:cs typeface="Arial" panose="020B0604020202020204" pitchFamily="34" charset="0"/>
            </a:endParaRPr>
          </a:p>
        </p:txBody>
      </p:sp>
    </p:spTree>
    <p:extLst>
      <p:ext uri="{BB962C8B-B14F-4D97-AF65-F5344CB8AC3E}">
        <p14:creationId xmlns:p14="http://schemas.microsoft.com/office/powerpoint/2010/main" val="355249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spcBef>
                <a:spcPct val="0"/>
              </a:spcBef>
            </a:pPr>
            <a:r>
              <a:rPr lang="en-US" altLang="en-US" b="1" dirty="0"/>
              <a:t>TELL</a:t>
            </a:r>
            <a:r>
              <a:rPr lang="en-US" altLang="en-US" dirty="0"/>
              <a:t>:  </a:t>
            </a:r>
            <a:r>
              <a:rPr lang="en-US" altLang="en-US" b="0" dirty="0"/>
              <a:t>Let’s examine the total cost per meal column for the breakfast meals reported in our example.  Looking at the area highlighted in the red box, all of the breakfast cost per meal are under the target cost of $1.02</a:t>
            </a:r>
            <a:r>
              <a:rPr lang="en-US" altLang="en-US" b="0" baseline="0" dirty="0"/>
              <a:t> except for one at $1.437. Although we want to be in line with the target cost </a:t>
            </a:r>
            <a:r>
              <a:rPr lang="en-US" altLang="en-US" b="0" dirty="0"/>
              <a:t>we must note that being too below the target meal cost could indicate input errors as well.   Notice there is a low $</a:t>
            </a:r>
            <a:r>
              <a:rPr lang="en-US" altLang="en-US" b="0" baseline="0" dirty="0"/>
              <a:t> .4443 cost. </a:t>
            </a:r>
            <a:r>
              <a:rPr lang="en-US" altLang="en-US" b="0" dirty="0"/>
              <a:t>Possibly, either the participation numbers are inflated or incorrect</a:t>
            </a:r>
            <a:r>
              <a:rPr lang="en-US" altLang="en-US" b="0" baseline="0" dirty="0"/>
              <a:t> data was entered </a:t>
            </a:r>
            <a:r>
              <a:rPr lang="en-US" altLang="en-US" b="0" dirty="0"/>
              <a:t>into the Production Record.</a:t>
            </a:r>
            <a:r>
              <a:rPr lang="en-US" altLang="en-US" b="0" baseline="0" dirty="0"/>
              <a:t> When reviewing the production profit and loss report always look for figures that are too high or too low in regards to the cost per meal target.  </a:t>
            </a:r>
            <a:endParaRPr lang="en-US" altLang="en-US" dirty="0"/>
          </a:p>
          <a:p>
            <a:pPr defTabSz="930275">
              <a:spcBef>
                <a:spcPct val="0"/>
              </a:spcBef>
            </a:pPr>
            <a:r>
              <a:rPr lang="en-US" altLang="en-US" b="1" dirty="0"/>
              <a:t>NEXT SLIDE:</a:t>
            </a:r>
          </a:p>
          <a:p>
            <a:pPr defTabSz="930275">
              <a:spcBef>
                <a:spcPct val="0"/>
              </a:spcBef>
            </a:pPr>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ABDCBDD-1177-4921-87D3-6548174C56D5}" type="slidenum">
              <a:rPr lang="en-US" altLang="en-US" sz="1200" smtClean="0">
                <a:cs typeface="Arial" panose="020B0604020202020204" pitchFamily="34" charset="0"/>
              </a:rPr>
              <a:pPr/>
              <a:t>33</a:t>
            </a:fld>
            <a:endParaRPr lang="en-US" altLang="en-US" sz="120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ACTIVITY: </a:t>
            </a:r>
            <a:r>
              <a:rPr lang="en-US" dirty="0"/>
              <a:t>Breakfast Production Profit And Loss Report Example</a:t>
            </a:r>
          </a:p>
          <a:p>
            <a:r>
              <a:rPr lang="en-US" altLang="en-US" b="1" dirty="0"/>
              <a:t>ASK: </a:t>
            </a:r>
            <a:r>
              <a:rPr lang="en-US" altLang="en-US" dirty="0"/>
              <a:t>True or False</a:t>
            </a:r>
            <a:r>
              <a:rPr lang="en-US" dirty="0"/>
              <a:t> </a:t>
            </a:r>
          </a:p>
          <a:p>
            <a:r>
              <a:rPr lang="en-US" altLang="en-US" dirty="0">
                <a:solidFill>
                  <a:srgbClr val="000000"/>
                </a:solidFill>
                <a:latin typeface="+mn-lt"/>
              </a:rPr>
              <a:t>Select the correct answer: This high cost error was caused by the </a:t>
            </a:r>
            <a:r>
              <a:rPr lang="en-US" dirty="0">
                <a:solidFill>
                  <a:srgbClr val="000000"/>
                </a:solidFill>
                <a:latin typeface="+mn-lt"/>
              </a:rPr>
              <a:t>portion size entered as a “case” and not by “each”. </a:t>
            </a:r>
          </a:p>
          <a:p>
            <a:r>
              <a:rPr lang="en-US" altLang="en-US" b="1" dirty="0"/>
              <a:t>SOLICITE RESPONSES: </a:t>
            </a:r>
            <a:r>
              <a:rPr lang="en-US" altLang="en-US" dirty="0"/>
              <a:t>Thank those for participating. </a:t>
            </a:r>
            <a:endParaRPr lang="en-US" dirty="0"/>
          </a:p>
          <a:p>
            <a:r>
              <a:rPr lang="en-US" altLang="en-US" b="1" dirty="0"/>
              <a:t>TELL: </a:t>
            </a:r>
            <a:r>
              <a:rPr lang="en-US" altLang="en-US" dirty="0"/>
              <a:t> The answer is True</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error was caused when the food item portion size was entered as a “case” count not by the “each” count on the breakfast production report.</a:t>
            </a:r>
          </a:p>
          <a:p>
            <a:endParaRPr lang="en-US" altLang="en-US" b="1" dirty="0"/>
          </a:p>
          <a:p>
            <a:endParaRPr lang="en-US" altLang="en-US" b="1" dirty="0"/>
          </a:p>
          <a:p>
            <a:r>
              <a:rPr lang="en-US" altLang="en-US" b="1" dirty="0"/>
              <a:t>NEXT SLIDE:</a:t>
            </a:r>
            <a:endParaRPr lang="en-US" dirty="0"/>
          </a:p>
          <a:p>
            <a:pPr defTabSz="930275">
              <a:spcBef>
                <a:spcPct val="0"/>
              </a:spcBef>
            </a:pPr>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48838C-D988-4423-AA2A-09E7405C48D0}" type="slidenum">
              <a:rPr lang="en-US" altLang="en-US" sz="1200" smtClean="0">
                <a:solidFill>
                  <a:srgbClr val="FFFFFF"/>
                </a:solidFill>
                <a:latin typeface="Gill Sans"/>
                <a:ea typeface="ヒラギノ角ゴ ProN W3"/>
                <a:cs typeface="ヒラギノ角ゴ ProN W3"/>
                <a:sym typeface="Gill Sans"/>
              </a:rPr>
              <a:pPr/>
              <a:t>34</a:t>
            </a:fld>
            <a:endParaRPr lang="en-US" altLang="en-US" sz="1200">
              <a:solidFill>
                <a:srgbClr val="FFFFFF"/>
              </a:solidFill>
              <a:latin typeface="Gill Sans"/>
              <a:ea typeface="ヒラギノ角ゴ ProN W3"/>
              <a:cs typeface="ヒラギノ角ゴ ProN W3"/>
              <a:sym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30275" rtl="0" eaLnBrk="0" fontAlgn="base" latinLnBrk="0" hangingPunct="0">
              <a:lnSpc>
                <a:spcPct val="100000"/>
              </a:lnSpc>
              <a:spcBef>
                <a:spcPct val="0"/>
              </a:spcBef>
              <a:spcAft>
                <a:spcPct val="0"/>
              </a:spcAft>
              <a:buClrTx/>
              <a:buSzTx/>
              <a:buFontTx/>
              <a:buNone/>
              <a:tabLst/>
              <a:defRPr/>
            </a:pPr>
            <a:r>
              <a:rPr lang="en-US" altLang="en-US" b="1" dirty="0"/>
              <a:t>TELL: </a:t>
            </a:r>
            <a:r>
              <a:rPr lang="en-US" altLang="en-US" dirty="0"/>
              <a:t>The Production Record meal counts were not entered into the Meal/Revenue tab.</a:t>
            </a:r>
          </a:p>
          <a:p>
            <a:pPr marL="0" lvl="1" defTabSz="930275">
              <a:spcBef>
                <a:spcPct val="0"/>
              </a:spcBef>
            </a:pPr>
            <a:r>
              <a:rPr lang="en-US" altLang="en-US" dirty="0"/>
              <a:t>  </a:t>
            </a:r>
          </a:p>
          <a:p>
            <a:pPr marL="0" lvl="1" defTabSz="930275">
              <a:spcBef>
                <a:spcPct val="0"/>
              </a:spcBef>
            </a:pPr>
            <a:r>
              <a:rPr lang="en-US" altLang="en-US" dirty="0"/>
              <a:t>True or False</a:t>
            </a:r>
          </a:p>
          <a:p>
            <a:pPr marL="0" lvl="1" defTabSz="930275">
              <a:spcBef>
                <a:spcPct val="0"/>
              </a:spcBef>
            </a:pPr>
            <a:endParaRPr lang="en-US" altLang="en-US" dirty="0"/>
          </a:p>
          <a:p>
            <a:pPr marL="0" lvl="1" defTabSz="930275">
              <a:spcBef>
                <a:spcPct val="0"/>
              </a:spcBef>
            </a:pPr>
            <a:r>
              <a:rPr lang="en-US" altLang="en-US" b="1" dirty="0"/>
              <a:t>SOLICITE RESPONSES: </a:t>
            </a:r>
            <a:r>
              <a:rPr lang="en-US" altLang="en-US" dirty="0"/>
              <a:t>Thank those for participating.</a:t>
            </a:r>
          </a:p>
          <a:p>
            <a:pPr marL="0" lvl="1" defTabSz="930275">
              <a:spcBef>
                <a:spcPct val="0"/>
              </a:spcBef>
            </a:pPr>
            <a:r>
              <a:rPr lang="en-US" altLang="en-US" b="1" dirty="0"/>
              <a:t>TELL</a:t>
            </a:r>
            <a:r>
              <a:rPr lang="en-US" altLang="en-US" dirty="0"/>
              <a:t>: The answer is True.</a:t>
            </a:r>
          </a:p>
          <a:p>
            <a:pPr marL="0" lvl="1" defTabSz="930275">
              <a:spcBef>
                <a:spcPct val="0"/>
              </a:spcBef>
            </a:pPr>
            <a:r>
              <a:rPr lang="en-US" altLang="en-US" dirty="0"/>
              <a:t>The Production Record meal counts were not entered into the Meal/Revenue tab</a:t>
            </a:r>
          </a:p>
          <a:p>
            <a:pPr defTabSz="930275">
              <a:spcBef>
                <a:spcPct val="0"/>
              </a:spcBef>
            </a:pPr>
            <a:endParaRPr lang="en-US" altLang="en-US" dirty="0"/>
          </a:p>
          <a:p>
            <a:pPr defTabSz="930275">
              <a:spcBef>
                <a:spcPct val="0"/>
              </a:spcBef>
            </a:pPr>
            <a:r>
              <a:rPr lang="en-US" altLang="en-US" b="1" dirty="0"/>
              <a:t>NEXT SLIDE:</a:t>
            </a:r>
          </a:p>
          <a:p>
            <a:pPr defTabSz="930275">
              <a:spcBef>
                <a:spcPct val="0"/>
              </a:spcBef>
            </a:pPr>
            <a:endParaRPr lang="en-US" altLang="en-US" b="1"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DDCFC5-6AC8-4409-BB4D-8971F8B5D912}" type="slidenum">
              <a:rPr lang="en-US" altLang="en-US" sz="1200" smtClean="0">
                <a:cs typeface="Arial" panose="020B0604020202020204" pitchFamily="34" charset="0"/>
              </a:rPr>
              <a:pPr/>
              <a:t>35</a:t>
            </a:fld>
            <a:endParaRPr lang="en-US" altLang="en-US" sz="120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lvl="1" indent="-284163">
              <a:buFont typeface="Arial" panose="020B0604020202020204" pitchFamily="34" charset="0"/>
              <a:buChar char="•"/>
            </a:pPr>
            <a:r>
              <a:rPr lang="en-US" b="1" dirty="0"/>
              <a:t>TELL: </a:t>
            </a:r>
            <a:r>
              <a:rPr lang="en-US" sz="1200" dirty="0">
                <a:solidFill>
                  <a:srgbClr val="000000"/>
                </a:solidFill>
                <a:latin typeface="+mn-lt"/>
              </a:rPr>
              <a:t>When meals are not entered into CMS, reimbursements</a:t>
            </a:r>
            <a:r>
              <a:rPr lang="en-US" sz="1200" baseline="0" dirty="0">
                <a:solidFill>
                  <a:srgbClr val="000000"/>
                </a:solidFill>
                <a:latin typeface="+mn-lt"/>
              </a:rPr>
              <a:t> are not being requested and </a:t>
            </a:r>
            <a:r>
              <a:rPr lang="en-US" sz="1200" dirty="0">
                <a:solidFill>
                  <a:srgbClr val="000000"/>
                </a:solidFill>
                <a:latin typeface="+mn-lt"/>
              </a:rPr>
              <a:t>revenue is not being received.</a:t>
            </a:r>
            <a:r>
              <a:rPr lang="en-US" sz="1200" baseline="0" dirty="0">
                <a:solidFill>
                  <a:srgbClr val="000000"/>
                </a:solidFill>
                <a:latin typeface="+mn-lt"/>
              </a:rPr>
              <a:t> The following are reasons for meals not being entered and how to prevent them from being an issue. Time-To prevent time from being an issue a manager will </a:t>
            </a:r>
            <a:r>
              <a:rPr lang="en-US" sz="2200" baseline="0" dirty="0">
                <a:solidFill>
                  <a:srgbClr val="000000"/>
                </a:solidFill>
                <a:latin typeface="+mn-lt"/>
              </a:rPr>
              <a:t>d</a:t>
            </a:r>
            <a:r>
              <a:rPr lang="en-US" sz="2200" dirty="0">
                <a:solidFill>
                  <a:srgbClr val="000000"/>
                </a:solidFill>
              </a:rPr>
              <a:t>elegate task to employees</a:t>
            </a:r>
            <a:r>
              <a:rPr lang="en-US" sz="2200" baseline="0" dirty="0">
                <a:solidFill>
                  <a:srgbClr val="000000"/>
                </a:solidFill>
              </a:rPr>
              <a:t> or a</a:t>
            </a:r>
            <a:r>
              <a:rPr lang="en-US" sz="2200" dirty="0">
                <a:solidFill>
                  <a:srgbClr val="000000"/>
                </a:solidFill>
              </a:rPr>
              <a:t>lter the cafeterias</a:t>
            </a:r>
            <a:r>
              <a:rPr lang="en-US" sz="2200" baseline="0" dirty="0">
                <a:solidFill>
                  <a:srgbClr val="000000"/>
                </a:solidFill>
              </a:rPr>
              <a:t> </a:t>
            </a:r>
            <a:r>
              <a:rPr lang="en-US" sz="2200" dirty="0">
                <a:solidFill>
                  <a:srgbClr val="000000"/>
                </a:solidFill>
              </a:rPr>
              <a:t>schedule to accommodate for all tasks. Next is being</a:t>
            </a:r>
            <a:r>
              <a:rPr lang="en-US" sz="2200" baseline="0" dirty="0">
                <a:solidFill>
                  <a:srgbClr val="000000"/>
                </a:solidFill>
              </a:rPr>
              <a:t> s</a:t>
            </a:r>
            <a:r>
              <a:rPr lang="en-US" sz="2200" dirty="0">
                <a:solidFill>
                  <a:srgbClr val="000000"/>
                </a:solidFill>
              </a:rPr>
              <a:t>hort staffed</a:t>
            </a:r>
            <a:r>
              <a:rPr lang="en-US" sz="2200" baseline="0" dirty="0">
                <a:solidFill>
                  <a:srgbClr val="000000"/>
                </a:solidFill>
              </a:rPr>
              <a:t>, c</a:t>
            </a:r>
            <a:r>
              <a:rPr lang="en-US" sz="2200" dirty="0">
                <a:solidFill>
                  <a:srgbClr val="000000"/>
                </a:solidFill>
              </a:rPr>
              <a:t>ross training staff to cover tasks that can be delegated by the manager will allow the manager to complete data</a:t>
            </a:r>
            <a:r>
              <a:rPr lang="en-US" sz="2200" baseline="0" dirty="0">
                <a:solidFill>
                  <a:srgbClr val="000000"/>
                </a:solidFill>
              </a:rPr>
              <a:t> entry. Lastly there is c</a:t>
            </a:r>
            <a:r>
              <a:rPr lang="en-US" sz="2200" dirty="0">
                <a:solidFill>
                  <a:srgbClr val="000000"/>
                </a:solidFill>
              </a:rPr>
              <a:t>onnectivity,</a:t>
            </a:r>
            <a:r>
              <a:rPr lang="en-US" sz="2200" baseline="0" dirty="0">
                <a:solidFill>
                  <a:srgbClr val="000000"/>
                </a:solidFill>
              </a:rPr>
              <a:t> there are times when the manager enters in all the numbers but the connectivity of the computer to downtown is not connected. If this occurs, p</a:t>
            </a:r>
            <a:r>
              <a:rPr lang="en-US" sz="2200" dirty="0">
                <a:solidFill>
                  <a:srgbClr val="000000"/>
                </a:solidFill>
              </a:rPr>
              <a:t>lace a remedy ticket,</a:t>
            </a:r>
            <a:r>
              <a:rPr lang="en-US" sz="2200" baseline="0" dirty="0">
                <a:solidFill>
                  <a:srgbClr val="000000"/>
                </a:solidFill>
              </a:rPr>
              <a:t> and n</a:t>
            </a:r>
            <a:r>
              <a:rPr lang="en-US" sz="2200" dirty="0">
                <a:solidFill>
                  <a:srgbClr val="000000"/>
                </a:solidFill>
              </a:rPr>
              <a:t>otify the supervisor of issue. </a:t>
            </a:r>
          </a:p>
          <a:p>
            <a:pPr marL="284163" lvl="1" indent="-284163">
              <a:buFont typeface="Arial" panose="020B0604020202020204" pitchFamily="34" charset="0"/>
              <a:buChar char="•"/>
            </a:pPr>
            <a:endParaRPr lang="en-US" sz="2200"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36</a:t>
            </a:fld>
            <a:endParaRPr lang="en-US"/>
          </a:p>
        </p:txBody>
      </p:sp>
    </p:spTree>
    <p:extLst>
      <p:ext uri="{BB962C8B-B14F-4D97-AF65-F5344CB8AC3E}">
        <p14:creationId xmlns:p14="http://schemas.microsoft.com/office/powerpoint/2010/main" val="3849712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Tell: </a:t>
            </a:r>
            <a:r>
              <a:rPr lang="en-US" sz="1200" dirty="0">
                <a:solidFill>
                  <a:srgbClr val="000000"/>
                </a:solidFill>
                <a:latin typeface="+mn-lt"/>
              </a:rPr>
              <a:t>Dashboard is an additional tool for food service managers to monitor meal counts and revenue data. Lets</a:t>
            </a:r>
            <a:r>
              <a:rPr lang="en-US" sz="1200" baseline="0" dirty="0">
                <a:solidFill>
                  <a:srgbClr val="000000"/>
                </a:solidFill>
                <a:latin typeface="+mn-lt"/>
              </a:rPr>
              <a:t> take a look at the 5 column on the home page, there are the total meals served, revenue, and average daily participation or ADP for breakfast, lunch and supper. </a:t>
            </a:r>
            <a:endParaRPr lang="en-US" sz="1200" dirty="0">
              <a:solidFill>
                <a:srgbClr val="000000"/>
              </a:solidFill>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37</a:t>
            </a:fld>
            <a:endParaRPr lang="en-US"/>
          </a:p>
        </p:txBody>
      </p:sp>
    </p:spTree>
    <p:extLst>
      <p:ext uri="{BB962C8B-B14F-4D97-AF65-F5344CB8AC3E}">
        <p14:creationId xmlns:p14="http://schemas.microsoft.com/office/powerpoint/2010/main" val="7974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a:t>
            </a:r>
            <a:r>
              <a:rPr lang="en-US" baseline="0" dirty="0"/>
              <a:t> A missing meal list is often distributed by supervisors to managers. Managers can use dashboard to periodically check to ensure they are not on the missing meals list. For step by step instructions on how to use the dashboard please visit the food service division website under the training and recourses page.  </a:t>
            </a:r>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38</a:t>
            </a:fld>
            <a:endParaRPr lang="en-US"/>
          </a:p>
        </p:txBody>
      </p:sp>
    </p:spTree>
    <p:extLst>
      <p:ext uri="{BB962C8B-B14F-4D97-AF65-F5344CB8AC3E}">
        <p14:creationId xmlns:p14="http://schemas.microsoft.com/office/powerpoint/2010/main" val="363477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a:t>:  Any </a:t>
            </a:r>
            <a:r>
              <a:rPr lang="en-US" altLang="en-US" dirty="0"/>
              <a:t>Question? Thank you for attending today’s training. </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D64CD4-9B43-4178-87F1-C0C18037B469}" type="slidenum">
              <a:rPr lang="en-US" altLang="en-US" sz="1200" smtClean="0">
                <a:solidFill>
                  <a:srgbClr val="FFFFFF"/>
                </a:solidFill>
                <a:latin typeface="Gill Sans"/>
                <a:ea typeface="ヒラギノ角ゴ ProN W3"/>
                <a:cs typeface="ヒラギノ角ゴ ProN W3"/>
                <a:sym typeface="Gill Sans"/>
              </a:rPr>
              <a:pPr/>
              <a:t>39</a:t>
            </a:fld>
            <a:endParaRPr lang="en-US" altLang="en-US" sz="1200">
              <a:solidFill>
                <a:srgbClr val="FFFFFF"/>
              </a:solidFill>
              <a:latin typeface="Gill Sans"/>
              <a:ea typeface="ヒラギノ角ゴ ProN W3"/>
              <a:cs typeface="ヒラギノ角ゴ ProN W3"/>
              <a:sym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altLang="en-US" sz="1200" b="1" dirty="0"/>
              <a:t>TELL: </a:t>
            </a:r>
            <a:r>
              <a:rPr lang="en-US" sz="1200" kern="1200" dirty="0">
                <a:solidFill>
                  <a:schemeClr val="tx1"/>
                </a:solidFill>
                <a:effectLst/>
                <a:latin typeface="+mn-lt"/>
                <a:ea typeface="+mn-ea"/>
                <a:cs typeface="+mn-cs"/>
              </a:rPr>
              <a:t>Being Business Savvy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emerged as a vehicle for improving financial performance and leadership development. A business savvy person understands how the moving parts of a company work together to make it successful and how financial metrics like profit margin and cash flow reflect how well each of those moving parts is doing its job. These skills provide managers the ability to; </a:t>
            </a:r>
            <a:r>
              <a:rPr lang="en-US" sz="1200" dirty="0">
                <a:solidFill>
                  <a:srgbClr val="000000"/>
                </a:solidFill>
              </a:rPr>
              <a:t>Effectively communicate ideas to others,</a:t>
            </a:r>
            <a:r>
              <a:rPr lang="en-US" sz="1200" baseline="0" dirty="0">
                <a:solidFill>
                  <a:srgbClr val="000000"/>
                </a:solidFill>
              </a:rPr>
              <a:t> w</a:t>
            </a:r>
            <a:r>
              <a:rPr lang="en-US" sz="1200" dirty="0">
                <a:solidFill>
                  <a:srgbClr val="000000"/>
                </a:solidFill>
              </a:rPr>
              <a:t>ee the “big picture” of the organization,</a:t>
            </a:r>
            <a:r>
              <a:rPr lang="en-US" sz="1200" baseline="0" dirty="0">
                <a:solidFill>
                  <a:srgbClr val="000000"/>
                </a:solidFill>
              </a:rPr>
              <a:t> u</a:t>
            </a:r>
            <a:r>
              <a:rPr lang="en-US" sz="1200" dirty="0">
                <a:solidFill>
                  <a:srgbClr val="000000"/>
                </a:solidFill>
              </a:rPr>
              <a:t>nderstand impact of actions and decisions,</a:t>
            </a:r>
            <a:r>
              <a:rPr lang="en-US" sz="1200" baseline="0" dirty="0">
                <a:solidFill>
                  <a:srgbClr val="000000"/>
                </a:solidFill>
              </a:rPr>
              <a:t> u</a:t>
            </a:r>
            <a:r>
              <a:rPr lang="en-US" sz="1200" dirty="0">
                <a:solidFill>
                  <a:srgbClr val="000000"/>
                </a:solidFill>
              </a:rPr>
              <a:t>se knowledge to make good decisions,</a:t>
            </a:r>
            <a:r>
              <a:rPr lang="en-US" sz="1200" baseline="0" dirty="0">
                <a:solidFill>
                  <a:srgbClr val="000000"/>
                </a:solidFill>
              </a:rPr>
              <a:t> and u</a:t>
            </a:r>
            <a:r>
              <a:rPr lang="en-US" sz="1200" dirty="0">
                <a:solidFill>
                  <a:srgbClr val="000000"/>
                </a:solidFill>
              </a:rPr>
              <a:t>nderstand the important organizational data. </a:t>
            </a:r>
            <a:endParaRPr lang="en-US" sz="1200" dirty="0">
              <a:solidFill>
                <a:schemeClr val="tx1">
                  <a:lumMod val="50000"/>
                </a:schemeClr>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5063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altLang="en-US" sz="1200" b="1" dirty="0"/>
              <a:t>TELL: </a:t>
            </a:r>
            <a:r>
              <a:rPr lang="en-US" dirty="0"/>
              <a:t>By analyzing</a:t>
            </a:r>
            <a:r>
              <a:rPr lang="en-US" baseline="0" dirty="0"/>
              <a:t> the essential business savvy skills, a list of characteristics emerges that make up a well rounded, business savvy person.  As you review this list, you’ll see some categories where you naturally thrive and others that represent a challenge to you. We will take each attribute and discuss them in more detail. The 6 attributes are being a </a:t>
            </a:r>
            <a:r>
              <a:rPr lang="en-US" sz="1200" baseline="0" dirty="0">
                <a:solidFill>
                  <a:srgbClr val="000000"/>
                </a:solidFill>
              </a:rPr>
              <a:t>c</a:t>
            </a:r>
            <a:r>
              <a:rPr lang="en-US" sz="1200" dirty="0">
                <a:solidFill>
                  <a:srgbClr val="000000"/>
                </a:solidFill>
              </a:rPr>
              <a:t>ommunicator,</a:t>
            </a:r>
            <a:r>
              <a:rPr lang="en-US" sz="1200" baseline="0" dirty="0">
                <a:solidFill>
                  <a:srgbClr val="000000"/>
                </a:solidFill>
              </a:rPr>
              <a:t> f</a:t>
            </a:r>
            <a:r>
              <a:rPr lang="en-US" sz="1200" dirty="0">
                <a:solidFill>
                  <a:srgbClr val="000000"/>
                </a:solidFill>
              </a:rPr>
              <a:t>inancial analyst,</a:t>
            </a:r>
            <a:r>
              <a:rPr lang="en-US" sz="1200" baseline="0" dirty="0">
                <a:solidFill>
                  <a:srgbClr val="000000"/>
                </a:solidFill>
              </a:rPr>
              <a:t> p</a:t>
            </a:r>
            <a:r>
              <a:rPr lang="en-US" sz="1200" dirty="0">
                <a:solidFill>
                  <a:srgbClr val="000000"/>
                </a:solidFill>
              </a:rPr>
              <a:t>roblem solver,</a:t>
            </a:r>
            <a:r>
              <a:rPr lang="en-US" sz="1200" baseline="0" dirty="0">
                <a:solidFill>
                  <a:srgbClr val="000000"/>
                </a:solidFill>
              </a:rPr>
              <a:t> p</a:t>
            </a:r>
            <a:r>
              <a:rPr lang="en-US" sz="1200" dirty="0">
                <a:solidFill>
                  <a:srgbClr val="000000"/>
                </a:solidFill>
              </a:rPr>
              <a:t>articipation builder,</a:t>
            </a:r>
            <a:r>
              <a:rPr lang="en-US" sz="1200" baseline="0" dirty="0">
                <a:solidFill>
                  <a:srgbClr val="000000"/>
                </a:solidFill>
              </a:rPr>
              <a:t> p</a:t>
            </a:r>
            <a:r>
              <a:rPr lang="en-US" sz="1200" dirty="0">
                <a:solidFill>
                  <a:srgbClr val="000000"/>
                </a:solidFill>
              </a:rPr>
              <a:t>lanner</a:t>
            </a:r>
            <a:r>
              <a:rPr lang="en-US" sz="1200" baseline="0" dirty="0">
                <a:solidFill>
                  <a:srgbClr val="000000"/>
                </a:solidFill>
              </a:rPr>
              <a:t> and p</a:t>
            </a:r>
            <a:r>
              <a:rPr lang="en-US" sz="1200" dirty="0">
                <a:solidFill>
                  <a:srgbClr val="000000"/>
                </a:solidFill>
              </a:rPr>
              <a:t>rofessional development advocate.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63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TELL: </a:t>
            </a:r>
            <a:r>
              <a:rPr lang="en-US" sz="1200" kern="1200" dirty="0">
                <a:solidFill>
                  <a:schemeClr val="tx1"/>
                </a:solidFill>
                <a:effectLst/>
                <a:latin typeface="+mn-lt"/>
                <a:ea typeface="+mn-ea"/>
                <a:cs typeface="+mn-cs"/>
              </a:rPr>
              <a:t>A business savvy individual is certainly one who is a great communicator. They demonstrate this with their ability to successfully communicate with individuals across a business, their network and throughout the wider community. The mark of a business expert is often their ability to know their people as well as they know their business. This is reflected through their ability to effectively and productively manage the different personalities and skill-sets that comprise both their business and their working network. An</a:t>
            </a:r>
            <a:r>
              <a:rPr lang="en-US" sz="1200" kern="1200" baseline="0" dirty="0">
                <a:solidFill>
                  <a:schemeClr val="tx1"/>
                </a:solidFill>
                <a:effectLst/>
                <a:latin typeface="+mn-lt"/>
                <a:ea typeface="+mn-ea"/>
                <a:cs typeface="+mn-cs"/>
              </a:rPr>
              <a:t> effective communicator will use t</a:t>
            </a:r>
            <a:r>
              <a:rPr lang="en-US" sz="1200" kern="1200" dirty="0">
                <a:solidFill>
                  <a:schemeClr val="tx1"/>
                </a:solidFill>
                <a:effectLst/>
                <a:latin typeface="+mn-lt"/>
                <a:ea typeface="+mn-ea"/>
                <a:cs typeface="+mn-cs"/>
              </a:rPr>
              <a:t>he 4 types of</a:t>
            </a:r>
            <a:r>
              <a:rPr lang="en-US" sz="1200" kern="1200" baseline="0" dirty="0">
                <a:solidFill>
                  <a:schemeClr val="tx1"/>
                </a:solidFill>
                <a:effectLst/>
                <a:latin typeface="+mn-lt"/>
                <a:ea typeface="+mn-ea"/>
                <a:cs typeface="+mn-cs"/>
              </a:rPr>
              <a:t> communication which are verbal, non- verbal, visual, and written.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500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TELL: </a:t>
            </a:r>
            <a:r>
              <a:rPr lang="en-US" sz="1200" kern="1200" dirty="0">
                <a:solidFill>
                  <a:schemeClr val="tx1"/>
                </a:solidFill>
                <a:effectLst/>
                <a:latin typeface="+mn-lt"/>
                <a:ea typeface="+mn-ea"/>
                <a:cs typeface="+mn-cs"/>
              </a:rPr>
              <a:t>When a business person is identified as business savvy, you can be certain that they will have a fantastic understanding of the numerical functions of their business. They think beyond mere accounting. They can quote figures</a:t>
            </a:r>
            <a:r>
              <a:rPr lang="en-US" sz="1200" kern="1200" baseline="0" dirty="0">
                <a:solidFill>
                  <a:schemeClr val="tx1"/>
                </a:solidFill>
                <a:effectLst/>
                <a:latin typeface="+mn-lt"/>
                <a:ea typeface="+mn-ea"/>
                <a:cs typeface="+mn-cs"/>
              </a:rPr>
              <a:t> for the top metrics</a:t>
            </a:r>
            <a:r>
              <a:rPr lang="en-US" sz="1200" kern="1200" dirty="0">
                <a:solidFill>
                  <a:schemeClr val="tx1"/>
                </a:solidFill>
                <a:effectLst/>
                <a:latin typeface="+mn-lt"/>
                <a:ea typeface="+mn-ea"/>
                <a:cs typeface="+mn-cs"/>
              </a:rPr>
              <a:t>, cite the latest participation numbers, and put their finger on the tipping point where an offering drives more students</a:t>
            </a:r>
            <a:r>
              <a:rPr lang="en-US" sz="1200" kern="1200" baseline="0" dirty="0">
                <a:solidFill>
                  <a:schemeClr val="tx1"/>
                </a:solidFill>
                <a:effectLst/>
                <a:latin typeface="+mn-lt"/>
                <a:ea typeface="+mn-ea"/>
                <a:cs typeface="+mn-cs"/>
              </a:rPr>
              <a:t> to the cafeteria. They will have an understanding of financial reports such as profit and loss and be mindful to be accurate while completing paperwork and entering numbers into CMS for reimbursement.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34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altLang="en-US" sz="1200" b="1" dirty="0"/>
              <a:t>TELL: </a:t>
            </a:r>
            <a:r>
              <a:rPr lang="en-US" sz="1200" kern="1200" dirty="0">
                <a:solidFill>
                  <a:schemeClr val="tx1"/>
                </a:solidFill>
                <a:effectLst/>
                <a:latin typeface="+mn-lt"/>
                <a:ea typeface="+mn-ea"/>
                <a:cs typeface="+mn-cs"/>
              </a:rPr>
              <a:t>If reimbursement is the life of our business then Participation</a:t>
            </a:r>
            <a:r>
              <a:rPr lang="en-US" sz="1200" kern="1200" baseline="0" dirty="0">
                <a:solidFill>
                  <a:schemeClr val="tx1"/>
                </a:solidFill>
                <a:effectLst/>
                <a:latin typeface="+mn-lt"/>
                <a:ea typeface="+mn-ea"/>
                <a:cs typeface="+mn-cs"/>
              </a:rPr>
              <a:t> and sales</a:t>
            </a:r>
            <a:r>
              <a:rPr lang="en-US" sz="1200" kern="1200" dirty="0">
                <a:solidFill>
                  <a:schemeClr val="tx1"/>
                </a:solidFill>
                <a:effectLst/>
                <a:latin typeface="+mn-lt"/>
                <a:ea typeface="+mn-ea"/>
                <a:cs typeface="+mn-cs"/>
              </a:rPr>
              <a:t> can operate like its heart, pumping in cash and ensuring that the business grows and thrives. That’s why a business savvy leader will understand the importance and logistics of sales and participation in relation to business in general and their business in particular. A</a:t>
            </a:r>
            <a:r>
              <a:rPr lang="en-US" sz="1200" kern="1200" baseline="0" dirty="0">
                <a:solidFill>
                  <a:schemeClr val="tx1"/>
                </a:solidFill>
                <a:effectLst/>
                <a:latin typeface="+mn-lt"/>
                <a:ea typeface="+mn-ea"/>
                <a:cs typeface="+mn-cs"/>
              </a:rPr>
              <a:t> </a:t>
            </a:r>
            <a:r>
              <a:rPr lang="en-US" sz="1200" dirty="0">
                <a:solidFill>
                  <a:srgbClr val="000000"/>
                </a:solidFill>
                <a:latin typeface="+mn-lt"/>
              </a:rPr>
              <a:t>participation builder knows the wants and needs of their customers. They offer the best,</a:t>
            </a:r>
            <a:r>
              <a:rPr lang="en-US" sz="1200" baseline="0" dirty="0">
                <a:solidFill>
                  <a:srgbClr val="000000"/>
                </a:solidFill>
                <a:latin typeface="+mn-lt"/>
              </a:rPr>
              <a:t> a</a:t>
            </a:r>
            <a:r>
              <a:rPr lang="en-US" sz="1200" dirty="0">
                <a:solidFill>
                  <a:srgbClr val="000000"/>
                </a:solidFill>
                <a:latin typeface="+mn-lt"/>
              </a:rPr>
              <a:t>mbience,</a:t>
            </a:r>
            <a:r>
              <a:rPr lang="en-US" sz="1200" baseline="0" dirty="0">
                <a:solidFill>
                  <a:srgbClr val="000000"/>
                </a:solidFill>
                <a:latin typeface="+mn-lt"/>
              </a:rPr>
              <a:t> f</a:t>
            </a:r>
            <a:r>
              <a:rPr lang="en-US" sz="1200" dirty="0">
                <a:solidFill>
                  <a:srgbClr val="000000"/>
                </a:solidFill>
                <a:latin typeface="+mn-lt"/>
              </a:rPr>
              <a:t>ood variety,</a:t>
            </a:r>
            <a:r>
              <a:rPr lang="en-US" sz="1200" baseline="0" dirty="0">
                <a:solidFill>
                  <a:srgbClr val="000000"/>
                </a:solidFill>
                <a:latin typeface="+mn-lt"/>
              </a:rPr>
              <a:t> p</a:t>
            </a:r>
            <a:r>
              <a:rPr lang="en-US" sz="1200" dirty="0">
                <a:solidFill>
                  <a:srgbClr val="000000"/>
                </a:solidFill>
                <a:latin typeface="+mn-lt"/>
              </a:rPr>
              <a:t>resentation, efficiency,</a:t>
            </a:r>
            <a:r>
              <a:rPr lang="en-US" sz="1200" baseline="0" dirty="0">
                <a:solidFill>
                  <a:srgbClr val="000000"/>
                </a:solidFill>
                <a:latin typeface="+mn-lt"/>
              </a:rPr>
              <a:t> c</a:t>
            </a:r>
            <a:r>
              <a:rPr lang="en-US" sz="1200" dirty="0">
                <a:solidFill>
                  <a:srgbClr val="000000"/>
                </a:solidFill>
                <a:latin typeface="+mn-lt"/>
              </a:rPr>
              <a:t>onsistency,</a:t>
            </a:r>
            <a:r>
              <a:rPr lang="en-US" sz="1200" baseline="0" dirty="0">
                <a:solidFill>
                  <a:srgbClr val="000000"/>
                </a:solidFill>
                <a:latin typeface="+mn-lt"/>
              </a:rPr>
              <a:t> and c</a:t>
            </a:r>
            <a:r>
              <a:rPr lang="en-US" sz="1200" dirty="0">
                <a:solidFill>
                  <a:srgbClr val="000000"/>
                </a:solidFill>
                <a:latin typeface="+mn-lt"/>
              </a:rPr>
              <a:t>ustomer service. </a:t>
            </a:r>
          </a:p>
          <a:p>
            <a:pPr>
              <a:buFont typeface="Wingdings" panose="05000000000000000000" pitchFamily="2" charset="2"/>
              <a:buNone/>
            </a:pPr>
            <a:endParaRPr lang="en-US" sz="1200" dirty="0">
              <a:solidFill>
                <a:srgbClr val="000000"/>
              </a:solidFill>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E53A9A4A-0C8D-421E-8C7F-0E26A624838A}" type="slidenum">
              <a:rPr lang="en-US" smtClean="0"/>
              <a:pPr>
                <a:defRPr/>
              </a:pPr>
              <a:t>8</a:t>
            </a:fld>
            <a:endParaRPr lang="en-US"/>
          </a:p>
        </p:txBody>
      </p:sp>
    </p:spTree>
    <p:extLst>
      <p:ext uri="{BB962C8B-B14F-4D97-AF65-F5344CB8AC3E}">
        <p14:creationId xmlns:p14="http://schemas.microsoft.com/office/powerpoint/2010/main" val="2013280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TELL: </a:t>
            </a:r>
            <a:r>
              <a:rPr lang="en-US" sz="1200" kern="1200" dirty="0">
                <a:solidFill>
                  <a:schemeClr val="tx1"/>
                </a:solidFill>
                <a:effectLst/>
                <a:latin typeface="+mn-lt"/>
                <a:ea typeface="+mn-ea"/>
                <a:cs typeface="+mn-cs"/>
              </a:rPr>
              <a:t>For business a savvy person, problem solving is very much a soft skill – one that has been embedded in their personalities for a long time. Whether at home or the office, or anywhere in between.</a:t>
            </a:r>
            <a:r>
              <a:rPr lang="en-US" sz="1200" kern="1200" baseline="0" dirty="0">
                <a:solidFill>
                  <a:schemeClr val="tx1"/>
                </a:solidFill>
                <a:effectLst/>
                <a:latin typeface="+mn-lt"/>
                <a:ea typeface="+mn-ea"/>
                <a:cs typeface="+mn-cs"/>
              </a:rPr>
              <a:t> Y</a:t>
            </a:r>
            <a:r>
              <a:rPr lang="en-US" sz="1200" kern="1200" dirty="0">
                <a:solidFill>
                  <a:schemeClr val="tx1"/>
                </a:solidFill>
                <a:effectLst/>
                <a:latin typeface="+mn-lt"/>
                <a:ea typeface="+mn-ea"/>
                <a:cs typeface="+mn-cs"/>
              </a:rPr>
              <a:t>ou can present these individuals with something that’s not working and their brains will fire up with a list of solutions and potential ways to improve, adapt and implement their changes.</a:t>
            </a:r>
            <a:r>
              <a:rPr lang="en-US" sz="1200" kern="1200" baseline="0" dirty="0">
                <a:solidFill>
                  <a:schemeClr val="tx1"/>
                </a:solidFill>
                <a:effectLst/>
                <a:latin typeface="+mn-lt"/>
                <a:ea typeface="+mn-ea"/>
                <a:cs typeface="+mn-cs"/>
              </a:rPr>
              <a:t> Lets review a step by step method to problem solving. Step 1 identify the issue, what is the issue?  Step 2 define &amp; analyze, why is the issue happening. Step 3 potential solutions, determine what action will solve the issue. Step 4 decision making, select and apply solution. Step 5 evaluate success, was the solution successful. If the solution was not successful, re-evaluate and try, try again. There is always a solution to every problem.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047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9CCEF2-AB46-411B-B238-41889C587902}" type="slidenum">
              <a:rPr lang="en-US" altLang="en-US"/>
              <a:pPr>
                <a:defRPr/>
              </a:pPr>
              <a:t>‹#›</a:t>
            </a:fld>
            <a:endParaRPr lang="en-US" altLang="en-US"/>
          </a:p>
        </p:txBody>
      </p:sp>
    </p:spTree>
    <p:extLst>
      <p:ext uri="{BB962C8B-B14F-4D97-AF65-F5344CB8AC3E}">
        <p14:creationId xmlns:p14="http://schemas.microsoft.com/office/powerpoint/2010/main" val="15130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E8645-977A-4283-A137-4DD87461C378}" type="slidenum">
              <a:rPr lang="en-US" altLang="en-US"/>
              <a:pPr>
                <a:defRPr/>
              </a:pPr>
              <a:t>‹#›</a:t>
            </a:fld>
            <a:endParaRPr lang="en-US" altLang="en-US"/>
          </a:p>
        </p:txBody>
      </p:sp>
    </p:spTree>
    <p:extLst>
      <p:ext uri="{BB962C8B-B14F-4D97-AF65-F5344CB8AC3E}">
        <p14:creationId xmlns:p14="http://schemas.microsoft.com/office/powerpoint/2010/main" val="35457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5136474-2810-4466-BBC7-99D5E51C8361}" type="slidenum">
              <a:rPr lang="en-US" altLang="en-US"/>
              <a:pPr>
                <a:defRPr/>
              </a:pPr>
              <a:t>‹#›</a:t>
            </a:fld>
            <a:endParaRPr lang="en-US" altLang="en-US"/>
          </a:p>
        </p:txBody>
      </p:sp>
    </p:spTree>
    <p:extLst>
      <p:ext uri="{BB962C8B-B14F-4D97-AF65-F5344CB8AC3E}">
        <p14:creationId xmlns:p14="http://schemas.microsoft.com/office/powerpoint/2010/main" val="3690421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A413F3-1280-4C46-A809-AA07C90ED6B7}" type="slidenum">
              <a:rPr lang="en-US" altLang="en-US"/>
              <a:pPr>
                <a:defRPr/>
              </a:pPr>
              <a:t>‹#›</a:t>
            </a:fld>
            <a:endParaRPr lang="en-US" altLang="en-US"/>
          </a:p>
        </p:txBody>
      </p:sp>
    </p:spTree>
    <p:extLst>
      <p:ext uri="{BB962C8B-B14F-4D97-AF65-F5344CB8AC3E}">
        <p14:creationId xmlns:p14="http://schemas.microsoft.com/office/powerpoint/2010/main" val="1907677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DDC7661A-E930-4DB1-8075-5CD55AC48DC7}" type="datetime1">
              <a:rPr lang="en-US"/>
              <a:pPr>
                <a:defRPr/>
              </a:pPr>
              <a:t>7/31/2019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17F24CD-6C3F-4A02-A405-AAE69AE8A1E6}" type="slidenum">
              <a:rPr lang="en-US"/>
              <a:pPr>
                <a:defRPr/>
              </a:pPr>
              <a:t>‹#›</a:t>
            </a:fld>
            <a:endParaRPr lang="en-US"/>
          </a:p>
        </p:txBody>
      </p:sp>
    </p:spTree>
    <p:extLst>
      <p:ext uri="{BB962C8B-B14F-4D97-AF65-F5344CB8AC3E}">
        <p14:creationId xmlns:p14="http://schemas.microsoft.com/office/powerpoint/2010/main" val="178715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6516" y="274638"/>
            <a:ext cx="7495003"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806516" y="1600200"/>
            <a:ext cx="7495003" cy="4525963"/>
          </a:xfrm>
        </p:spPr>
        <p:txBody>
          <a:bodyPr>
            <a:normAutofit/>
          </a:bodyPr>
          <a:lstStyle>
            <a:lvl1pPr>
              <a:defRPr sz="2800"/>
            </a:lvl1pPr>
            <a:lvl2pPr>
              <a:defRPr sz="2400"/>
            </a:lvl2pPr>
            <a:lvl3pPr>
              <a:defRPr sz="2200"/>
            </a:lvl3pPr>
            <a:lvl4pP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4F249FA3-5209-4C9B-AB31-6E33CBB86F42}" type="datetime1">
              <a:rPr lang="en-US"/>
              <a:pPr>
                <a:defRPr/>
              </a:pPr>
              <a:t>7/31/2019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A8AD0E5-E994-4F95-92B1-4F02D3361BA0}" type="slidenum">
              <a:rPr lang="en-US"/>
              <a:pPr>
                <a:defRPr/>
              </a:pPr>
              <a:t>‹#›</a:t>
            </a:fld>
            <a:endParaRPr lang="en-US"/>
          </a:p>
        </p:txBody>
      </p:sp>
    </p:spTree>
    <p:extLst>
      <p:ext uri="{BB962C8B-B14F-4D97-AF65-F5344CB8AC3E}">
        <p14:creationId xmlns:p14="http://schemas.microsoft.com/office/powerpoint/2010/main" val="1085210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3"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61462"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269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2EB28D8-0A43-443A-B73D-4483AFB1B8AE}" type="datetime1">
              <a:rPr lang="en-US"/>
              <a:pPr>
                <a:defRPr/>
              </a:pPr>
              <a:t>7/31/2019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7F2A27-0E5F-4875-A3A0-E91DF317C3AA}" type="slidenum">
              <a:rPr lang="en-US"/>
              <a:pPr>
                <a:defRPr/>
              </a:pPr>
              <a:t>‹#›</a:t>
            </a:fld>
            <a:endParaRPr lang="en-US"/>
          </a:p>
        </p:txBody>
      </p:sp>
    </p:spTree>
    <p:extLst>
      <p:ext uri="{BB962C8B-B14F-4D97-AF65-F5344CB8AC3E}">
        <p14:creationId xmlns:p14="http://schemas.microsoft.com/office/powerpoint/2010/main" val="1591904038"/>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p:txBody>
          <a:bodyPr/>
          <a:lstStyle>
            <a:lvl1pPr>
              <a:defRPr/>
            </a:lvl1pPr>
          </a:lstStyle>
          <a:p>
            <a:pPr>
              <a:defRPr/>
            </a:pPr>
            <a:fld id="{C59FFC3E-C872-4EB5-8455-6955D56E30A9}" type="datetime1">
              <a:rPr lang="en-US"/>
              <a:pPr>
                <a:defRPr/>
              </a:pPr>
              <a:t>7/31/2019</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4204E9A4-B68C-4055-AD67-29E5374B2018}" type="slidenum">
              <a:rPr lang="en-US"/>
              <a:pPr>
                <a:defRPr/>
              </a:pPr>
              <a:t>‹#›</a:t>
            </a:fld>
            <a:endParaRPr lang="en-US"/>
          </a:p>
        </p:txBody>
      </p:sp>
    </p:spTree>
    <p:extLst>
      <p:ext uri="{BB962C8B-B14F-4D97-AF65-F5344CB8AC3E}">
        <p14:creationId xmlns:p14="http://schemas.microsoft.com/office/powerpoint/2010/main" val="296069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vl1pPr>
          </a:lstStyle>
          <a:p>
            <a:pPr>
              <a:defRPr/>
            </a:pPr>
            <a:fld id="{B0DB372C-433F-4F5B-9870-2459C4CA3CB4}" type="datetime1">
              <a:rPr lang="en-US"/>
              <a:pPr>
                <a:defRPr/>
              </a:pPr>
              <a:t>7/31/2019</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8"/>
          <p:cNvSpPr>
            <a:spLocks noGrp="1"/>
          </p:cNvSpPr>
          <p:nvPr>
            <p:ph type="sldNum" sz="quarter" idx="12"/>
          </p:nvPr>
        </p:nvSpPr>
        <p:spPr/>
        <p:txBody>
          <a:bodyPr/>
          <a:lstStyle>
            <a:lvl1pPr>
              <a:defRPr/>
            </a:lvl1pPr>
          </a:lstStyle>
          <a:p>
            <a:pPr>
              <a:defRPr/>
            </a:pPr>
            <a:fld id="{4098240A-B663-4496-A926-05CBEDC23E1B}" type="slidenum">
              <a:rPr lang="en-US"/>
              <a:pPr>
                <a:defRPr/>
              </a:pPr>
              <a:t>‹#›</a:t>
            </a:fld>
            <a:endParaRPr lang="en-US"/>
          </a:p>
        </p:txBody>
      </p:sp>
    </p:spTree>
    <p:extLst>
      <p:ext uri="{BB962C8B-B14F-4D97-AF65-F5344CB8AC3E}">
        <p14:creationId xmlns:p14="http://schemas.microsoft.com/office/powerpoint/2010/main" val="3105624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2"/>
          <p:cNvSpPr>
            <a:spLocks noGrp="1"/>
          </p:cNvSpPr>
          <p:nvPr>
            <p:ph type="dt" sz="half" idx="10"/>
          </p:nvPr>
        </p:nvSpPr>
        <p:spPr/>
        <p:txBody>
          <a:bodyPr/>
          <a:lstStyle>
            <a:lvl1pPr>
              <a:defRPr/>
            </a:lvl1pPr>
          </a:lstStyle>
          <a:p>
            <a:pPr>
              <a:defRPr/>
            </a:pPr>
            <a:fld id="{1FAFC395-7FD5-4EAE-8249-451AEC040615}" type="datetime1">
              <a:rPr lang="en-US"/>
              <a:pPr>
                <a:defRPr/>
              </a:pPr>
              <a:t>7/31/2019</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965AFBB3-302D-47B8-AA75-BA20470F282C}" type="slidenum">
              <a:rPr lang="en-US"/>
              <a:pPr>
                <a:defRPr/>
              </a:pPr>
              <a:t>‹#›</a:t>
            </a:fld>
            <a:endParaRPr lang="en-US"/>
          </a:p>
        </p:txBody>
      </p:sp>
    </p:spTree>
    <p:extLst>
      <p:ext uri="{BB962C8B-B14F-4D97-AF65-F5344CB8AC3E}">
        <p14:creationId xmlns:p14="http://schemas.microsoft.com/office/powerpoint/2010/main" val="347841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a:defRPr/>
            </a:pPr>
            <a:fld id="{FA67A50D-FAC7-45FA-923D-38FF6FAB8BA9}" type="datetime1">
              <a:rPr lang="en-US"/>
              <a:pPr>
                <a:defRPr/>
              </a:pPr>
              <a:t>7/31/2019</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CEBCAB2B-FC33-4A0C-A211-2FF09BC27761}" type="slidenum">
              <a:rPr lang="en-US"/>
              <a:pPr>
                <a:defRPr/>
              </a:pPr>
              <a:t>‹#›</a:t>
            </a:fld>
            <a:endParaRPr lang="en-US"/>
          </a:p>
        </p:txBody>
      </p:sp>
    </p:spTree>
    <p:extLst>
      <p:ext uri="{BB962C8B-B14F-4D97-AF65-F5344CB8AC3E}">
        <p14:creationId xmlns:p14="http://schemas.microsoft.com/office/powerpoint/2010/main" val="251430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083F9A-A039-44C0-89C0-1CD3ED7D5673}" type="slidenum">
              <a:rPr lang="en-US" altLang="en-US"/>
              <a:pPr>
                <a:defRPr/>
              </a:pPr>
              <a:t>‹#›</a:t>
            </a:fld>
            <a:endParaRPr lang="en-US" altLang="en-US"/>
          </a:p>
        </p:txBody>
      </p:sp>
    </p:spTree>
    <p:extLst>
      <p:ext uri="{BB962C8B-B14F-4D97-AF65-F5344CB8AC3E}">
        <p14:creationId xmlns:p14="http://schemas.microsoft.com/office/powerpoint/2010/main" val="2307304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1B267F98-821F-4B94-8A6B-699550A72C3D}" type="datetime1">
              <a:rPr lang="en-US"/>
              <a:pPr>
                <a:defRPr/>
              </a:pPr>
              <a:t>7/31/2019</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9DDE303-38AD-46B9-83A0-C9B65FBB1436}" type="slidenum">
              <a:rPr lang="en-US"/>
              <a:pPr>
                <a:defRPr/>
              </a:pPr>
              <a:t>‹#›</a:t>
            </a:fld>
            <a:endParaRPr lang="en-US"/>
          </a:p>
        </p:txBody>
      </p:sp>
    </p:spTree>
    <p:extLst>
      <p:ext uri="{BB962C8B-B14F-4D97-AF65-F5344CB8AC3E}">
        <p14:creationId xmlns:p14="http://schemas.microsoft.com/office/powerpoint/2010/main" val="756489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E3D1AA66-022F-441E-9F29-4C3292001B0F}" type="datetime1">
              <a:rPr lang="en-US"/>
              <a:pPr>
                <a:defRPr/>
              </a:pPr>
              <a:t>7/31/2019</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07A57E76-106E-4BE0-B989-B5EAE1B6E967}" type="slidenum">
              <a:rPr lang="en-US"/>
              <a:pPr>
                <a:defRPr/>
              </a:pPr>
              <a:t>‹#›</a:t>
            </a:fld>
            <a:endParaRPr lang="en-US"/>
          </a:p>
        </p:txBody>
      </p:sp>
    </p:spTree>
    <p:extLst>
      <p:ext uri="{BB962C8B-B14F-4D97-AF65-F5344CB8AC3E}">
        <p14:creationId xmlns:p14="http://schemas.microsoft.com/office/powerpoint/2010/main" val="2483669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2749CF50-8B95-4221-A5FD-9CE0D541B9B9}" type="datetime1">
              <a:rPr lang="en-US"/>
              <a:pPr>
                <a:defRPr/>
              </a:pPr>
              <a:t>7/31/2019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E90D62E-4A69-4110-853C-84870B060EAD}" type="slidenum">
              <a:rPr lang="en-US"/>
              <a:pPr>
                <a:defRPr/>
              </a:pPr>
              <a:t>‹#›</a:t>
            </a:fld>
            <a:endParaRPr lang="en-US"/>
          </a:p>
        </p:txBody>
      </p:sp>
    </p:spTree>
    <p:extLst>
      <p:ext uri="{BB962C8B-B14F-4D97-AF65-F5344CB8AC3E}">
        <p14:creationId xmlns:p14="http://schemas.microsoft.com/office/powerpoint/2010/main" val="2979930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E97F64A-C356-4926-8301-FE210B1E1630}" type="datetime1">
              <a:rPr lang="en-US"/>
              <a:pPr>
                <a:defRPr/>
              </a:pPr>
              <a:t>7/31/2019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C497022-76B8-4797-B99F-FC08BFFC9601}" type="slidenum">
              <a:rPr lang="en-US"/>
              <a:pPr>
                <a:defRPr/>
              </a:pPr>
              <a:t>‹#›</a:t>
            </a:fld>
            <a:endParaRPr lang="en-US"/>
          </a:p>
        </p:txBody>
      </p:sp>
    </p:spTree>
    <p:extLst>
      <p:ext uri="{BB962C8B-B14F-4D97-AF65-F5344CB8AC3E}">
        <p14:creationId xmlns:p14="http://schemas.microsoft.com/office/powerpoint/2010/main" val="4146283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pic>
        <p:nvPicPr>
          <p:cNvPr id="4" name="Picture 6" descr="Sunny Ba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0"/>
            <a:ext cx="9161463"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SD PPP Templa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38" y="0"/>
            <a:ext cx="269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AD2E9D59-EBCD-48F8-891F-44DF94D0448F}" type="datetime1">
              <a:rPr lang="en-US"/>
              <a:pPr>
                <a:defRPr/>
              </a:pPr>
              <a:t>7/31/2019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7842DB0-FEB6-4C5A-92AF-631D5B62CB69}" type="slidenum">
              <a:rPr lang="en-US"/>
              <a:pPr>
                <a:defRPr/>
              </a:pPr>
              <a:t>‹#›</a:t>
            </a:fld>
            <a:endParaRPr lang="en-US"/>
          </a:p>
        </p:txBody>
      </p:sp>
    </p:spTree>
    <p:extLst>
      <p:ext uri="{BB962C8B-B14F-4D97-AF65-F5344CB8AC3E}">
        <p14:creationId xmlns:p14="http://schemas.microsoft.com/office/powerpoint/2010/main" val="1450324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82464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736926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751179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19654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7/31/2019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95057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3" name="Picture 6" descr="Sunny Bac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61462"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FSD PPP Templa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269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F8E6D5D-91B9-4637-800F-4DF4CFEFB0DB}" type="slidenum">
              <a:rPr lang="en-US" altLang="en-US"/>
              <a:pPr>
                <a:defRPr/>
              </a:pPr>
              <a:t>‹#›</a:t>
            </a:fld>
            <a:endParaRPr lang="en-US" altLang="en-US"/>
          </a:p>
        </p:txBody>
      </p:sp>
    </p:spTree>
    <p:extLst>
      <p:ext uri="{BB962C8B-B14F-4D97-AF65-F5344CB8AC3E}">
        <p14:creationId xmlns:p14="http://schemas.microsoft.com/office/powerpoint/2010/main" val="3777393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7/31/2019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0128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7/31/2019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30895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27763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7/31/2019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910585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0458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7/31/2019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0095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846C12B8-345F-4193-B8A9-B766B8D288C5}" type="slidenum">
              <a:rPr lang="en-US" altLang="en-US"/>
              <a:pPr>
                <a:defRPr/>
              </a:pPr>
              <a:t>‹#›</a:t>
            </a:fld>
            <a:endParaRPr lang="en-US" altLang="en-US"/>
          </a:p>
        </p:txBody>
      </p:sp>
    </p:spTree>
    <p:extLst>
      <p:ext uri="{BB962C8B-B14F-4D97-AF65-F5344CB8AC3E}">
        <p14:creationId xmlns:p14="http://schemas.microsoft.com/office/powerpoint/2010/main" val="2526882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1FBF1D45-D080-4B95-9D67-9FFBD352B010}" type="slidenum">
              <a:rPr lang="en-US" altLang="en-US"/>
              <a:pPr>
                <a:defRPr/>
              </a:pPr>
              <a:t>‹#›</a:t>
            </a:fld>
            <a:endParaRPr lang="en-US" altLang="en-US"/>
          </a:p>
        </p:txBody>
      </p:sp>
    </p:spTree>
    <p:extLst>
      <p:ext uri="{BB962C8B-B14F-4D97-AF65-F5344CB8AC3E}">
        <p14:creationId xmlns:p14="http://schemas.microsoft.com/office/powerpoint/2010/main" val="128729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B4C357AC-B2E5-4EFA-871A-1A1BFDD68E3C}" type="slidenum">
              <a:rPr lang="en-US" altLang="en-US"/>
              <a:pPr>
                <a:defRPr/>
              </a:pPr>
              <a:t>‹#›</a:t>
            </a:fld>
            <a:endParaRPr lang="en-US" altLang="en-US"/>
          </a:p>
        </p:txBody>
      </p:sp>
    </p:spTree>
    <p:extLst>
      <p:ext uri="{BB962C8B-B14F-4D97-AF65-F5344CB8AC3E}">
        <p14:creationId xmlns:p14="http://schemas.microsoft.com/office/powerpoint/2010/main" val="116776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411F120D-C2EA-4D70-B33F-743A87532C02}" type="slidenum">
              <a:rPr lang="en-US" altLang="en-US"/>
              <a:pPr>
                <a:defRPr/>
              </a:pPr>
              <a:t>‹#›</a:t>
            </a:fld>
            <a:endParaRPr lang="en-US" altLang="en-US"/>
          </a:p>
        </p:txBody>
      </p:sp>
    </p:spTree>
    <p:extLst>
      <p:ext uri="{BB962C8B-B14F-4D97-AF65-F5344CB8AC3E}">
        <p14:creationId xmlns:p14="http://schemas.microsoft.com/office/powerpoint/2010/main" val="46292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E9A1E35-178D-4186-B066-ECB893B6C25D}" type="slidenum">
              <a:rPr lang="en-US" altLang="en-US"/>
              <a:pPr>
                <a:defRPr/>
              </a:pPr>
              <a:t>‹#›</a:t>
            </a:fld>
            <a:endParaRPr lang="en-US" altLang="en-US"/>
          </a:p>
        </p:txBody>
      </p:sp>
    </p:spTree>
    <p:extLst>
      <p:ext uri="{BB962C8B-B14F-4D97-AF65-F5344CB8AC3E}">
        <p14:creationId xmlns:p14="http://schemas.microsoft.com/office/powerpoint/2010/main" val="293949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FSD PPP Temp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03900"/>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6D27D06-5311-4063-A98E-4D504F3C9EDF}" type="slidenum">
              <a:rPr lang="en-US" altLang="en-US"/>
              <a:pPr>
                <a:defRPr/>
              </a:pPr>
              <a:t>‹#›</a:t>
            </a:fld>
            <a:endParaRPr lang="en-US" altLang="en-US"/>
          </a:p>
        </p:txBody>
      </p:sp>
    </p:spTree>
    <p:extLst>
      <p:ext uri="{BB962C8B-B14F-4D97-AF65-F5344CB8AC3E}">
        <p14:creationId xmlns:p14="http://schemas.microsoft.com/office/powerpoint/2010/main" val="114867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0645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06450" y="1600200"/>
            <a:ext cx="67579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rgbClr val="000000"/>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rgbClr val="000000"/>
                </a:solidFill>
              </a:defRPr>
            </a:lvl1pPr>
          </a:lstStyle>
          <a:p>
            <a:pPr>
              <a:defRPr/>
            </a:pPr>
            <a:fld id="{A95A5438-C505-4A22-B726-D2A695FC0B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590" r:id="rId12"/>
  </p:sldLayoutIdLst>
  <p:txStyles>
    <p:titleStyle>
      <a:lvl1pPr algn="l" defTabSz="457200" rtl="0" eaLnBrk="0" fontAlgn="base" hangingPunct="0">
        <a:spcBef>
          <a:spcPct val="0"/>
        </a:spcBef>
        <a:spcAft>
          <a:spcPct val="0"/>
        </a:spcAft>
        <a:defRPr sz="4000" b="1" kern="1200">
          <a:solidFill>
            <a:srgbClr val="000000"/>
          </a:solidFill>
          <a:latin typeface="+mj-lt"/>
          <a:ea typeface="+mj-ea"/>
          <a:cs typeface="+mj-cs"/>
        </a:defRPr>
      </a:lvl1pPr>
      <a:lvl2pPr algn="l" defTabSz="457200" rtl="0" eaLnBrk="0" fontAlgn="base" hangingPunct="0">
        <a:spcBef>
          <a:spcPct val="0"/>
        </a:spcBef>
        <a:spcAft>
          <a:spcPct val="0"/>
        </a:spcAft>
        <a:defRPr sz="4000" b="1">
          <a:solidFill>
            <a:srgbClr val="000000"/>
          </a:solidFill>
          <a:latin typeface="Calibri" panose="020F0502020204030204" pitchFamily="34" charset="0"/>
        </a:defRPr>
      </a:lvl2pPr>
      <a:lvl3pPr algn="l" defTabSz="457200" rtl="0" eaLnBrk="0" fontAlgn="base" hangingPunct="0">
        <a:spcBef>
          <a:spcPct val="0"/>
        </a:spcBef>
        <a:spcAft>
          <a:spcPct val="0"/>
        </a:spcAft>
        <a:defRPr sz="4000" b="1">
          <a:solidFill>
            <a:srgbClr val="000000"/>
          </a:solidFill>
          <a:latin typeface="Calibri" panose="020F0502020204030204" pitchFamily="34" charset="0"/>
        </a:defRPr>
      </a:lvl3pPr>
      <a:lvl4pPr algn="l" defTabSz="457200" rtl="0" eaLnBrk="0" fontAlgn="base" hangingPunct="0">
        <a:spcBef>
          <a:spcPct val="0"/>
        </a:spcBef>
        <a:spcAft>
          <a:spcPct val="0"/>
        </a:spcAft>
        <a:defRPr sz="4000" b="1">
          <a:solidFill>
            <a:srgbClr val="000000"/>
          </a:solidFill>
          <a:latin typeface="Calibri" panose="020F0502020204030204" pitchFamily="34" charset="0"/>
        </a:defRPr>
      </a:lvl4pPr>
      <a:lvl5pPr algn="l" defTabSz="457200" rtl="0" eaLnBrk="0" fontAlgn="base" hangingPunct="0">
        <a:spcBef>
          <a:spcPct val="0"/>
        </a:spcBef>
        <a:spcAft>
          <a:spcPct val="0"/>
        </a:spcAft>
        <a:defRPr sz="4000" b="1">
          <a:solidFill>
            <a:srgbClr val="000000"/>
          </a:solidFill>
          <a:latin typeface="Calibri" panose="020F0502020204030204" pitchFamily="34" charset="0"/>
        </a:defRPr>
      </a:lvl5pPr>
      <a:lvl6pPr marL="457200" algn="l" defTabSz="457200" rtl="0" fontAlgn="base">
        <a:spcBef>
          <a:spcPct val="0"/>
        </a:spcBef>
        <a:spcAft>
          <a:spcPct val="0"/>
        </a:spcAft>
        <a:defRPr sz="4000" b="1">
          <a:solidFill>
            <a:srgbClr val="000000"/>
          </a:solidFill>
          <a:latin typeface="Calibri" panose="020F0502020204030204" pitchFamily="34" charset="0"/>
        </a:defRPr>
      </a:lvl6pPr>
      <a:lvl7pPr marL="914400" algn="l" defTabSz="457200" rtl="0" fontAlgn="base">
        <a:spcBef>
          <a:spcPct val="0"/>
        </a:spcBef>
        <a:spcAft>
          <a:spcPct val="0"/>
        </a:spcAft>
        <a:defRPr sz="4000" b="1">
          <a:solidFill>
            <a:srgbClr val="000000"/>
          </a:solidFill>
          <a:latin typeface="Calibri" panose="020F0502020204030204" pitchFamily="34" charset="0"/>
        </a:defRPr>
      </a:lvl7pPr>
      <a:lvl8pPr marL="1371600" algn="l" defTabSz="457200" rtl="0" fontAlgn="base">
        <a:spcBef>
          <a:spcPct val="0"/>
        </a:spcBef>
        <a:spcAft>
          <a:spcPct val="0"/>
        </a:spcAft>
        <a:defRPr sz="4000" b="1">
          <a:solidFill>
            <a:srgbClr val="000000"/>
          </a:solidFill>
          <a:latin typeface="Calibri" panose="020F0502020204030204" pitchFamily="34" charset="0"/>
        </a:defRPr>
      </a:lvl8pPr>
      <a:lvl9pPr marL="1828800" algn="l" defTabSz="457200" rtl="0" fontAlgn="base">
        <a:spcBef>
          <a:spcPct val="0"/>
        </a:spcBef>
        <a:spcAft>
          <a:spcPct val="0"/>
        </a:spcAft>
        <a:defRPr sz="4000" b="1">
          <a:solidFill>
            <a:srgbClr val="000000"/>
          </a:solidFill>
          <a:latin typeface="Calibri" panose="020F0502020204030204" pitchFamily="34" charset="0"/>
        </a:defRPr>
      </a:lvl9pPr>
    </p:titleStyle>
    <p:bodyStyle>
      <a:lvl1pPr algn="l" defTabSz="457200" rtl="0" eaLnBrk="0" fontAlgn="base" hangingPunct="0">
        <a:spcBef>
          <a:spcPct val="20000"/>
        </a:spcBef>
        <a:spcAft>
          <a:spcPct val="0"/>
        </a:spcAft>
        <a:buFont typeface="Wingdings" panose="05000000000000000000" pitchFamily="2" charset="2"/>
        <a:defRPr sz="2400" kern="1200">
          <a:solidFill>
            <a:srgbClr val="000000"/>
          </a:solidFill>
          <a:latin typeface="+mn-lt"/>
          <a:ea typeface="+mn-ea"/>
          <a:cs typeface="+mn-cs"/>
        </a:defRPr>
      </a:lvl1pPr>
      <a:lvl2pPr marL="571500" indent="-285750" algn="l" defTabSz="457200" rtl="0" eaLnBrk="0" fontAlgn="base" hangingPunct="0">
        <a:spcBef>
          <a:spcPct val="20000"/>
        </a:spcBef>
        <a:spcAft>
          <a:spcPct val="0"/>
        </a:spcAft>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n-ea"/>
          <a:cs typeface="+mn-cs"/>
        </a:defRPr>
      </a:lvl3pPr>
      <a:lvl4pPr marL="1371600" indent="-228600" algn="l" defTabSz="457200" rtl="0" eaLnBrk="0" fontAlgn="base" hangingPunct="0">
        <a:spcBef>
          <a:spcPct val="20000"/>
        </a:spcBef>
        <a:spcAft>
          <a:spcPct val="0"/>
        </a:spcAft>
        <a:buFont typeface="Arial" panose="020B0604020202020204" pitchFamily="34" charset="0"/>
        <a:buChar char="–"/>
        <a:defRPr kern="1200">
          <a:solidFill>
            <a:srgbClr val="000000"/>
          </a:solidFill>
          <a:latin typeface="+mn-lt"/>
          <a:ea typeface="+mn-ea"/>
          <a:cs typeface="+mn-cs"/>
        </a:defRPr>
      </a:lvl4pPr>
      <a:lvl5pPr marL="1828800" indent="-22860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0645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06450" y="1600200"/>
            <a:ext cx="67579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pPr>
              <a:defRPr/>
            </a:pPr>
            <a:fld id="{F275610F-6F1D-44CB-B080-303DEB328624}" type="datetime1">
              <a:rPr lang="en-US"/>
              <a:pPr>
                <a:defRPr/>
              </a:pPr>
              <a:t>7/31/2019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pPr>
              <a:defRPr/>
            </a:pPr>
            <a:fld id="{2B67E3DD-9E18-46E5-BB13-EA38C70ED41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Lst>
  <p:hf sldNum="0" hdr="0" ftr="0"/>
  <p:txStyles>
    <p:titleStyle>
      <a:lvl1pPr algn="l" defTabSz="457200" rtl="0" eaLnBrk="0" fontAlgn="base" hangingPunct="0">
        <a:spcBef>
          <a:spcPct val="0"/>
        </a:spcBef>
        <a:spcAft>
          <a:spcPct val="0"/>
        </a:spcAft>
        <a:defRPr sz="4000" b="1" kern="1200">
          <a:solidFill>
            <a:srgbClr val="000000"/>
          </a:solidFill>
          <a:latin typeface="+mj-lt"/>
          <a:ea typeface="+mj-ea"/>
          <a:cs typeface="+mj-cs"/>
        </a:defRPr>
      </a:lvl1pPr>
      <a:lvl2pPr algn="l" defTabSz="457200" rtl="0" eaLnBrk="0" fontAlgn="base" hangingPunct="0">
        <a:spcBef>
          <a:spcPct val="0"/>
        </a:spcBef>
        <a:spcAft>
          <a:spcPct val="0"/>
        </a:spcAft>
        <a:defRPr sz="4000" b="1">
          <a:solidFill>
            <a:srgbClr val="000000"/>
          </a:solidFill>
          <a:latin typeface="Calibri" panose="020F0502020204030204" pitchFamily="34" charset="0"/>
        </a:defRPr>
      </a:lvl2pPr>
      <a:lvl3pPr algn="l" defTabSz="457200" rtl="0" eaLnBrk="0" fontAlgn="base" hangingPunct="0">
        <a:spcBef>
          <a:spcPct val="0"/>
        </a:spcBef>
        <a:spcAft>
          <a:spcPct val="0"/>
        </a:spcAft>
        <a:defRPr sz="4000" b="1">
          <a:solidFill>
            <a:srgbClr val="000000"/>
          </a:solidFill>
          <a:latin typeface="Calibri" panose="020F0502020204030204" pitchFamily="34" charset="0"/>
        </a:defRPr>
      </a:lvl3pPr>
      <a:lvl4pPr algn="l" defTabSz="457200" rtl="0" eaLnBrk="0" fontAlgn="base" hangingPunct="0">
        <a:spcBef>
          <a:spcPct val="0"/>
        </a:spcBef>
        <a:spcAft>
          <a:spcPct val="0"/>
        </a:spcAft>
        <a:defRPr sz="4000" b="1">
          <a:solidFill>
            <a:srgbClr val="000000"/>
          </a:solidFill>
          <a:latin typeface="Calibri" panose="020F0502020204030204" pitchFamily="34" charset="0"/>
        </a:defRPr>
      </a:lvl4pPr>
      <a:lvl5pPr algn="l" defTabSz="457200" rtl="0" eaLnBrk="0" fontAlgn="base" hangingPunct="0">
        <a:spcBef>
          <a:spcPct val="0"/>
        </a:spcBef>
        <a:spcAft>
          <a:spcPct val="0"/>
        </a:spcAft>
        <a:defRPr sz="4000" b="1">
          <a:solidFill>
            <a:srgbClr val="000000"/>
          </a:solidFill>
          <a:latin typeface="Calibri" panose="020F0502020204030204" pitchFamily="34" charset="0"/>
        </a:defRPr>
      </a:lvl5pPr>
      <a:lvl6pPr marL="457200" algn="l" defTabSz="457200" rtl="0" fontAlgn="base">
        <a:spcBef>
          <a:spcPct val="0"/>
        </a:spcBef>
        <a:spcAft>
          <a:spcPct val="0"/>
        </a:spcAft>
        <a:defRPr sz="4000" b="1">
          <a:solidFill>
            <a:srgbClr val="000000"/>
          </a:solidFill>
          <a:latin typeface="Calibri" panose="020F0502020204030204" pitchFamily="34" charset="0"/>
        </a:defRPr>
      </a:lvl6pPr>
      <a:lvl7pPr marL="914400" algn="l" defTabSz="457200" rtl="0" fontAlgn="base">
        <a:spcBef>
          <a:spcPct val="0"/>
        </a:spcBef>
        <a:spcAft>
          <a:spcPct val="0"/>
        </a:spcAft>
        <a:defRPr sz="4000" b="1">
          <a:solidFill>
            <a:srgbClr val="000000"/>
          </a:solidFill>
          <a:latin typeface="Calibri" panose="020F0502020204030204" pitchFamily="34" charset="0"/>
        </a:defRPr>
      </a:lvl7pPr>
      <a:lvl8pPr marL="1371600" algn="l" defTabSz="457200" rtl="0" fontAlgn="base">
        <a:spcBef>
          <a:spcPct val="0"/>
        </a:spcBef>
        <a:spcAft>
          <a:spcPct val="0"/>
        </a:spcAft>
        <a:defRPr sz="4000" b="1">
          <a:solidFill>
            <a:srgbClr val="000000"/>
          </a:solidFill>
          <a:latin typeface="Calibri" panose="020F0502020204030204" pitchFamily="34" charset="0"/>
        </a:defRPr>
      </a:lvl8pPr>
      <a:lvl9pPr marL="1828800" algn="l" defTabSz="457200" rtl="0" fontAlgn="base">
        <a:spcBef>
          <a:spcPct val="0"/>
        </a:spcBef>
        <a:spcAft>
          <a:spcPct val="0"/>
        </a:spcAft>
        <a:defRPr sz="4000" b="1">
          <a:solidFill>
            <a:srgbClr val="000000"/>
          </a:solidFill>
          <a:latin typeface="Calibri" panose="020F0502020204030204" pitchFamily="34" charset="0"/>
        </a:defRPr>
      </a:lvl9pPr>
    </p:titleStyle>
    <p:bodyStyle>
      <a:lvl1pPr algn="l" defTabSz="457200" rtl="0" eaLnBrk="0" fontAlgn="base" hangingPunct="0">
        <a:spcBef>
          <a:spcPct val="20000"/>
        </a:spcBef>
        <a:spcAft>
          <a:spcPct val="0"/>
        </a:spcAft>
        <a:buFont typeface="Wingdings" panose="05000000000000000000" pitchFamily="2" charset="2"/>
        <a:defRPr sz="2800" kern="1200">
          <a:solidFill>
            <a:srgbClr val="000000"/>
          </a:solidFill>
          <a:latin typeface="+mn-lt"/>
          <a:ea typeface="+mn-ea"/>
          <a:cs typeface="+mn-cs"/>
        </a:defRPr>
      </a:lvl1pPr>
      <a:lvl2pPr marL="517525" indent="-344488" algn="l" defTabSz="457200" rtl="0" eaLnBrk="0" fontAlgn="base" hangingPunct="0">
        <a:spcBef>
          <a:spcPct val="20000"/>
        </a:spcBef>
        <a:spcAft>
          <a:spcPct val="0"/>
        </a:spcAft>
        <a:buFont typeface="Wingdings" panose="05000000000000000000" pitchFamily="2" charset="2"/>
        <a:buChar char="Ø"/>
        <a:defRPr sz="2400" kern="1200">
          <a:solidFill>
            <a:srgbClr val="000000"/>
          </a:solidFill>
          <a:latin typeface="+mn-lt"/>
          <a:ea typeface="+mn-ea"/>
          <a:cs typeface="+mn-cs"/>
        </a:defRPr>
      </a:lvl2pPr>
      <a:lvl3pPr marL="854075" indent="-284163" algn="l" defTabSz="457200" rtl="0" eaLnBrk="0" fontAlgn="base" hangingPunct="0">
        <a:spcBef>
          <a:spcPct val="20000"/>
        </a:spcBef>
        <a:spcAft>
          <a:spcPct val="0"/>
        </a:spcAft>
        <a:buFont typeface="Arial" panose="020B0604020202020204" pitchFamily="34" charset="0"/>
        <a:buChar char="•"/>
        <a:defRPr sz="2200" kern="1200">
          <a:solidFill>
            <a:srgbClr val="000000"/>
          </a:solidFill>
          <a:latin typeface="+mn-lt"/>
          <a:ea typeface="+mn-ea"/>
          <a:cs typeface="+mn-cs"/>
        </a:defRPr>
      </a:lvl3pPr>
      <a:lvl4pPr marL="1147763"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mn-ea"/>
          <a:cs typeface="+mn-cs"/>
        </a:defRPr>
      </a:lvl4pPr>
      <a:lvl5pPr marL="1484313" indent="-228600" algn="l" defTabSz="457200" rtl="0" eaLnBrk="0" fontAlgn="base" hangingPunct="0">
        <a:spcBef>
          <a:spcPct val="20000"/>
        </a:spcBef>
        <a:spcAft>
          <a:spcPct val="0"/>
        </a:spcAft>
        <a:buFont typeface="Arial" panose="020B0604020202020204" pitchFamily="34" charset="0"/>
        <a:buChar char="»"/>
        <a:defRPr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7/31/2019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21373958"/>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6.wdp"/><Relationship Id="rId17" Type="http://schemas.microsoft.com/office/2007/relationships/hdphoto" Target="../media/hdphoto14.wdp"/><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28.xml"/><Relationship Id="rId6" Type="http://schemas.microsoft.com/office/2007/relationships/hdphoto" Target="../media/hdphoto10.wdp"/><Relationship Id="rId11" Type="http://schemas.openxmlformats.org/officeDocument/2006/relationships/image" Target="../media/image16.png"/><Relationship Id="rId5" Type="http://schemas.openxmlformats.org/officeDocument/2006/relationships/image" Target="../media/image32.png"/><Relationship Id="rId15" Type="http://schemas.microsoft.com/office/2007/relationships/hdphoto" Target="../media/hdphoto13.wdp"/><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34.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6.wdp"/><Relationship Id="rId3" Type="http://schemas.openxmlformats.org/officeDocument/2006/relationships/image" Target="../media/image38.png"/><Relationship Id="rId7" Type="http://schemas.openxmlformats.org/officeDocument/2006/relationships/image" Target="../media/image33.png"/><Relationship Id="rId12" Type="http://schemas.openxmlformats.org/officeDocument/2006/relationships/image" Target="../media/image42.png"/><Relationship Id="rId17" Type="http://schemas.microsoft.com/office/2007/relationships/hdphoto" Target="../media/hdphoto18.wdp"/><Relationship Id="rId2" Type="http://schemas.openxmlformats.org/officeDocument/2006/relationships/notesSlide" Target="../notesSlides/notesSlide12.xml"/><Relationship Id="rId16" Type="http://schemas.openxmlformats.org/officeDocument/2006/relationships/image" Target="../media/image44.png"/><Relationship Id="rId1" Type="http://schemas.openxmlformats.org/officeDocument/2006/relationships/slideLayout" Target="../slideLayouts/slideLayout28.xml"/><Relationship Id="rId6" Type="http://schemas.microsoft.com/office/2007/relationships/hdphoto" Target="../media/hdphoto15.wdp"/><Relationship Id="rId11" Type="http://schemas.microsoft.com/office/2007/relationships/hdphoto" Target="../media/hdphoto14.wdp"/><Relationship Id="rId5" Type="http://schemas.openxmlformats.org/officeDocument/2006/relationships/image" Target="../media/image40.png"/><Relationship Id="rId15" Type="http://schemas.microsoft.com/office/2007/relationships/hdphoto" Target="../media/hdphoto17.wdp"/><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9.wdp"/><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60.png"/><Relationship Id="rId26" Type="http://schemas.openxmlformats.org/officeDocument/2006/relationships/image" Target="../media/image47.png"/><Relationship Id="rId21" Type="http://schemas.openxmlformats.org/officeDocument/2006/relationships/image" Target="../media/image63.gif"/><Relationship Id="rId34" Type="http://schemas.openxmlformats.org/officeDocument/2006/relationships/image" Target="../media/image75.gif"/><Relationship Id="rId7" Type="http://schemas.openxmlformats.org/officeDocument/2006/relationships/image" Target="../media/image45.png"/><Relationship Id="rId12" Type="http://schemas.openxmlformats.org/officeDocument/2006/relationships/image" Target="../media/image56.gif"/><Relationship Id="rId17" Type="http://schemas.openxmlformats.org/officeDocument/2006/relationships/image" Target="../media/image59.gif"/><Relationship Id="rId25" Type="http://schemas.openxmlformats.org/officeDocument/2006/relationships/image" Target="../media/image67.gif"/><Relationship Id="rId33" Type="http://schemas.openxmlformats.org/officeDocument/2006/relationships/image" Target="../media/image74.gif"/><Relationship Id="rId38" Type="http://schemas.openxmlformats.org/officeDocument/2006/relationships/image" Target="../media/image76.png"/><Relationship Id="rId2" Type="http://schemas.openxmlformats.org/officeDocument/2006/relationships/notesSlide" Target="../notesSlides/notesSlide14.xml"/><Relationship Id="rId16" Type="http://schemas.microsoft.com/office/2007/relationships/hdphoto" Target="../media/hdphoto21.wdp"/><Relationship Id="rId20" Type="http://schemas.openxmlformats.org/officeDocument/2006/relationships/image" Target="../media/image62.gif"/><Relationship Id="rId29" Type="http://schemas.openxmlformats.org/officeDocument/2006/relationships/image" Target="../media/image70.gif"/><Relationship Id="rId1" Type="http://schemas.openxmlformats.org/officeDocument/2006/relationships/slideLayout" Target="../slideLayouts/slideLayout31.xml"/><Relationship Id="rId6" Type="http://schemas.openxmlformats.org/officeDocument/2006/relationships/image" Target="../media/image51.gif"/><Relationship Id="rId11" Type="http://schemas.openxmlformats.org/officeDocument/2006/relationships/image" Target="../media/image55.gif"/><Relationship Id="rId24" Type="http://schemas.openxmlformats.org/officeDocument/2006/relationships/image" Target="../media/image66.gif"/><Relationship Id="rId32" Type="http://schemas.openxmlformats.org/officeDocument/2006/relationships/image" Target="../media/image73.gif"/><Relationship Id="rId37" Type="http://schemas.microsoft.com/office/2007/relationships/hdphoto" Target="../media/hdphoto19.wdp"/><Relationship Id="rId5" Type="http://schemas.microsoft.com/office/2007/relationships/hdphoto" Target="../media/hdphoto20.wdp"/><Relationship Id="rId15" Type="http://schemas.openxmlformats.org/officeDocument/2006/relationships/image" Target="../media/image58.png"/><Relationship Id="rId23" Type="http://schemas.openxmlformats.org/officeDocument/2006/relationships/image" Target="../media/image65.gif"/><Relationship Id="rId28" Type="http://schemas.openxmlformats.org/officeDocument/2006/relationships/image" Target="../media/image69.gif"/><Relationship Id="rId36" Type="http://schemas.openxmlformats.org/officeDocument/2006/relationships/image" Target="../media/image48.png"/><Relationship Id="rId10" Type="http://schemas.openxmlformats.org/officeDocument/2006/relationships/image" Target="../media/image54.png"/><Relationship Id="rId19" Type="http://schemas.openxmlformats.org/officeDocument/2006/relationships/image" Target="../media/image61.gif"/><Relationship Id="rId31" Type="http://schemas.openxmlformats.org/officeDocument/2006/relationships/image" Target="../media/image72.gif"/><Relationship Id="rId4" Type="http://schemas.openxmlformats.org/officeDocument/2006/relationships/image" Target="../media/image50.png"/><Relationship Id="rId9" Type="http://schemas.openxmlformats.org/officeDocument/2006/relationships/image" Target="../media/image53.gif"/><Relationship Id="rId14" Type="http://schemas.openxmlformats.org/officeDocument/2006/relationships/image" Target="../media/image57.gif"/><Relationship Id="rId22" Type="http://schemas.openxmlformats.org/officeDocument/2006/relationships/image" Target="../media/image64.gif"/><Relationship Id="rId27" Type="http://schemas.openxmlformats.org/officeDocument/2006/relationships/image" Target="../media/image68.gif"/><Relationship Id="rId30" Type="http://schemas.openxmlformats.org/officeDocument/2006/relationships/image" Target="../media/image71.gif"/><Relationship Id="rId35" Type="http://schemas.openxmlformats.org/officeDocument/2006/relationships/image" Target="../media/image1.png"/><Relationship Id="rId8" Type="http://schemas.openxmlformats.org/officeDocument/2006/relationships/image" Target="../media/image52.jpeg"/><Relationship Id="rId3" Type="http://schemas.openxmlformats.org/officeDocument/2006/relationships/image" Target="../media/image49.gif"/></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microsoft.com/office/2007/relationships/hdphoto" Target="../media/hdphoto22.wdp"/><Relationship Id="rId5" Type="http://schemas.openxmlformats.org/officeDocument/2006/relationships/image" Target="../media/image79.pn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3.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26.wdp"/><Relationship Id="rId13" Type="http://schemas.microsoft.com/office/2007/relationships/hdphoto" Target="../media/hdphoto27.wdp"/><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25.wdp"/><Relationship Id="rId11" Type="http://schemas.microsoft.com/office/2007/relationships/hdphoto" Target="../media/hdphoto23.wdp"/><Relationship Id="rId5" Type="http://schemas.openxmlformats.org/officeDocument/2006/relationships/image" Target="../media/image85.png"/><Relationship Id="rId15" Type="http://schemas.openxmlformats.org/officeDocument/2006/relationships/image" Target="../media/image30.png"/><Relationship Id="rId10" Type="http://schemas.openxmlformats.org/officeDocument/2006/relationships/image" Target="../media/image83.png"/><Relationship Id="rId4" Type="http://schemas.microsoft.com/office/2007/relationships/hdphoto" Target="../media/hdphoto24.wdp"/><Relationship Id="rId9" Type="http://schemas.openxmlformats.org/officeDocument/2006/relationships/image" Target="../media/image87.png"/><Relationship Id="rId14" Type="http://schemas.openxmlformats.org/officeDocument/2006/relationships/image" Target="../media/image8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9.wdp"/><Relationship Id="rId5" Type="http://schemas.openxmlformats.org/officeDocument/2006/relationships/image" Target="../media/image95.png"/><Relationship Id="rId4" Type="http://schemas.microsoft.com/office/2007/relationships/hdphoto" Target="../media/hdphoto28.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image" Target="../media/image99.png"/><Relationship Id="rId4" Type="http://schemas.openxmlformats.org/officeDocument/2006/relationships/slide" Target="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image" Target="../media/image100.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6.png"/><Relationship Id="rId26" Type="http://schemas.openxmlformats.org/officeDocument/2006/relationships/image" Target="../media/image30.png"/><Relationship Id="rId3" Type="http://schemas.openxmlformats.org/officeDocument/2006/relationships/image" Target="../media/image13.png"/><Relationship Id="rId21" Type="http://schemas.openxmlformats.org/officeDocument/2006/relationships/image" Target="../media/image25.png"/><Relationship Id="rId7" Type="http://schemas.microsoft.com/office/2007/relationships/hdphoto" Target="../media/hdphoto5.wdp"/><Relationship Id="rId12" Type="http://schemas.openxmlformats.org/officeDocument/2006/relationships/image" Target="../media/image18.png"/><Relationship Id="rId17" Type="http://schemas.openxmlformats.org/officeDocument/2006/relationships/image" Target="../media/image22.png"/><Relationship Id="rId25" Type="http://schemas.openxmlformats.org/officeDocument/2006/relationships/image" Target="../media/image29.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15.png"/><Relationship Id="rId11" Type="http://schemas.microsoft.com/office/2007/relationships/hdphoto" Target="../media/hdphoto7.wdp"/><Relationship Id="rId24" Type="http://schemas.openxmlformats.org/officeDocument/2006/relationships/image" Target="../media/image28.png"/><Relationship Id="rId5" Type="http://schemas.openxmlformats.org/officeDocument/2006/relationships/image" Target="../media/image14.jpeg"/><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7.png"/><Relationship Id="rId19" Type="http://schemas.openxmlformats.org/officeDocument/2006/relationships/image" Target="../media/image23.png"/><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20.png"/><Relationship Id="rId22"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743200" y="1981200"/>
            <a:ext cx="5856287" cy="1362075"/>
          </a:xfrm>
        </p:spPr>
        <p:txBody>
          <a:bodyPr rtlCol="0">
            <a:normAutofit fontScale="90000"/>
          </a:bodyPr>
          <a:lstStyle/>
          <a:p>
            <a:pPr eaLnBrk="1" hangingPunct="1">
              <a:defRPr/>
            </a:pPr>
            <a:br>
              <a:rPr lang="en-US" altLang="en-US" dirty="0"/>
            </a:br>
            <a:r>
              <a:rPr lang="en-US" altLang="en-US" cap="none" dirty="0"/>
              <a:t>Increasing Participation </a:t>
            </a:r>
            <a:br>
              <a:rPr lang="en-US" altLang="en-US" cap="none" dirty="0"/>
            </a:br>
            <a:r>
              <a:rPr lang="en-US" altLang="en-US" cap="none" dirty="0"/>
              <a:t>and </a:t>
            </a:r>
            <a:br>
              <a:rPr lang="en-US" altLang="en-US" cap="none" dirty="0"/>
            </a:br>
            <a:r>
              <a:rPr lang="en-US" cap="none" dirty="0"/>
              <a:t>Profit And Loss</a:t>
            </a:r>
            <a:br>
              <a:rPr lang="en-US" dirty="0"/>
            </a:br>
            <a:endParaRPr lang="en-US" altLang="en-US" dirty="0"/>
          </a:p>
        </p:txBody>
      </p:sp>
      <p:sp>
        <p:nvSpPr>
          <p:cNvPr id="28675" name="Rectangle 3"/>
          <p:cNvSpPr>
            <a:spLocks noGrp="1" noChangeArrowheads="1"/>
          </p:cNvSpPr>
          <p:nvPr>
            <p:ph type="subTitle" idx="4294967295"/>
          </p:nvPr>
        </p:nvSpPr>
        <p:spPr>
          <a:xfrm>
            <a:off x="2514600" y="6096000"/>
            <a:ext cx="6629400" cy="685800"/>
          </a:xfrm>
        </p:spPr>
        <p:txBody>
          <a:bodyPr/>
          <a:lstStyle/>
          <a:p>
            <a:pPr eaLnBrk="1" hangingPunct="1">
              <a:spcBef>
                <a:spcPts val="0"/>
              </a:spcBef>
            </a:pPr>
            <a:r>
              <a:rPr lang="en-US" altLang="en-US" dirty="0"/>
              <a:t>	</a:t>
            </a:r>
            <a:r>
              <a:rPr lang="en-US" altLang="en-US" dirty="0">
                <a:latin typeface="Calibri" pitchFamily="34" charset="0"/>
              </a:rPr>
              <a:t>Provided by the LAUSD Food Services Division</a:t>
            </a:r>
          </a:p>
        </p:txBody>
      </p:sp>
      <p:sp>
        <p:nvSpPr>
          <p:cNvPr id="5" name="Date Placeholder 1"/>
          <p:cNvSpPr>
            <a:spLocks noGrp="1"/>
          </p:cNvSpPr>
          <p:nvPr>
            <p:ph type="dt" sz="half" idx="10"/>
          </p:nvPr>
        </p:nvSpPr>
        <p:spPr>
          <a:xfrm>
            <a:off x="8001000" y="6518274"/>
            <a:ext cx="1066800" cy="365125"/>
          </a:xfrm>
        </p:spPr>
        <p:txBody>
          <a:bodyPr/>
          <a:lstStyle/>
          <a:p>
            <a:fld id="{3AB9B2E5-948B-4515-9F74-73C9E34E9D4E}" type="datetime1">
              <a:rPr lang="en-US" smtClean="0">
                <a:latin typeface="+mn-lt"/>
              </a:rPr>
              <a:t>7/31/2019</a:t>
            </a:fld>
            <a:endParaRPr lang="en-US" dirty="0">
              <a:latin typeface="+mn-lt"/>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458200" cy="571500"/>
          </a:xfrm>
        </p:spPr>
        <p:txBody>
          <a:bodyPr>
            <a:noAutofit/>
          </a:bodyPr>
          <a:lstStyle/>
          <a:p>
            <a:pPr algn="l"/>
            <a:r>
              <a:rPr lang="en-US" sz="4000" b="1" dirty="0">
                <a:solidFill>
                  <a:srgbClr val="000000"/>
                </a:solidFill>
              </a:rPr>
              <a:t>Problem Solving To Build Participation   </a:t>
            </a:r>
          </a:p>
        </p:txBody>
      </p:sp>
      <p:sp>
        <p:nvSpPr>
          <p:cNvPr id="3" name="Content Placeholder 2"/>
          <p:cNvSpPr>
            <a:spLocks noGrp="1"/>
          </p:cNvSpPr>
          <p:nvPr>
            <p:ph sz="half" idx="1"/>
          </p:nvPr>
        </p:nvSpPr>
        <p:spPr>
          <a:xfrm>
            <a:off x="533400" y="1371600"/>
            <a:ext cx="8382594" cy="990600"/>
          </a:xfrm>
        </p:spPr>
        <p:txBody>
          <a:bodyPr>
            <a:noAutofit/>
          </a:bodyPr>
          <a:lstStyle/>
          <a:p>
            <a:pPr marL="0" indent="0">
              <a:buNone/>
            </a:pPr>
            <a:r>
              <a:rPr lang="en-US" dirty="0">
                <a:solidFill>
                  <a:srgbClr val="000000"/>
                </a:solidFill>
              </a:rPr>
              <a:t>Identifying why students don’t choose Café LA as their dining option can help find potential solutions.   </a:t>
            </a:r>
          </a:p>
        </p:txBody>
      </p:sp>
      <p:sp>
        <p:nvSpPr>
          <p:cNvPr id="5" name="TextBox 4"/>
          <p:cNvSpPr txBox="1"/>
          <p:nvPr/>
        </p:nvSpPr>
        <p:spPr>
          <a:xfrm>
            <a:off x="1295400" y="7162800"/>
            <a:ext cx="10283969" cy="2062103"/>
          </a:xfrm>
          <a:prstGeom prst="rect">
            <a:avLst/>
          </a:prstGeom>
          <a:noFill/>
        </p:spPr>
        <p:txBody>
          <a:bodyPr wrap="none" rtlCol="0">
            <a:spAutoFit/>
          </a:bodyPr>
          <a:lstStyle/>
          <a:p>
            <a:r>
              <a:rPr lang="en-US" sz="2600" dirty="0"/>
              <a:t>Place mobile carts in areas where students don’t usually visit that cafeteria: </a:t>
            </a:r>
          </a:p>
          <a:p>
            <a:r>
              <a:rPr lang="en-US" sz="2600" dirty="0"/>
              <a:t>Across campus from the cafeteria</a:t>
            </a:r>
          </a:p>
          <a:p>
            <a:r>
              <a:rPr lang="en-US" sz="2600" dirty="0"/>
              <a:t>Near rooms that hold club meetings during lunch</a:t>
            </a:r>
          </a:p>
          <a:p>
            <a:endParaRPr lang="en-US" sz="2600" dirty="0"/>
          </a:p>
          <a:p>
            <a:endParaRPr lang="en-US" dirty="0"/>
          </a:p>
        </p:txBody>
      </p:sp>
      <p:sp>
        <p:nvSpPr>
          <p:cNvPr id="6" name="TextBox 5"/>
          <p:cNvSpPr txBox="1"/>
          <p:nvPr/>
        </p:nvSpPr>
        <p:spPr>
          <a:xfrm>
            <a:off x="533400" y="2526067"/>
            <a:ext cx="7772400" cy="4401205"/>
          </a:xfrm>
          <a:prstGeom prst="rect">
            <a:avLst/>
          </a:prstGeom>
          <a:noFill/>
        </p:spPr>
        <p:txBody>
          <a:bodyPr wrap="square" rtlCol="0">
            <a:spAutoFit/>
          </a:bodyPr>
          <a:lstStyle/>
          <a:p>
            <a:pPr marL="342900" indent="-342900">
              <a:buFont typeface="Wingdings" panose="05000000000000000000" pitchFamily="2" charset="2"/>
              <a:buChar char="Ø"/>
            </a:pPr>
            <a:r>
              <a:rPr lang="en-US" sz="2600" dirty="0">
                <a:solidFill>
                  <a:srgbClr val="000000"/>
                </a:solidFill>
                <a:latin typeface="+mn-lt"/>
              </a:rPr>
              <a:t>Large campus</a:t>
            </a:r>
          </a:p>
          <a:p>
            <a:pPr marL="914400" lvl="1" indent="-274320">
              <a:buSzPct val="100000"/>
              <a:buFont typeface="Arial" panose="020B0604020202020204" pitchFamily="34" charset="0"/>
              <a:buChar char="•"/>
            </a:pPr>
            <a:r>
              <a:rPr lang="en-US" dirty="0">
                <a:solidFill>
                  <a:srgbClr val="000000"/>
                </a:solidFill>
                <a:latin typeface="+mn-lt"/>
              </a:rPr>
              <a:t>No time to travel from classroom to cafeteria </a:t>
            </a:r>
          </a:p>
          <a:p>
            <a:pPr lvl="1"/>
            <a:endParaRPr lang="en-US" sz="600" dirty="0">
              <a:solidFill>
                <a:srgbClr val="000000"/>
              </a:solidFill>
              <a:latin typeface="+mn-lt"/>
            </a:endParaRPr>
          </a:p>
          <a:p>
            <a:pPr marL="342900" indent="-342900">
              <a:buFont typeface="Wingdings" panose="05000000000000000000" pitchFamily="2" charset="2"/>
              <a:buChar char="Ø"/>
            </a:pPr>
            <a:r>
              <a:rPr lang="en-US" sz="2600" dirty="0">
                <a:solidFill>
                  <a:srgbClr val="000000"/>
                </a:solidFill>
                <a:latin typeface="+mn-lt"/>
              </a:rPr>
              <a:t>Students attend club meetings during lunch</a:t>
            </a:r>
          </a:p>
          <a:p>
            <a:endParaRPr lang="en-US" sz="600" dirty="0">
              <a:solidFill>
                <a:srgbClr val="000000"/>
              </a:solidFill>
              <a:latin typeface="+mn-lt"/>
            </a:endParaRPr>
          </a:p>
          <a:p>
            <a:pPr marL="342900" indent="-342900">
              <a:buFont typeface="Wingdings" panose="05000000000000000000" pitchFamily="2" charset="2"/>
              <a:buChar char="Ø"/>
            </a:pPr>
            <a:r>
              <a:rPr lang="en-US" sz="2600" dirty="0">
                <a:solidFill>
                  <a:srgbClr val="000000"/>
                </a:solidFill>
                <a:latin typeface="+mn-lt"/>
              </a:rPr>
              <a:t>Long lines at cafeteria and serving windows </a:t>
            </a:r>
          </a:p>
          <a:p>
            <a:endParaRPr lang="en-US" sz="600" dirty="0">
              <a:solidFill>
                <a:srgbClr val="000000"/>
              </a:solidFill>
              <a:latin typeface="+mn-lt"/>
            </a:endParaRPr>
          </a:p>
          <a:p>
            <a:pPr marL="342900" indent="-342900">
              <a:buFont typeface="Wingdings" panose="05000000000000000000" pitchFamily="2" charset="2"/>
              <a:buChar char="Ø"/>
            </a:pPr>
            <a:r>
              <a:rPr lang="en-US" sz="2600" dirty="0">
                <a:solidFill>
                  <a:srgbClr val="000000"/>
                </a:solidFill>
                <a:latin typeface="+mn-lt"/>
              </a:rPr>
              <a:t>Sporting or campus events</a:t>
            </a:r>
          </a:p>
          <a:p>
            <a:pPr marL="914400" lvl="1" indent="-274320">
              <a:buFont typeface="Arial" panose="020B0604020202020204" pitchFamily="34" charset="0"/>
              <a:buChar char="•"/>
            </a:pPr>
            <a:r>
              <a:rPr lang="en-US" dirty="0">
                <a:solidFill>
                  <a:srgbClr val="000000"/>
                </a:solidFill>
                <a:latin typeface="+mn-lt"/>
              </a:rPr>
              <a:t>Rallies, assemblies, fundraisers</a:t>
            </a:r>
          </a:p>
          <a:p>
            <a:pPr lvl="1"/>
            <a:endParaRPr lang="en-US" sz="600" dirty="0">
              <a:solidFill>
                <a:srgbClr val="000000"/>
              </a:solidFill>
              <a:latin typeface="+mn-lt"/>
            </a:endParaRPr>
          </a:p>
          <a:p>
            <a:pPr marL="342900" indent="-342900">
              <a:buFont typeface="Wingdings" panose="05000000000000000000" pitchFamily="2" charset="2"/>
              <a:buChar char="Ø"/>
            </a:pPr>
            <a:r>
              <a:rPr lang="en-US" sz="2600" dirty="0">
                <a:solidFill>
                  <a:srgbClr val="000000"/>
                </a:solidFill>
                <a:latin typeface="+mn-lt"/>
              </a:rPr>
              <a:t>Food delivery apps  </a:t>
            </a:r>
          </a:p>
          <a:p>
            <a:pPr marL="342900" indent="-342900">
              <a:buFont typeface="Wingdings" panose="05000000000000000000" pitchFamily="2" charset="2"/>
              <a:buChar char="Ø"/>
            </a:pPr>
            <a:endParaRPr lang="en-US" sz="2600" dirty="0">
              <a:solidFill>
                <a:srgbClr val="000000"/>
              </a:solidFill>
            </a:endParaRPr>
          </a:p>
          <a:p>
            <a:endParaRPr lang="en-US" dirty="0"/>
          </a:p>
          <a:p>
            <a:r>
              <a:rPr lang="en-US" dirty="0"/>
              <a:t> </a:t>
            </a:r>
          </a:p>
        </p:txBody>
      </p:sp>
    </p:spTree>
    <p:extLst>
      <p:ext uri="{BB962C8B-B14F-4D97-AF65-F5344CB8AC3E}">
        <p14:creationId xmlns:p14="http://schemas.microsoft.com/office/powerpoint/2010/main" val="386314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2271"/>
            <a:ext cx="6806925" cy="708759"/>
          </a:xfrm>
        </p:spPr>
        <p:txBody>
          <a:bodyPr>
            <a:noAutofit/>
          </a:bodyPr>
          <a:lstStyle/>
          <a:p>
            <a:r>
              <a:rPr lang="en-US" sz="4000" b="1" dirty="0">
                <a:solidFill>
                  <a:srgbClr val="000000"/>
                </a:solidFill>
              </a:rPr>
              <a:t>Solutions to Build Participation </a:t>
            </a:r>
          </a:p>
        </p:txBody>
      </p:sp>
      <p:sp>
        <p:nvSpPr>
          <p:cNvPr id="14" name="TextBox 13"/>
          <p:cNvSpPr txBox="1"/>
          <p:nvPr/>
        </p:nvSpPr>
        <p:spPr>
          <a:xfrm>
            <a:off x="763973" y="2322010"/>
            <a:ext cx="8795863" cy="523220"/>
          </a:xfrm>
          <a:prstGeom prst="rect">
            <a:avLst/>
          </a:prstGeom>
          <a:noFill/>
        </p:spPr>
        <p:txBody>
          <a:bodyPr wrap="square" rtlCol="0">
            <a:spAutoFit/>
          </a:bodyPr>
          <a:lstStyle/>
          <a:p>
            <a:r>
              <a:rPr lang="en-US" sz="2800" dirty="0">
                <a:solidFill>
                  <a:srgbClr val="000000"/>
                </a:solidFill>
                <a:latin typeface="+mn-lt"/>
              </a:rPr>
              <a:t>Rearrange the service line to better serve students. </a:t>
            </a:r>
          </a:p>
        </p:txBody>
      </p:sp>
      <p:sp>
        <p:nvSpPr>
          <p:cNvPr id="15" name="TextBox 14"/>
          <p:cNvSpPr txBox="1"/>
          <p:nvPr/>
        </p:nvSpPr>
        <p:spPr>
          <a:xfrm>
            <a:off x="533400" y="1249063"/>
            <a:ext cx="7916121" cy="954107"/>
          </a:xfrm>
          <a:prstGeom prst="rect">
            <a:avLst/>
          </a:prstGeom>
          <a:noFill/>
        </p:spPr>
        <p:txBody>
          <a:bodyPr wrap="square" rtlCol="0">
            <a:spAutoFit/>
          </a:bodyPr>
          <a:lstStyle/>
          <a:p>
            <a:r>
              <a:rPr lang="en-US" sz="2800" dirty="0">
                <a:solidFill>
                  <a:srgbClr val="000000"/>
                </a:solidFill>
                <a:latin typeface="+mn-lt"/>
              </a:rPr>
              <a:t>Building student participation will require on-going new ideas for the cafeteria. Some examples are: </a:t>
            </a:r>
          </a:p>
        </p:txBody>
      </p:sp>
      <p:sp>
        <p:nvSpPr>
          <p:cNvPr id="24" name="Bent Arrow 23"/>
          <p:cNvSpPr/>
          <p:nvPr/>
        </p:nvSpPr>
        <p:spPr>
          <a:xfrm rot="16200000" flipH="1">
            <a:off x="4826291" y="4897982"/>
            <a:ext cx="1367090" cy="1172329"/>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Bent Arrow 26"/>
          <p:cNvSpPr/>
          <p:nvPr/>
        </p:nvSpPr>
        <p:spPr>
          <a:xfrm rot="5400000">
            <a:off x="2479901" y="4911501"/>
            <a:ext cx="1367094" cy="114529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050" name="Group 2049"/>
          <p:cNvGrpSpPr/>
          <p:nvPr/>
        </p:nvGrpSpPr>
        <p:grpSpPr>
          <a:xfrm>
            <a:off x="1337676" y="3448139"/>
            <a:ext cx="6307567" cy="1222597"/>
            <a:chOff x="1816185" y="3851016"/>
            <a:chExt cx="6307567" cy="1222597"/>
          </a:xfrm>
        </p:grpSpPr>
        <p:sp>
          <p:nvSpPr>
            <p:cNvPr id="5" name="Rectangle 4"/>
            <p:cNvSpPr/>
            <p:nvPr/>
          </p:nvSpPr>
          <p:spPr>
            <a:xfrm>
              <a:off x="1989223" y="4114184"/>
              <a:ext cx="5923393" cy="959429"/>
            </a:xfrm>
            <a:prstGeom prst="rect">
              <a:avLst/>
            </a:prstGeom>
            <a:solidFill>
              <a:schemeClr val="bg1">
                <a:lumMod val="7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922033" y="4338460"/>
              <a:ext cx="6009633" cy="41511"/>
            </a:xfrm>
            <a:prstGeom prst="line">
              <a:avLst/>
            </a:prstGeom>
            <a:ln w="142875">
              <a:solidFill>
                <a:srgbClr val="000000"/>
              </a:solidFill>
            </a:ln>
          </p:spPr>
          <p:style>
            <a:lnRef idx="2">
              <a:schemeClr val="accent1"/>
            </a:lnRef>
            <a:fillRef idx="0">
              <a:schemeClr val="accent1"/>
            </a:fillRef>
            <a:effectRef idx="1">
              <a:schemeClr val="accent1"/>
            </a:effectRef>
            <a:fontRef idx="minor">
              <a:schemeClr val="tx1"/>
            </a:fontRef>
          </p:style>
        </p:cxnSp>
        <p:sp>
          <p:nvSpPr>
            <p:cNvPr id="12" name="Parallelogram 11"/>
            <p:cNvSpPr/>
            <p:nvPr/>
          </p:nvSpPr>
          <p:spPr>
            <a:xfrm rot="10800000">
              <a:off x="1816185" y="3851016"/>
              <a:ext cx="6307567" cy="446727"/>
            </a:xfrm>
            <a:prstGeom prst="parallelogram">
              <a:avLst/>
            </a:prstGeom>
            <a:solidFill>
              <a:schemeClr val="bg1">
                <a:lumMod val="65000"/>
              </a:schemeClr>
            </a:solidFill>
            <a:ln>
              <a:solidFill>
                <a:srgbClr val="000000"/>
              </a:solidFill>
            </a:ln>
            <a:effectLst>
              <a:outerShdw blurRad="40000" dist="23000" dir="5400000" rotWithShape="0">
                <a:srgbClr val="000000">
                  <a:alpha val="35000"/>
                </a:srgbClr>
              </a:outerShdw>
            </a:effectLst>
            <a:scene3d>
              <a:camera prst="orthographicFront">
                <a:rot lat="0" lon="90000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51" name="Group 2050"/>
          <p:cNvGrpSpPr/>
          <p:nvPr/>
        </p:nvGrpSpPr>
        <p:grpSpPr>
          <a:xfrm>
            <a:off x="1262508" y="2955290"/>
            <a:ext cx="1192876" cy="1104284"/>
            <a:chOff x="1291159" y="2903145"/>
            <a:chExt cx="1192876" cy="1104284"/>
          </a:xfrm>
        </p:grpSpPr>
        <p:pic>
          <p:nvPicPr>
            <p:cNvPr id="39" name="Picture 38"/>
            <p:cNvPicPr>
              <a:picLocks noChangeAspect="1"/>
            </p:cNvPicPr>
            <p:nvPr/>
          </p:nvPicPr>
          <p:blipFill>
            <a:blip r:embed="rId3">
              <a:extLst>
                <a:ext uri="{BEBA8EAE-BF5A-486C-A8C5-ECC9F3942E4B}">
                  <a14:imgProps xmlns:a14="http://schemas.microsoft.com/office/drawing/2010/main">
                    <a14:imgLayer r:embed="rId4">
                      <a14:imgEffect>
                        <a14:backgroundRemoval t="1676" b="99814" l="1858" r="98762"/>
                      </a14:imgEffect>
                    </a14:imgLayer>
                  </a14:imgProps>
                </a:ext>
              </a:extLst>
            </a:blip>
            <a:stretch>
              <a:fillRect/>
            </a:stretch>
          </p:blipFill>
          <p:spPr>
            <a:xfrm>
              <a:off x="1291159" y="3401905"/>
              <a:ext cx="337295" cy="560766"/>
            </a:xfrm>
            <a:prstGeom prst="rect">
              <a:avLst/>
            </a:prstGeom>
          </p:spPr>
        </p:pic>
        <p:pic>
          <p:nvPicPr>
            <p:cNvPr id="40" name="Picture 39"/>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60031" y="2903145"/>
              <a:ext cx="1124004" cy="1104284"/>
            </a:xfrm>
            <a:prstGeom prst="rect">
              <a:avLst/>
            </a:prstGeom>
          </p:spPr>
        </p:pic>
      </p:grpSp>
      <p:cxnSp>
        <p:nvCxnSpPr>
          <p:cNvPr id="2053" name="Straight Connector 2052"/>
          <p:cNvCxnSpPr/>
          <p:nvPr/>
        </p:nvCxnSpPr>
        <p:spPr>
          <a:xfrm>
            <a:off x="7286982" y="2999968"/>
            <a:ext cx="1" cy="81283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4849774" y="2999968"/>
            <a:ext cx="8227" cy="763524"/>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064145" y="3013627"/>
            <a:ext cx="0" cy="732360"/>
          </a:xfrm>
          <a:prstGeom prst="line">
            <a:avLst/>
          </a:prstGeom>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6058337" y="2999968"/>
            <a:ext cx="1220180" cy="304799"/>
          </a:xfrm>
          <a:prstGeom prst="rect">
            <a:avLst/>
          </a:prstGeom>
          <a:solidFill>
            <a:schemeClr val="bg1">
              <a:lumMod val="75000"/>
              <a:alpha val="53000"/>
            </a:schemeClr>
          </a:solidFill>
          <a:ln>
            <a:solidFill>
              <a:srgbClr val="000000"/>
            </a:solidFill>
          </a:ln>
          <a:effectLst>
            <a:outerShdw blurRad="40000" dist="23000" dir="7200000" rotWithShape="0">
              <a:schemeClr val="bg1">
                <a:lumMod val="85000"/>
                <a:alpha val="16000"/>
              </a:schemeClr>
            </a:outerShdw>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4852384" y="3002273"/>
            <a:ext cx="1220180" cy="304799"/>
          </a:xfrm>
          <a:prstGeom prst="rect">
            <a:avLst/>
          </a:prstGeom>
          <a:solidFill>
            <a:schemeClr val="bg1">
              <a:lumMod val="75000"/>
              <a:alpha val="53000"/>
            </a:schemeClr>
          </a:solidFill>
          <a:ln>
            <a:solidFill>
              <a:srgbClr val="000000"/>
            </a:solidFill>
          </a:ln>
          <a:effectLst>
            <a:outerShdw blurRad="40000" dist="23000" dir="7200000" rotWithShape="0">
              <a:schemeClr val="bg1">
                <a:lumMod val="85000"/>
                <a:alpha val="16000"/>
              </a:schemeClr>
            </a:outerShdw>
            <a:reflection endPos="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75" name="Group 2074"/>
          <p:cNvGrpSpPr/>
          <p:nvPr/>
        </p:nvGrpSpPr>
        <p:grpSpPr>
          <a:xfrm>
            <a:off x="3020317" y="3321109"/>
            <a:ext cx="1194141" cy="679223"/>
            <a:chOff x="2514416" y="3345503"/>
            <a:chExt cx="1194141" cy="679223"/>
          </a:xfrm>
        </p:grpSpPr>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2779758" y="3080161"/>
              <a:ext cx="663458" cy="1194141"/>
            </a:xfrm>
            <a:prstGeom prst="rect">
              <a:avLst/>
            </a:prstGeom>
          </p:spPr>
        </p:pic>
        <p:grpSp>
          <p:nvGrpSpPr>
            <p:cNvPr id="2072" name="Group 2071"/>
            <p:cNvGrpSpPr/>
            <p:nvPr/>
          </p:nvGrpSpPr>
          <p:grpSpPr>
            <a:xfrm>
              <a:off x="2715188" y="3394373"/>
              <a:ext cx="752111" cy="630353"/>
              <a:chOff x="1818523" y="3255515"/>
              <a:chExt cx="752111" cy="630353"/>
            </a:xfrm>
          </p:grpSpPr>
          <p:pic>
            <p:nvPicPr>
              <p:cNvPr id="95" name="Picture 94"/>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20832" y="3439436"/>
                <a:ext cx="289213" cy="298273"/>
              </a:xfrm>
              <a:prstGeom prst="rect">
                <a:avLst/>
              </a:prstGeom>
            </p:spPr>
          </p:pic>
          <p:pic>
            <p:nvPicPr>
              <p:cNvPr id="97" name="Picture 96"/>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8647" y="3445471"/>
                <a:ext cx="289213" cy="298273"/>
              </a:xfrm>
              <a:prstGeom prst="rect">
                <a:avLst/>
              </a:prstGeom>
            </p:spPr>
          </p:pic>
          <p:pic>
            <p:nvPicPr>
              <p:cNvPr id="98" name="Picture 97"/>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6886" y="3445471"/>
                <a:ext cx="289213" cy="298273"/>
              </a:xfrm>
              <a:prstGeom prst="rect">
                <a:avLst/>
              </a:prstGeom>
            </p:spPr>
          </p:pic>
          <p:pic>
            <p:nvPicPr>
              <p:cNvPr id="99" name="Picture 98"/>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34043" y="3586731"/>
                <a:ext cx="289213" cy="298273"/>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18523" y="3262432"/>
                <a:ext cx="289213" cy="298273"/>
              </a:xfrm>
              <a:prstGeom prst="rect">
                <a:avLst/>
              </a:prstGeom>
            </p:spPr>
          </p:pic>
          <p:pic>
            <p:nvPicPr>
              <p:cNvPr id="101" name="Picture 100"/>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46944" y="3256397"/>
                <a:ext cx="289213" cy="298273"/>
              </a:xfrm>
              <a:prstGeom prst="rect">
                <a:avLst/>
              </a:prstGeom>
            </p:spPr>
          </p:pic>
          <p:pic>
            <p:nvPicPr>
              <p:cNvPr id="102" name="Picture 101"/>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5436" y="3255515"/>
                <a:ext cx="289213" cy="298273"/>
              </a:xfrm>
              <a:prstGeom prst="rect">
                <a:avLst/>
              </a:prstGeom>
            </p:spPr>
          </p:pic>
          <p:pic>
            <p:nvPicPr>
              <p:cNvPr id="103" name="Picture 102"/>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6477" y="3587595"/>
                <a:ext cx="289213" cy="298273"/>
              </a:xfrm>
              <a:prstGeom prst="rect">
                <a:avLst/>
              </a:prstGeom>
            </p:spPr>
          </p:pic>
          <p:pic>
            <p:nvPicPr>
              <p:cNvPr id="104" name="Picture 103"/>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81421" y="3572810"/>
                <a:ext cx="289213" cy="298273"/>
              </a:xfrm>
              <a:prstGeom prst="rect">
                <a:avLst/>
              </a:prstGeom>
            </p:spPr>
          </p:pic>
        </p:grpSp>
      </p:grpSp>
      <p:grpSp>
        <p:nvGrpSpPr>
          <p:cNvPr id="2076" name="Group 2075"/>
          <p:cNvGrpSpPr/>
          <p:nvPr/>
        </p:nvGrpSpPr>
        <p:grpSpPr>
          <a:xfrm>
            <a:off x="2151073" y="3330935"/>
            <a:ext cx="1182869" cy="654591"/>
            <a:chOff x="1628453" y="3304770"/>
            <a:chExt cx="1182869" cy="654591"/>
          </a:xfrm>
        </p:grpSpPr>
        <p:pic>
          <p:nvPicPr>
            <p:cNvPr id="85" name="Picture 84"/>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1892592" y="3040631"/>
              <a:ext cx="654591" cy="1182869"/>
            </a:xfrm>
            <a:prstGeom prst="rect">
              <a:avLst/>
            </a:prstGeom>
          </p:spPr>
        </p:pic>
        <p:grpSp>
          <p:nvGrpSpPr>
            <p:cNvPr id="2073" name="Group 2072"/>
            <p:cNvGrpSpPr/>
            <p:nvPr/>
          </p:nvGrpSpPr>
          <p:grpSpPr>
            <a:xfrm>
              <a:off x="1834367" y="3318604"/>
              <a:ext cx="744188" cy="613928"/>
              <a:chOff x="1834367" y="3318604"/>
              <a:chExt cx="744188" cy="613928"/>
            </a:xfrm>
          </p:grpSpPr>
          <p:pic>
            <p:nvPicPr>
              <p:cNvPr id="116"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1847723" y="3318604"/>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059073" y="332098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264711" y="3349352"/>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1834367" y="3470399"/>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040280" y="34812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246468" y="3501965"/>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037379" y="365177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268017" y="36591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1847723" y="3635398"/>
                <a:ext cx="310538" cy="2733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49" name="TextBox 2048"/>
          <p:cNvSpPr txBox="1"/>
          <p:nvPr/>
        </p:nvSpPr>
        <p:spPr>
          <a:xfrm>
            <a:off x="6324600" y="4114800"/>
            <a:ext cx="2570593" cy="1692771"/>
          </a:xfrm>
          <a:prstGeom prst="rect">
            <a:avLst/>
          </a:prstGeom>
          <a:solidFill>
            <a:schemeClr val="accent5">
              <a:lumMod val="40000"/>
              <a:lumOff val="60000"/>
            </a:schemeClr>
          </a:solidFill>
          <a:effectLst>
            <a:outerShdw blurRad="63500" sx="102000" sy="102000" algn="ctr" rotWithShape="0">
              <a:prstClr val="black">
                <a:alpha val="40000"/>
              </a:prstClr>
            </a:outerShdw>
          </a:effectLst>
        </p:spPr>
        <p:txBody>
          <a:bodyPr wrap="square" rtlCol="0">
            <a:spAutoFit/>
          </a:bodyPr>
          <a:lstStyle/>
          <a:p>
            <a:r>
              <a:rPr lang="en-US" sz="2600" dirty="0">
                <a:solidFill>
                  <a:srgbClr val="000000"/>
                </a:solidFill>
                <a:latin typeface="+mn-lt"/>
              </a:rPr>
              <a:t>Small changes can speed up the efficiency of serving students.</a:t>
            </a:r>
          </a:p>
        </p:txBody>
      </p:sp>
      <p:grpSp>
        <p:nvGrpSpPr>
          <p:cNvPr id="2048" name="Group 2047"/>
          <p:cNvGrpSpPr/>
          <p:nvPr/>
        </p:nvGrpSpPr>
        <p:grpSpPr>
          <a:xfrm>
            <a:off x="3842941" y="7086601"/>
            <a:ext cx="1127029" cy="2242569"/>
            <a:chOff x="3842941" y="7086601"/>
            <a:chExt cx="1127029" cy="2242569"/>
          </a:xfrm>
        </p:grpSpPr>
        <p:grpSp>
          <p:nvGrpSpPr>
            <p:cNvPr id="21" name="Group 20"/>
            <p:cNvGrpSpPr/>
            <p:nvPr/>
          </p:nvGrpSpPr>
          <p:grpSpPr>
            <a:xfrm>
              <a:off x="3842941" y="7086601"/>
              <a:ext cx="1127029" cy="2242569"/>
              <a:chOff x="3842941" y="7086601"/>
              <a:chExt cx="1127029" cy="2242569"/>
            </a:xfrm>
          </p:grpSpPr>
          <p:grpSp>
            <p:nvGrpSpPr>
              <p:cNvPr id="18" name="Group 17"/>
              <p:cNvGrpSpPr/>
              <p:nvPr/>
            </p:nvGrpSpPr>
            <p:grpSpPr>
              <a:xfrm>
                <a:off x="3842941" y="7086601"/>
                <a:ext cx="1110059" cy="2242569"/>
                <a:chOff x="3842941" y="7086601"/>
                <a:chExt cx="1110059" cy="2242569"/>
              </a:xfrm>
            </p:grpSpPr>
            <p:pic>
              <p:nvPicPr>
                <p:cNvPr id="13" name="Picture 12"/>
                <p:cNvPicPr>
                  <a:picLocks noChangeAspect="1"/>
                </p:cNvPicPr>
                <p:nvPr/>
              </p:nvPicPr>
              <p:blipFill rotWithShape="1">
                <a:blip r:embed="rId13"/>
                <a:srcRect l="-1" t="29754" r="17817" b="-1"/>
                <a:stretch/>
              </p:blipFill>
              <p:spPr>
                <a:xfrm rot="5400000">
                  <a:off x="3325748" y="7792530"/>
                  <a:ext cx="2164440" cy="752581"/>
                </a:xfrm>
                <a:prstGeom prst="rect">
                  <a:avLst/>
                </a:prstGeom>
              </p:spPr>
            </p:pic>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676" b="99814" l="1858" r="98762"/>
                          </a14:imgEffect>
                        </a14:imgLayer>
                      </a14:imgProps>
                    </a:ext>
                  </a:extLst>
                </a:blip>
                <a:stretch>
                  <a:fillRect/>
                </a:stretch>
              </p:blipFill>
              <p:spPr>
                <a:xfrm>
                  <a:off x="3842941" y="8686800"/>
                  <a:ext cx="386379" cy="642370"/>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676" b="99814" l="1858" r="98762"/>
                          </a14:imgEffect>
                        </a14:imgLayer>
                      </a14:imgProps>
                    </a:ext>
                  </a:extLst>
                </a:blip>
                <a:stretch>
                  <a:fillRect/>
                </a:stretch>
              </p:blipFill>
              <p:spPr>
                <a:xfrm>
                  <a:off x="4587507" y="8686800"/>
                  <a:ext cx="365493" cy="607646"/>
                </a:xfrm>
                <a:prstGeom prst="rect">
                  <a:avLst/>
                </a:prstGeom>
              </p:spPr>
            </p:pic>
          </p:grpSp>
          <p:pic>
            <p:nvPicPr>
              <p:cNvPr id="20" name="Picture 19"/>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45966" y="7912382"/>
                <a:ext cx="1124004" cy="1104284"/>
              </a:xfrm>
              <a:prstGeom prst="rect">
                <a:avLst/>
              </a:prstGeom>
            </p:spPr>
          </p:pic>
        </p:grpSp>
        <p:grpSp>
          <p:nvGrpSpPr>
            <p:cNvPr id="26" name="Group 25"/>
            <p:cNvGrpSpPr/>
            <p:nvPr/>
          </p:nvGrpSpPr>
          <p:grpSpPr>
            <a:xfrm rot="5400000">
              <a:off x="4045521" y="7461313"/>
              <a:ext cx="765519" cy="815328"/>
              <a:chOff x="10588281" y="4175460"/>
              <a:chExt cx="1063309" cy="842458"/>
            </a:xfrm>
          </p:grpSpPr>
          <p:pic>
            <p:nvPicPr>
              <p:cNvPr id="29" name="Picture 28"/>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10698707" y="4065034"/>
                <a:ext cx="842458" cy="1063309"/>
              </a:xfrm>
              <a:prstGeom prst="rect">
                <a:avLst/>
              </a:prstGeom>
            </p:spPr>
          </p:pic>
          <p:pic>
            <p:nvPicPr>
              <p:cNvPr id="30" name="Picture 29"/>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702496" y="4380071"/>
                <a:ext cx="329084" cy="329084"/>
              </a:xfrm>
              <a:prstGeom prst="rect">
                <a:avLst/>
              </a:prstGeom>
            </p:spPr>
          </p:pic>
          <p:pic>
            <p:nvPicPr>
              <p:cNvPr id="31" name="Picture 30"/>
              <p:cNvPicPr>
                <a:picLocks noChangeAspect="1"/>
              </p:cNvPicPr>
              <p:nvPr/>
            </p:nvPicPr>
            <p:blipFill>
              <a:blip r:embed="rId16" cstate="hqprint">
                <a:extLst>
                  <a:ext uri="{BEBA8EAE-BF5A-486C-A8C5-ECC9F3942E4B}">
                    <a14:imgProps xmlns:a14="http://schemas.microsoft.com/office/drawing/2010/main">
                      <a14:imgLayer r:embed="rId17">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894934" y="4390445"/>
                <a:ext cx="329084" cy="329084"/>
              </a:xfrm>
              <a:prstGeom prst="rect">
                <a:avLst/>
              </a:prstGeom>
            </p:spPr>
          </p:pic>
          <p:pic>
            <p:nvPicPr>
              <p:cNvPr id="32" name="Picture 31"/>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1119531" y="4385216"/>
                <a:ext cx="329084" cy="329084"/>
              </a:xfrm>
              <a:prstGeom prst="rect">
                <a:avLst/>
              </a:prstGeom>
            </p:spPr>
          </p:pic>
          <p:pic>
            <p:nvPicPr>
              <p:cNvPr id="33" name="Picture 32"/>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1119531" y="4617409"/>
                <a:ext cx="329084" cy="329084"/>
              </a:xfrm>
              <a:prstGeom prst="rect">
                <a:avLst/>
              </a:prstGeom>
            </p:spPr>
          </p:pic>
          <p:pic>
            <p:nvPicPr>
              <p:cNvPr id="34" name="Picture 33"/>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656700" y="4625849"/>
                <a:ext cx="329084" cy="329084"/>
              </a:xfrm>
              <a:prstGeom prst="rect">
                <a:avLst/>
              </a:prstGeom>
            </p:spPr>
          </p:pic>
          <p:pic>
            <p:nvPicPr>
              <p:cNvPr id="35" name="Picture 34"/>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10895465" y="4633000"/>
                <a:ext cx="329084" cy="329084"/>
              </a:xfrm>
              <a:prstGeom prst="rect">
                <a:avLst/>
              </a:prstGeom>
            </p:spPr>
          </p:pic>
        </p:grpSp>
      </p:grpSp>
      <p:grpSp>
        <p:nvGrpSpPr>
          <p:cNvPr id="2074" name="Group 2073"/>
          <p:cNvGrpSpPr/>
          <p:nvPr/>
        </p:nvGrpSpPr>
        <p:grpSpPr>
          <a:xfrm>
            <a:off x="3951862" y="3320128"/>
            <a:ext cx="765519" cy="643136"/>
            <a:chOff x="2467762" y="7180867"/>
            <a:chExt cx="765519" cy="815328"/>
          </a:xfrm>
        </p:grpSpPr>
        <p:pic>
          <p:nvPicPr>
            <p:cNvPr id="137" name="Picture 136"/>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2442858" y="7205771"/>
              <a:ext cx="815328" cy="765519"/>
            </a:xfrm>
            <a:prstGeom prst="rect">
              <a:avLst/>
            </a:prstGeom>
          </p:spPr>
        </p:pic>
        <p:pic>
          <p:nvPicPr>
            <p:cNvPr id="138" name="Picture 137"/>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785035" y="7290742"/>
              <a:ext cx="236921" cy="318486"/>
            </a:xfrm>
            <a:prstGeom prst="rect">
              <a:avLst/>
            </a:prstGeom>
          </p:spPr>
        </p:pic>
        <p:pic>
          <p:nvPicPr>
            <p:cNvPr id="139" name="Picture 138"/>
            <p:cNvPicPr>
              <a:picLocks noChangeAspect="1"/>
            </p:cNvPicPr>
            <p:nvPr/>
          </p:nvPicPr>
          <p:blipFill>
            <a:blip r:embed="rId16" cstate="hqprint">
              <a:extLst>
                <a:ext uri="{BEBA8EAE-BF5A-486C-A8C5-ECC9F3942E4B}">
                  <a14:imgProps xmlns:a14="http://schemas.microsoft.com/office/drawing/2010/main">
                    <a14:imgLayer r:embed="rId17">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740664" y="7429286"/>
              <a:ext cx="236921" cy="318486"/>
            </a:xfrm>
            <a:prstGeom prst="rect">
              <a:avLst/>
            </a:prstGeom>
          </p:spPr>
        </p:pic>
        <p:pic>
          <p:nvPicPr>
            <p:cNvPr id="140" name="Picture 139"/>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780056" y="7590982"/>
              <a:ext cx="236921" cy="318486"/>
            </a:xfrm>
            <a:prstGeom prst="rect">
              <a:avLst/>
            </a:prstGeom>
          </p:spPr>
        </p:pic>
        <p:pic>
          <p:nvPicPr>
            <p:cNvPr id="141" name="Picture 140"/>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617623" y="7590982"/>
              <a:ext cx="236921" cy="318486"/>
            </a:xfrm>
            <a:prstGeom prst="rect">
              <a:avLst/>
            </a:prstGeom>
          </p:spPr>
        </p:pic>
        <p:pic>
          <p:nvPicPr>
            <p:cNvPr id="142" name="Picture 141"/>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617623" y="7257771"/>
              <a:ext cx="236921" cy="318486"/>
            </a:xfrm>
            <a:prstGeom prst="rect">
              <a:avLst/>
            </a:prstGeom>
          </p:spPr>
        </p:pic>
        <p:pic>
          <p:nvPicPr>
            <p:cNvPr id="143" name="Picture 142"/>
            <p:cNvPicPr>
              <a:picLocks noChangeAspect="1"/>
            </p:cNvPicPr>
            <p:nvPr/>
          </p:nvPicPr>
          <p:blipFill>
            <a:blip r:embed="rId14" cstate="hqprint">
              <a:extLst>
                <a:ext uri="{BEBA8EAE-BF5A-486C-A8C5-ECC9F3942E4B}">
                  <a14:imgProps xmlns:a14="http://schemas.microsoft.com/office/drawing/2010/main">
                    <a14:imgLayer r:embed="rId15">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rot="5400000">
              <a:off x="2617623" y="7429669"/>
              <a:ext cx="236921" cy="318486"/>
            </a:xfrm>
            <a:prstGeom prst="rect">
              <a:avLst/>
            </a:prstGeom>
          </p:spPr>
        </p:pic>
      </p:grpSp>
      <p:grpSp>
        <p:nvGrpSpPr>
          <p:cNvPr id="147" name="Group 146"/>
          <p:cNvGrpSpPr/>
          <p:nvPr/>
        </p:nvGrpSpPr>
        <p:grpSpPr>
          <a:xfrm>
            <a:off x="4945613" y="3293634"/>
            <a:ext cx="1194141" cy="679223"/>
            <a:chOff x="2514416" y="3345503"/>
            <a:chExt cx="1194141" cy="679223"/>
          </a:xfrm>
        </p:grpSpPr>
        <p:pic>
          <p:nvPicPr>
            <p:cNvPr id="148" name="Picture 147"/>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2779758" y="3080161"/>
              <a:ext cx="663458" cy="1194141"/>
            </a:xfrm>
            <a:prstGeom prst="rect">
              <a:avLst/>
            </a:prstGeom>
          </p:spPr>
        </p:pic>
        <p:grpSp>
          <p:nvGrpSpPr>
            <p:cNvPr id="149" name="Group 148"/>
            <p:cNvGrpSpPr/>
            <p:nvPr/>
          </p:nvGrpSpPr>
          <p:grpSpPr>
            <a:xfrm>
              <a:off x="2715188" y="3394373"/>
              <a:ext cx="752111" cy="630353"/>
              <a:chOff x="1818523" y="3255515"/>
              <a:chExt cx="752111" cy="630353"/>
            </a:xfrm>
          </p:grpSpPr>
          <p:pic>
            <p:nvPicPr>
              <p:cNvPr id="150" name="Picture 149"/>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20832" y="3439436"/>
                <a:ext cx="289213" cy="298273"/>
              </a:xfrm>
              <a:prstGeom prst="rect">
                <a:avLst/>
              </a:prstGeom>
            </p:spPr>
          </p:pic>
          <p:pic>
            <p:nvPicPr>
              <p:cNvPr id="151" name="Picture 150"/>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8647" y="3445471"/>
                <a:ext cx="289213" cy="298273"/>
              </a:xfrm>
              <a:prstGeom prst="rect">
                <a:avLst/>
              </a:prstGeom>
            </p:spPr>
          </p:pic>
          <p:pic>
            <p:nvPicPr>
              <p:cNvPr id="152" name="Picture 151"/>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6886" y="3445471"/>
                <a:ext cx="289213" cy="298273"/>
              </a:xfrm>
              <a:prstGeom prst="rect">
                <a:avLst/>
              </a:prstGeom>
            </p:spPr>
          </p:pic>
          <p:pic>
            <p:nvPicPr>
              <p:cNvPr id="153" name="Picture 152"/>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34043" y="3586731"/>
                <a:ext cx="289213" cy="298273"/>
              </a:xfrm>
              <a:prstGeom prst="rect">
                <a:avLst/>
              </a:prstGeom>
            </p:spPr>
          </p:pic>
          <p:pic>
            <p:nvPicPr>
              <p:cNvPr id="154" name="Picture 153"/>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1818523" y="3262432"/>
                <a:ext cx="289213" cy="298273"/>
              </a:xfrm>
              <a:prstGeom prst="rect">
                <a:avLst/>
              </a:prstGeom>
            </p:spPr>
          </p:pic>
          <p:pic>
            <p:nvPicPr>
              <p:cNvPr id="155" name="Picture 154"/>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46944" y="3256397"/>
                <a:ext cx="289213" cy="298273"/>
              </a:xfrm>
              <a:prstGeom prst="rect">
                <a:avLst/>
              </a:prstGeom>
            </p:spPr>
          </p:pic>
          <p:pic>
            <p:nvPicPr>
              <p:cNvPr id="156" name="Picture 155"/>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75436" y="3255515"/>
                <a:ext cx="289213" cy="298273"/>
              </a:xfrm>
              <a:prstGeom prst="rect">
                <a:avLst/>
              </a:prstGeom>
            </p:spPr>
          </p:pic>
          <p:pic>
            <p:nvPicPr>
              <p:cNvPr id="157" name="Picture 156"/>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056477" y="3587595"/>
                <a:ext cx="289213" cy="298273"/>
              </a:xfrm>
              <a:prstGeom prst="rect">
                <a:avLst/>
              </a:prstGeom>
            </p:spPr>
          </p:pic>
          <p:pic>
            <p:nvPicPr>
              <p:cNvPr id="158" name="Picture 157"/>
              <p:cNvPicPr>
                <a:picLocks noChangeAspect="1"/>
              </p:cNvPicPr>
              <p:nvPr/>
            </p:nvPicPr>
            <p:blipFill>
              <a:blip r:embed="rId9">
                <a:extLst>
                  <a:ext uri="{BEBA8EAE-BF5A-486C-A8C5-ECC9F3942E4B}">
                    <a14:imgProps xmlns:a14="http://schemas.microsoft.com/office/drawing/2010/main">
                      <a14:imgLayer r:embed="rId10">
                        <a14:imgEffect>
                          <a14:backgroundRemoval t="234" b="100000" l="0" r="100000">
                            <a14:backgroundMark x1="76386" y1="7477" x2="76386" y2="7477"/>
                            <a14:backgroundMark x1="84096" y1="5841" x2="84096" y2="5841"/>
                            <a14:backgroundMark x1="52530" y1="10047" x2="68193" y2="12150"/>
                            <a14:backgroundMark x1="68193" y1="12150" x2="68434" y2="11916"/>
                            <a14:backgroundMark x1="69880" y1="12383" x2="79759" y2="16822"/>
                            <a14:backgroundMark x1="79759" y1="16822" x2="85542" y2="23598"/>
                            <a14:backgroundMark x1="85542" y1="23598" x2="91807" y2="30841"/>
                          </a14:backgroundRemoval>
                        </a14:imgEffect>
                      </a14:imgLayer>
                    </a14:imgProps>
                  </a:ext>
                </a:extLst>
              </a:blip>
              <a:stretch>
                <a:fillRect/>
              </a:stretch>
            </p:blipFill>
            <p:spPr>
              <a:xfrm>
                <a:off x="2281421" y="3572810"/>
                <a:ext cx="289213" cy="298273"/>
              </a:xfrm>
              <a:prstGeom prst="rect">
                <a:avLst/>
              </a:prstGeom>
            </p:spPr>
          </p:pic>
        </p:grpSp>
      </p:grpSp>
      <p:grpSp>
        <p:nvGrpSpPr>
          <p:cNvPr id="159" name="Group 158"/>
          <p:cNvGrpSpPr/>
          <p:nvPr/>
        </p:nvGrpSpPr>
        <p:grpSpPr>
          <a:xfrm>
            <a:off x="6027371" y="3311977"/>
            <a:ext cx="1182869" cy="654591"/>
            <a:chOff x="1628453" y="3304770"/>
            <a:chExt cx="1182869" cy="654591"/>
          </a:xfrm>
        </p:grpSpPr>
        <p:pic>
          <p:nvPicPr>
            <p:cNvPr id="160" name="Picture 159"/>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1892592" y="3040631"/>
              <a:ext cx="654591" cy="1182869"/>
            </a:xfrm>
            <a:prstGeom prst="rect">
              <a:avLst/>
            </a:prstGeom>
          </p:spPr>
        </p:pic>
        <p:grpSp>
          <p:nvGrpSpPr>
            <p:cNvPr id="161" name="Group 160"/>
            <p:cNvGrpSpPr/>
            <p:nvPr/>
          </p:nvGrpSpPr>
          <p:grpSpPr>
            <a:xfrm>
              <a:off x="1834367" y="3318604"/>
              <a:ext cx="744188" cy="613928"/>
              <a:chOff x="1834367" y="3318604"/>
              <a:chExt cx="744188" cy="613928"/>
            </a:xfrm>
          </p:grpSpPr>
          <p:pic>
            <p:nvPicPr>
              <p:cNvPr id="162"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1847723" y="3318604"/>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059073" y="332098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264711" y="3349352"/>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1834367" y="3470399"/>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040280" y="34812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246468" y="3501965"/>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037379" y="365177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268017" y="3659167"/>
                <a:ext cx="310538" cy="273365"/>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0" descr="Image result for potato wedges cartoon"/>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1847723" y="3635398"/>
                <a:ext cx="310538" cy="2733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5496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1.38889E-6 -2.59259E-6 L -0.26476 0.00903 " pathEditMode="relative" rAng="0" ptsTypes="AA">
                                      <p:cBhvr>
                                        <p:cTn id="14" dur="2000" fill="hold"/>
                                        <p:tgtEl>
                                          <p:spTgt spid="2051"/>
                                        </p:tgtEl>
                                        <p:attrNameLst>
                                          <p:attrName>ppt_x</p:attrName>
                                          <p:attrName>ppt_y</p:attrName>
                                        </p:attrNameLst>
                                      </p:cBhvr>
                                      <p:rCtr x="-13247" y="440"/>
                                    </p:animMotion>
                                  </p:childTnLst>
                                </p:cTn>
                              </p:par>
                              <p:par>
                                <p:cTn id="15" presetID="1" presetClass="entr" presetSubtype="0" fill="hold" nodeType="with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2074"/>
                                        </p:tgtEl>
                                        <p:attrNameLst>
                                          <p:attrName>style.visibility</p:attrName>
                                        </p:attrNameLst>
                                      </p:cBhvr>
                                      <p:to>
                                        <p:strVal val="hidden"/>
                                      </p:to>
                                    </p:set>
                                  </p:childTnLst>
                                </p:cTn>
                              </p:par>
                            </p:childTnLst>
                          </p:cTn>
                        </p:par>
                        <p:par>
                          <p:cTn id="22" fill="hold">
                            <p:stCondLst>
                              <p:cond delay="2000"/>
                            </p:stCondLst>
                            <p:childTnLst>
                              <p:par>
                                <p:cTn id="23" presetID="64" presetClass="path" presetSubtype="0" accel="50000" decel="50000" fill="hold" nodeType="afterEffect">
                                  <p:stCondLst>
                                    <p:cond delay="0"/>
                                  </p:stCondLst>
                                  <p:childTnLst>
                                    <p:animMotion origin="layout" path="M -4.44444E-6 7.40741E-7 L -0.00156 -0.45232 " pathEditMode="relative" rAng="0" ptsTypes="AA">
                                      <p:cBhvr>
                                        <p:cTn id="24" dur="2000" fill="hold"/>
                                        <p:tgtEl>
                                          <p:spTgt spid="2048"/>
                                        </p:tgtEl>
                                        <p:attrNameLst>
                                          <p:attrName>ppt_x</p:attrName>
                                          <p:attrName>ppt_y</p:attrName>
                                        </p:attrNameLst>
                                      </p:cBhvr>
                                      <p:rCtr x="-87" y="-22616"/>
                                    </p:animMotion>
                                  </p:childTnLst>
                                </p:cTn>
                              </p:par>
                            </p:childTnLst>
                          </p:cTn>
                        </p:par>
                        <p:par>
                          <p:cTn id="25" fill="hold">
                            <p:stCondLst>
                              <p:cond delay="4000"/>
                            </p:stCondLst>
                            <p:childTnLst>
                              <p:par>
                                <p:cTn id="26" presetID="1"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p:bldP spid="27" grpId="0" animBg="1"/>
      <p:bldP spid="20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458200" cy="571500"/>
          </a:xfrm>
        </p:spPr>
        <p:txBody>
          <a:bodyPr>
            <a:noAutofit/>
          </a:bodyPr>
          <a:lstStyle/>
          <a:p>
            <a:pPr algn="l"/>
            <a:r>
              <a:rPr lang="en-US" sz="4000" b="1" dirty="0">
                <a:solidFill>
                  <a:srgbClr val="000000"/>
                </a:solidFill>
              </a:rPr>
              <a:t>Solutions to Build Participation, </a:t>
            </a:r>
            <a:r>
              <a:rPr lang="en-US" sz="4000" b="1" dirty="0" err="1">
                <a:solidFill>
                  <a:srgbClr val="000000"/>
                </a:solidFill>
              </a:rPr>
              <a:t>Cont</a:t>
            </a:r>
            <a:r>
              <a:rPr lang="en-US" sz="4000" b="1" dirty="0">
                <a:solidFill>
                  <a:srgbClr val="000000"/>
                </a:solidFill>
              </a:rPr>
              <a:t>;</a:t>
            </a:r>
          </a:p>
        </p:txBody>
      </p:sp>
      <p:sp>
        <p:nvSpPr>
          <p:cNvPr id="3" name="Content Placeholder 2"/>
          <p:cNvSpPr>
            <a:spLocks noGrp="1"/>
          </p:cNvSpPr>
          <p:nvPr>
            <p:ph sz="half" idx="1"/>
          </p:nvPr>
        </p:nvSpPr>
        <p:spPr>
          <a:xfrm>
            <a:off x="571203" y="1326373"/>
            <a:ext cx="8382594" cy="990600"/>
          </a:xfrm>
        </p:spPr>
        <p:txBody>
          <a:bodyPr>
            <a:normAutofit/>
          </a:bodyPr>
          <a:lstStyle/>
          <a:p>
            <a:pPr marL="0" indent="0">
              <a:buNone/>
            </a:pPr>
            <a:r>
              <a:rPr lang="en-US" dirty="0">
                <a:solidFill>
                  <a:srgbClr val="000000"/>
                </a:solidFill>
              </a:rPr>
              <a:t>Building participation takes “outside of the box”, and “outside of the cafeteria” ideas.</a:t>
            </a:r>
            <a:endParaRPr lang="en-US" dirty="0"/>
          </a:p>
        </p:txBody>
      </p:sp>
      <p:pic>
        <p:nvPicPr>
          <p:cNvPr id="8" name="Picture 7"/>
          <p:cNvPicPr>
            <a:picLocks noChangeAspect="1"/>
          </p:cNvPicPr>
          <p:nvPr/>
        </p:nvPicPr>
        <p:blipFill rotWithShape="1">
          <a:blip r:embed="rId3"/>
          <a:srcRect t="23783"/>
          <a:stretch/>
        </p:blipFill>
        <p:spPr>
          <a:xfrm>
            <a:off x="950277" y="3443301"/>
            <a:ext cx="2621086" cy="2092021"/>
          </a:xfrm>
          <a:prstGeom prst="rect">
            <a:avLst/>
          </a:prstGeom>
        </p:spPr>
      </p:pic>
      <p:sp>
        <p:nvSpPr>
          <p:cNvPr id="11" name="TextBox 10"/>
          <p:cNvSpPr txBox="1"/>
          <p:nvPr/>
        </p:nvSpPr>
        <p:spPr>
          <a:xfrm>
            <a:off x="783613" y="2704207"/>
            <a:ext cx="3130985" cy="523220"/>
          </a:xfrm>
          <a:prstGeom prst="rect">
            <a:avLst/>
          </a:prstGeom>
          <a:noFill/>
        </p:spPr>
        <p:txBody>
          <a:bodyPr wrap="none" rtlCol="0">
            <a:spAutoFit/>
          </a:bodyPr>
          <a:lstStyle/>
          <a:p>
            <a:r>
              <a:rPr lang="en-US" sz="2800" b="1" dirty="0">
                <a:solidFill>
                  <a:srgbClr val="000000"/>
                </a:solidFill>
                <a:latin typeface="+mn-lt"/>
              </a:rPr>
              <a:t>Mobile Lunch Carts </a:t>
            </a:r>
          </a:p>
        </p:txBody>
      </p:sp>
      <p:sp>
        <p:nvSpPr>
          <p:cNvPr id="46" name="AutoShape 2" descr="Image result for potato wedges cafeteria"/>
          <p:cNvSpPr>
            <a:spLocks noChangeAspect="1" noChangeArrowheads="1"/>
          </p:cNvSpPr>
          <p:nvPr/>
        </p:nvSpPr>
        <p:spPr bwMode="auto">
          <a:xfrm flipV="1">
            <a:off x="155574" y="160338"/>
            <a:ext cx="530225" cy="5302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AutoShape 4" descr="Image result for potato wedges cafeter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1" name="Group 60"/>
          <p:cNvGrpSpPr/>
          <p:nvPr/>
        </p:nvGrpSpPr>
        <p:grpSpPr>
          <a:xfrm>
            <a:off x="9525000" y="2933699"/>
            <a:ext cx="2314623" cy="3124200"/>
            <a:chOff x="5791200" y="2667000"/>
            <a:chExt cx="2314623" cy="3124200"/>
          </a:xfrm>
        </p:grpSpPr>
        <p:grpSp>
          <p:nvGrpSpPr>
            <p:cNvPr id="57" name="Group 56"/>
            <p:cNvGrpSpPr/>
            <p:nvPr/>
          </p:nvGrpSpPr>
          <p:grpSpPr>
            <a:xfrm>
              <a:off x="5791200" y="2667000"/>
              <a:ext cx="2314623" cy="3124200"/>
              <a:chOff x="5638800" y="2667000"/>
              <a:chExt cx="2314623" cy="3124200"/>
            </a:xfrm>
          </p:grpSpPr>
          <p:pic>
            <p:nvPicPr>
              <p:cNvPr id="5" name="Picture 4"/>
              <p:cNvPicPr>
                <a:picLocks noChangeAspect="1"/>
              </p:cNvPicPr>
              <p:nvPr/>
            </p:nvPicPr>
            <p:blipFill>
              <a:blip r:embed="rId4"/>
              <a:stretch>
                <a:fillRect/>
              </a:stretch>
            </p:blipFill>
            <p:spPr>
              <a:xfrm>
                <a:off x="5638800" y="3352800"/>
                <a:ext cx="2314623" cy="2438400"/>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9877" b="99383" l="2417" r="98489"/>
                        </a14:imgEffect>
                      </a14:imgLayer>
                    </a14:imgProps>
                  </a:ext>
                </a:extLst>
              </a:blip>
              <a:stretch>
                <a:fillRect/>
              </a:stretch>
            </p:blipFill>
            <p:spPr>
              <a:xfrm>
                <a:off x="5807233" y="2667000"/>
                <a:ext cx="2133600" cy="1044239"/>
              </a:xfrm>
              <a:prstGeom prst="rect">
                <a:avLst/>
              </a:prstGeom>
            </p:spPr>
          </p:pic>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6812507" y="3798335"/>
                <a:ext cx="842458" cy="1063309"/>
              </a:xfrm>
              <a:prstGeom prst="rect">
                <a:avLst/>
              </a:prstGeom>
            </p:spPr>
          </p:pic>
          <p:grpSp>
            <p:nvGrpSpPr>
              <p:cNvPr id="32" name="Group 31"/>
              <p:cNvGrpSpPr/>
              <p:nvPr/>
            </p:nvGrpSpPr>
            <p:grpSpPr>
              <a:xfrm>
                <a:off x="5827774" y="3908761"/>
                <a:ext cx="1160206" cy="836329"/>
                <a:chOff x="4957128" y="3724042"/>
                <a:chExt cx="1021642" cy="1021642"/>
              </a:xfrm>
            </p:grpSpPr>
            <p:pic>
              <p:nvPicPr>
                <p:cNvPr id="29" name="Picture 28"/>
                <p:cNvPicPr>
                  <a:picLocks noChangeAspect="1"/>
                </p:cNvPicPr>
                <p:nvPr/>
              </p:nvPicPr>
              <p:blipFill>
                <a:blip r:embed="rId7">
                  <a:extLst>
                    <a:ext uri="{BEBA8EAE-BF5A-486C-A8C5-ECC9F3942E4B}">
                      <a14:imgProps xmlns:a14="http://schemas.microsoft.com/office/drawing/2010/main">
                        <a14:imgLayer r:embed="rId8">
                          <a14:imgEffect>
                            <a14:backgroundRemoval t="9778" b="89778" l="889" r="98222"/>
                          </a14:imgEffect>
                        </a14:imgLayer>
                      </a14:imgProps>
                    </a:ext>
                    <a:ext uri="{28A0092B-C50C-407E-A947-70E740481C1C}">
                      <a14:useLocalDpi xmlns:a14="http://schemas.microsoft.com/office/drawing/2010/main" val="0"/>
                    </a:ext>
                  </a:extLst>
                </a:blip>
                <a:stretch>
                  <a:fillRect/>
                </a:stretch>
              </p:blipFill>
              <p:spPr>
                <a:xfrm rot="5400000">
                  <a:off x="4957128" y="3724042"/>
                  <a:ext cx="1021642" cy="1021642"/>
                </a:xfrm>
                <a:prstGeom prst="rect">
                  <a:avLst/>
                </a:prstGeom>
              </p:spPr>
            </p:pic>
            <p:grpSp>
              <p:nvGrpSpPr>
                <p:cNvPr id="28" name="Group 27"/>
                <p:cNvGrpSpPr/>
                <p:nvPr/>
              </p:nvGrpSpPr>
              <p:grpSpPr>
                <a:xfrm>
                  <a:off x="5133839" y="4062295"/>
                  <a:ext cx="613475" cy="518726"/>
                  <a:chOff x="5966287" y="3990794"/>
                  <a:chExt cx="797447" cy="581206"/>
                </a:xfrm>
              </p:grpSpPr>
              <p:pic>
                <p:nvPicPr>
                  <p:cNvPr id="21" name="Picture 20"/>
                  <p:cNvPicPr>
                    <a:picLocks noChangeAspect="1"/>
                  </p:cNvPicPr>
                  <p:nvPr/>
                </p:nvPicPr>
                <p:blipFill>
                  <a:blip r:embed="rId9"/>
                  <a:stretch>
                    <a:fillRect/>
                  </a:stretch>
                </p:blipFill>
                <p:spPr>
                  <a:xfrm>
                    <a:off x="5975227" y="3990794"/>
                    <a:ext cx="378385" cy="315432"/>
                  </a:xfrm>
                  <a:prstGeom prst="rect">
                    <a:avLst/>
                  </a:prstGeom>
                </p:spPr>
              </p:pic>
              <p:pic>
                <p:nvPicPr>
                  <p:cNvPr id="22" name="Picture 21"/>
                  <p:cNvPicPr>
                    <a:picLocks noChangeAspect="1"/>
                  </p:cNvPicPr>
                  <p:nvPr/>
                </p:nvPicPr>
                <p:blipFill>
                  <a:blip r:embed="rId9"/>
                  <a:stretch>
                    <a:fillRect/>
                  </a:stretch>
                </p:blipFill>
                <p:spPr>
                  <a:xfrm>
                    <a:off x="6376414" y="3990797"/>
                    <a:ext cx="378386" cy="315432"/>
                  </a:xfrm>
                  <a:prstGeom prst="rect">
                    <a:avLst/>
                  </a:prstGeom>
                </p:spPr>
              </p:pic>
              <p:pic>
                <p:nvPicPr>
                  <p:cNvPr id="23" name="Picture 22"/>
                  <p:cNvPicPr>
                    <a:picLocks noChangeAspect="1"/>
                  </p:cNvPicPr>
                  <p:nvPr/>
                </p:nvPicPr>
                <p:blipFill>
                  <a:blip r:embed="rId9"/>
                  <a:stretch>
                    <a:fillRect/>
                  </a:stretch>
                </p:blipFill>
                <p:spPr>
                  <a:xfrm>
                    <a:off x="5967007" y="4138294"/>
                    <a:ext cx="378385" cy="315432"/>
                  </a:xfrm>
                  <a:prstGeom prst="rect">
                    <a:avLst/>
                  </a:prstGeom>
                </p:spPr>
              </p:pic>
              <p:pic>
                <p:nvPicPr>
                  <p:cNvPr id="24" name="Picture 23"/>
                  <p:cNvPicPr>
                    <a:picLocks noChangeAspect="1"/>
                  </p:cNvPicPr>
                  <p:nvPr/>
                </p:nvPicPr>
                <p:blipFill>
                  <a:blip r:embed="rId9"/>
                  <a:stretch>
                    <a:fillRect/>
                  </a:stretch>
                </p:blipFill>
                <p:spPr>
                  <a:xfrm>
                    <a:off x="6385349" y="4146245"/>
                    <a:ext cx="378385" cy="315432"/>
                  </a:xfrm>
                  <a:prstGeom prst="rect">
                    <a:avLst/>
                  </a:prstGeom>
                </p:spPr>
              </p:pic>
              <p:pic>
                <p:nvPicPr>
                  <p:cNvPr id="25" name="Picture 24"/>
                  <p:cNvPicPr>
                    <a:picLocks noChangeAspect="1"/>
                  </p:cNvPicPr>
                  <p:nvPr/>
                </p:nvPicPr>
                <p:blipFill>
                  <a:blip r:embed="rId9"/>
                  <a:stretch>
                    <a:fillRect/>
                  </a:stretch>
                </p:blipFill>
                <p:spPr>
                  <a:xfrm>
                    <a:off x="5966287" y="4256568"/>
                    <a:ext cx="378385" cy="315432"/>
                  </a:xfrm>
                  <a:prstGeom prst="rect">
                    <a:avLst/>
                  </a:prstGeom>
                </p:spPr>
              </p:pic>
              <p:pic>
                <p:nvPicPr>
                  <p:cNvPr id="26" name="Picture 25"/>
                  <p:cNvPicPr>
                    <a:picLocks noChangeAspect="1"/>
                  </p:cNvPicPr>
                  <p:nvPr/>
                </p:nvPicPr>
                <p:blipFill>
                  <a:blip r:embed="rId9"/>
                  <a:stretch>
                    <a:fillRect/>
                  </a:stretch>
                </p:blipFill>
                <p:spPr>
                  <a:xfrm>
                    <a:off x="6380879" y="4256568"/>
                    <a:ext cx="378385" cy="315432"/>
                  </a:xfrm>
                  <a:prstGeom prst="rect">
                    <a:avLst/>
                  </a:prstGeom>
                </p:spPr>
              </p:pic>
            </p:grpSp>
          </p:grpSp>
          <p:pic>
            <p:nvPicPr>
              <p:cNvPr id="43" name="Picture 42"/>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6816296" y="4113372"/>
                <a:ext cx="329084" cy="329084"/>
              </a:xfrm>
              <a:prstGeom prst="rect">
                <a:avLst/>
              </a:prstGeom>
            </p:spPr>
          </p:pic>
          <p:pic>
            <p:nvPicPr>
              <p:cNvPr id="33" name="Picture 32"/>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008734" y="4123746"/>
                <a:ext cx="329084" cy="329084"/>
              </a:xfrm>
              <a:prstGeom prst="rect">
                <a:avLst/>
              </a:prstGeom>
            </p:spPr>
          </p:pic>
          <p:pic>
            <p:nvPicPr>
              <p:cNvPr id="39" name="Picture 38"/>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233331" y="4118517"/>
                <a:ext cx="329084" cy="329084"/>
              </a:xfrm>
              <a:prstGeom prst="rect">
                <a:avLst/>
              </a:prstGeom>
            </p:spPr>
          </p:pic>
          <p:pic>
            <p:nvPicPr>
              <p:cNvPr id="42" name="Picture 41"/>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233331" y="4350710"/>
                <a:ext cx="329084" cy="329084"/>
              </a:xfrm>
              <a:prstGeom prst="rect">
                <a:avLst/>
              </a:prstGeom>
            </p:spPr>
          </p:pic>
          <p:pic>
            <p:nvPicPr>
              <p:cNvPr id="40" name="Picture 39"/>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6770500" y="4359150"/>
                <a:ext cx="329084" cy="329084"/>
              </a:xfrm>
              <a:prstGeom prst="rect">
                <a:avLst/>
              </a:prstGeom>
            </p:spPr>
          </p:pic>
          <p:pic>
            <p:nvPicPr>
              <p:cNvPr id="41" name="Picture 40"/>
              <p:cNvPicPr>
                <a:picLocks noChangeAspect="1"/>
              </p:cNvPicPr>
              <p:nvPr/>
            </p:nvPicPr>
            <p:blipFill>
              <a:blip r:embed="rId10" cstate="hqprint">
                <a:extLst>
                  <a:ext uri="{BEBA8EAE-BF5A-486C-A8C5-ECC9F3942E4B}">
                    <a14:imgProps xmlns:a14="http://schemas.microsoft.com/office/drawing/2010/main">
                      <a14:imgLayer r:embed="rId11">
                        <a14:imgEffect>
                          <a14:backgroundRemoval t="1408" b="95775" l="1408" r="94930"/>
                        </a14:imgEffect>
                      </a14:imgLayer>
                    </a14:imgProps>
                  </a:ext>
                  <a:ext uri="{28A0092B-C50C-407E-A947-70E740481C1C}">
                    <a14:useLocalDpi xmlns:a14="http://schemas.microsoft.com/office/drawing/2010/main" val="0"/>
                  </a:ext>
                </a:extLst>
              </a:blip>
              <a:stretch>
                <a:fillRect/>
              </a:stretch>
            </p:blipFill>
            <p:spPr>
              <a:xfrm>
                <a:off x="7009265" y="4366301"/>
                <a:ext cx="329084" cy="329084"/>
              </a:xfrm>
              <a:prstGeom prst="rect">
                <a:avLst/>
              </a:prstGeom>
            </p:spPr>
          </p:pic>
          <p:pic>
            <p:nvPicPr>
              <p:cNvPr id="44" name="Picture 43"/>
              <p:cNvPicPr>
                <a:picLocks noChangeAspect="1"/>
              </p:cNvPicPr>
              <p:nvPr/>
            </p:nvPicPr>
            <p:blipFill>
              <a:blip r:embed="rId12">
                <a:extLst>
                  <a:ext uri="{BEBA8EAE-BF5A-486C-A8C5-ECC9F3942E4B}">
                    <a14:imgProps xmlns:a14="http://schemas.microsoft.com/office/drawing/2010/main">
                      <a14:imgLayer r:embed="rId13">
                        <a14:imgEffect>
                          <a14:backgroundRemoval t="3133" b="97128" l="2342" r="99532">
                            <a14:foregroundMark x1="6089" y1="51175" x2="6089" y2="51175"/>
                            <a14:foregroundMark x1="7494" y1="29765" x2="7494" y2="29765"/>
                            <a14:foregroundMark x1="11475" y1="31854" x2="11475" y2="31854"/>
                            <a14:foregroundMark x1="7728" y1="36031" x2="7728" y2="36031"/>
                            <a14:foregroundMark x1="7494" y1="41253" x2="7494" y2="41253"/>
                            <a14:foregroundMark x1="7260" y1="47781" x2="7260" y2="47781"/>
                            <a14:foregroundMark x1="11241" y1="48825" x2="11241" y2="48825"/>
                            <a14:foregroundMark x1="5152" y1="56397" x2="5621" y2="28198"/>
                            <a14:foregroundMark x1="47775" y1="12272" x2="85948" y2="12272"/>
                            <a14:foregroundMark x1="11475" y1="9922" x2="45199" y2="9922"/>
                            <a14:foregroundMark x1="10070" y1="10705" x2="10070" y2="13577"/>
                            <a14:foregroundMark x1="89227" y1="36554" x2="89461" y2="48564"/>
                            <a14:foregroundMark x1="90398" y1="53003" x2="90632" y2="85640"/>
                            <a14:foregroundMark x1="90867" y1="86423" x2="90867" y2="89295"/>
                            <a14:foregroundMark x1="90867" y1="89295" x2="82436" y2="95561"/>
                            <a14:foregroundMark x1="82436" y1="95561" x2="82436" y2="95561"/>
                            <a14:foregroundMark x1="63232" y1="91384" x2="63232" y2="91384"/>
                            <a14:foregroundMark x1="53162" y1="92689" x2="53162" y2="92689"/>
                            <a14:foregroundMark x1="50117" y1="92689" x2="50117" y2="92689"/>
                            <a14:foregroundMark x1="66745" y1="94778" x2="66745" y2="94778"/>
                            <a14:foregroundMark x1="17096" y1="84334" x2="17096" y2="84334"/>
                            <a14:foregroundMark x1="22482" y1="86423" x2="22482" y2="86423"/>
                            <a14:foregroundMark x1="27635" y1="86423" x2="27635" y2="86423"/>
                            <a14:foregroundMark x1="48478" y1="93995" x2="48478" y2="93995"/>
                            <a14:foregroundMark x1="89461" y1="39426" x2="89461" y2="39426"/>
                            <a14:foregroundMark x1="87354" y1="15927" x2="87354" y2="15927"/>
                            <a14:foregroundMark x1="87354" y1="12010" x2="87354" y2="12010"/>
                          </a14:backgroundRemoval>
                        </a14:imgEffect>
                      </a14:imgLayer>
                    </a14:imgProps>
                  </a:ext>
                </a:extLst>
              </a:blip>
              <a:stretch>
                <a:fillRect/>
              </a:stretch>
            </p:blipFill>
            <p:spPr>
              <a:xfrm>
                <a:off x="6049431" y="3057415"/>
                <a:ext cx="322220" cy="289017"/>
              </a:xfrm>
              <a:prstGeom prst="rect">
                <a:avLst/>
              </a:prstGeom>
            </p:spPr>
          </p:pic>
          <p:pic>
            <p:nvPicPr>
              <p:cNvPr id="45" name="Picture 44"/>
              <p:cNvPicPr>
                <a:picLocks noChangeAspect="1"/>
              </p:cNvPicPr>
              <p:nvPr/>
            </p:nvPicPr>
            <p:blipFill>
              <a:blip r:embed="rId12">
                <a:extLst>
                  <a:ext uri="{BEBA8EAE-BF5A-486C-A8C5-ECC9F3942E4B}">
                    <a14:imgProps xmlns:a14="http://schemas.microsoft.com/office/drawing/2010/main">
                      <a14:imgLayer r:embed="rId13">
                        <a14:imgEffect>
                          <a14:backgroundRemoval t="3133" b="97128" l="2342" r="99532">
                            <a14:foregroundMark x1="6089" y1="51175" x2="6089" y2="51175"/>
                            <a14:foregroundMark x1="7494" y1="29765" x2="7494" y2="29765"/>
                            <a14:foregroundMark x1="11475" y1="31854" x2="11475" y2="31854"/>
                            <a14:foregroundMark x1="7728" y1="36031" x2="7728" y2="36031"/>
                            <a14:foregroundMark x1="7494" y1="41253" x2="7494" y2="41253"/>
                            <a14:foregroundMark x1="7260" y1="47781" x2="7260" y2="47781"/>
                            <a14:foregroundMark x1="11241" y1="48825" x2="11241" y2="48825"/>
                            <a14:foregroundMark x1="5152" y1="56397" x2="5621" y2="28198"/>
                            <a14:foregroundMark x1="47775" y1="12272" x2="85948" y2="12272"/>
                            <a14:foregroundMark x1="11475" y1="9922" x2="45199" y2="9922"/>
                            <a14:foregroundMark x1="10070" y1="10705" x2="10070" y2="13577"/>
                            <a14:foregroundMark x1="89227" y1="36554" x2="89461" y2="48564"/>
                            <a14:foregroundMark x1="90398" y1="53003" x2="90632" y2="85640"/>
                            <a14:foregroundMark x1="90867" y1="86423" x2="90867" y2="89295"/>
                            <a14:foregroundMark x1="90867" y1="89295" x2="82436" y2="95561"/>
                            <a14:foregroundMark x1="82436" y1="95561" x2="82436" y2="95561"/>
                            <a14:foregroundMark x1="63232" y1="91384" x2="63232" y2="91384"/>
                            <a14:foregroundMark x1="53162" y1="92689" x2="53162" y2="92689"/>
                            <a14:foregroundMark x1="50117" y1="92689" x2="50117" y2="92689"/>
                            <a14:foregroundMark x1="66745" y1="94778" x2="66745" y2="94778"/>
                            <a14:foregroundMark x1="17096" y1="84334" x2="17096" y2="84334"/>
                            <a14:foregroundMark x1="22482" y1="86423" x2="22482" y2="86423"/>
                            <a14:foregroundMark x1="27635" y1="86423" x2="27635" y2="86423"/>
                            <a14:foregroundMark x1="48478" y1="93995" x2="48478" y2="93995"/>
                            <a14:foregroundMark x1="89461" y1="39426" x2="89461" y2="39426"/>
                            <a14:foregroundMark x1="87354" y1="15927" x2="87354" y2="15927"/>
                            <a14:foregroundMark x1="87354" y1="12010" x2="87354" y2="12010"/>
                          </a14:backgroundRemoval>
                        </a14:imgEffect>
                      </a14:imgLayer>
                    </a14:imgProps>
                  </a:ext>
                </a:extLst>
              </a:blip>
              <a:stretch>
                <a:fillRect/>
              </a:stretch>
            </p:blipFill>
            <p:spPr>
              <a:xfrm>
                <a:off x="6359024" y="3063783"/>
                <a:ext cx="322220" cy="289017"/>
              </a:xfrm>
              <a:prstGeom prst="rect">
                <a:avLst/>
              </a:prstGeom>
            </p:spPr>
          </p:pic>
          <p:pic>
            <p:nvPicPr>
              <p:cNvPr id="54" name="Picture 53"/>
              <p:cNvPicPr>
                <a:picLocks noChangeAspect="1"/>
              </p:cNvPicPr>
              <p:nvPr/>
            </p:nvPicPr>
            <p:blipFill>
              <a:blip r:embed="rId14">
                <a:extLst>
                  <a:ext uri="{BEBA8EAE-BF5A-486C-A8C5-ECC9F3942E4B}">
                    <a14:imgProps xmlns:a14="http://schemas.microsoft.com/office/drawing/2010/main">
                      <a14:imgLayer r:embed="rId15">
                        <a14:imgEffect>
                          <a14:backgroundRemoval t="9615" b="89423" l="4196" r="89510"/>
                        </a14:imgEffect>
                      </a14:imgLayer>
                    </a14:imgProps>
                  </a:ext>
                </a:extLst>
              </a:blip>
              <a:stretch>
                <a:fillRect/>
              </a:stretch>
            </p:blipFill>
            <p:spPr>
              <a:xfrm>
                <a:off x="7008734" y="2866565"/>
                <a:ext cx="518831" cy="377331"/>
              </a:xfrm>
              <a:prstGeom prst="rect">
                <a:avLst/>
              </a:prstGeom>
            </p:spPr>
          </p:pic>
          <p:pic>
            <p:nvPicPr>
              <p:cNvPr id="56" name="Picture 55"/>
              <p:cNvPicPr>
                <a:picLocks noChangeAspect="1"/>
              </p:cNvPicPr>
              <p:nvPr/>
            </p:nvPicPr>
            <p:blipFill>
              <a:blip r:embed="rId14">
                <a:extLst>
                  <a:ext uri="{BEBA8EAE-BF5A-486C-A8C5-ECC9F3942E4B}">
                    <a14:imgProps xmlns:a14="http://schemas.microsoft.com/office/drawing/2010/main">
                      <a14:imgLayer r:embed="rId15">
                        <a14:imgEffect>
                          <a14:backgroundRemoval t="9615" b="89423" l="4196" r="89510"/>
                        </a14:imgEffect>
                      </a14:imgLayer>
                    </a14:imgProps>
                  </a:ext>
                </a:extLst>
              </a:blip>
              <a:stretch>
                <a:fillRect/>
              </a:stretch>
            </p:blipFill>
            <p:spPr>
              <a:xfrm>
                <a:off x="6840168" y="2700460"/>
                <a:ext cx="518831" cy="377331"/>
              </a:xfrm>
              <a:prstGeom prst="rect">
                <a:avLst/>
              </a:prstGeom>
            </p:spPr>
          </p:pic>
        </p:grpSp>
        <p:pic>
          <p:nvPicPr>
            <p:cNvPr id="58" name="Picture 57"/>
            <p:cNvPicPr>
              <a:picLocks noChangeAspect="1"/>
            </p:cNvPicPr>
            <p:nvPr/>
          </p:nvPicPr>
          <p:blipFill>
            <a:blip r:embed="rId16" cstate="hqprint">
              <a:extLst>
                <a:ext uri="{BEBA8EAE-BF5A-486C-A8C5-ECC9F3942E4B}">
                  <a14:imgProps xmlns:a14="http://schemas.microsoft.com/office/drawing/2010/main">
                    <a14:imgLayer r:embed="rId17">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479226" y="2685761"/>
              <a:ext cx="390499" cy="292875"/>
            </a:xfrm>
            <a:prstGeom prst="rect">
              <a:avLst/>
            </a:prstGeom>
          </p:spPr>
        </p:pic>
        <p:pic>
          <p:nvPicPr>
            <p:cNvPr id="59" name="Picture 58"/>
            <p:cNvPicPr>
              <a:picLocks noChangeAspect="1"/>
            </p:cNvPicPr>
            <p:nvPr/>
          </p:nvPicPr>
          <p:blipFill>
            <a:blip r:embed="rId16" cstate="hqprint">
              <a:extLst>
                <a:ext uri="{BEBA8EAE-BF5A-486C-A8C5-ECC9F3942E4B}">
                  <a14:imgProps xmlns:a14="http://schemas.microsoft.com/office/drawing/2010/main">
                    <a14:imgLayer r:embed="rId17">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572141" y="2759744"/>
              <a:ext cx="390499" cy="292875"/>
            </a:xfrm>
            <a:prstGeom prst="rect">
              <a:avLst/>
            </a:prstGeom>
          </p:spPr>
        </p:pic>
        <p:pic>
          <p:nvPicPr>
            <p:cNvPr id="60" name="Picture 59"/>
            <p:cNvPicPr>
              <a:picLocks noChangeAspect="1"/>
            </p:cNvPicPr>
            <p:nvPr/>
          </p:nvPicPr>
          <p:blipFill>
            <a:blip r:embed="rId16" cstate="hqprint">
              <a:extLst>
                <a:ext uri="{BEBA8EAE-BF5A-486C-A8C5-ECC9F3942E4B}">
                  <a14:imgProps xmlns:a14="http://schemas.microsoft.com/office/drawing/2010/main">
                    <a14:imgLayer r:embed="rId17">
                      <a14:imgEffect>
                        <a14:backgroundRemoval t="9994" b="89885" l="1136" r="97637"/>
                      </a14:imgEffect>
                    </a14:imgLayer>
                  </a14:imgProps>
                </a:ext>
                <a:ext uri="{28A0092B-C50C-407E-A947-70E740481C1C}">
                  <a14:useLocalDpi xmlns:a14="http://schemas.microsoft.com/office/drawing/2010/main" val="0"/>
                </a:ext>
              </a:extLst>
            </a:blip>
            <a:stretch>
              <a:fillRect/>
            </a:stretch>
          </p:blipFill>
          <p:spPr>
            <a:xfrm rot="21154786">
              <a:off x="7631626" y="2838161"/>
              <a:ext cx="390499" cy="292875"/>
            </a:xfrm>
            <a:prstGeom prst="rect">
              <a:avLst/>
            </a:prstGeom>
          </p:spPr>
        </p:pic>
      </p:grpSp>
      <p:sp>
        <p:nvSpPr>
          <p:cNvPr id="65" name="TextBox 64"/>
          <p:cNvSpPr txBox="1"/>
          <p:nvPr/>
        </p:nvSpPr>
        <p:spPr>
          <a:xfrm>
            <a:off x="1542567" y="2574527"/>
            <a:ext cx="6433684" cy="707886"/>
          </a:xfrm>
          <a:prstGeom prst="rect">
            <a:avLst/>
          </a:prstGeom>
          <a:noFill/>
        </p:spPr>
        <p:txBody>
          <a:bodyPr wrap="none" rtlCol="0">
            <a:spAutoFit/>
          </a:bodyPr>
          <a:lstStyle/>
          <a:p>
            <a:r>
              <a:rPr lang="en-US" sz="4000" dirty="0">
                <a:solidFill>
                  <a:srgbClr val="000000"/>
                </a:solidFill>
                <a:latin typeface="+mn-lt"/>
              </a:rPr>
              <a:t>DON’T HAVE A MOBILE CART?</a:t>
            </a:r>
          </a:p>
        </p:txBody>
      </p:sp>
      <p:sp>
        <p:nvSpPr>
          <p:cNvPr id="66" name="TextBox 65"/>
          <p:cNvSpPr txBox="1"/>
          <p:nvPr/>
        </p:nvSpPr>
        <p:spPr>
          <a:xfrm>
            <a:off x="1557075" y="3672185"/>
            <a:ext cx="6604116" cy="707886"/>
          </a:xfrm>
          <a:prstGeom prst="rect">
            <a:avLst/>
          </a:prstGeom>
          <a:noFill/>
        </p:spPr>
        <p:txBody>
          <a:bodyPr wrap="none" rtlCol="0">
            <a:spAutoFit/>
          </a:bodyPr>
          <a:lstStyle/>
          <a:p>
            <a:r>
              <a:rPr lang="en-US" sz="4000" dirty="0">
                <a:solidFill>
                  <a:srgbClr val="000000"/>
                </a:solidFill>
                <a:latin typeface="+mn-lt"/>
              </a:rPr>
              <a:t>WHY NOT MAKE YOUR OWN?  </a:t>
            </a:r>
          </a:p>
        </p:txBody>
      </p:sp>
      <p:sp>
        <p:nvSpPr>
          <p:cNvPr id="68" name="TextBox 67"/>
          <p:cNvSpPr txBox="1"/>
          <p:nvPr/>
        </p:nvSpPr>
        <p:spPr>
          <a:xfrm>
            <a:off x="473811" y="3215111"/>
            <a:ext cx="3886200" cy="1692771"/>
          </a:xfrm>
          <a:prstGeom prst="rect">
            <a:avLst/>
          </a:prstGeom>
          <a:noFill/>
        </p:spPr>
        <p:txBody>
          <a:bodyPr wrap="square" rtlCol="0">
            <a:spAutoFit/>
          </a:bodyPr>
          <a:lstStyle/>
          <a:p>
            <a:r>
              <a:rPr lang="en-US" sz="2600" dirty="0">
                <a:solidFill>
                  <a:srgbClr val="000000"/>
                </a:solidFill>
                <a:latin typeface="+mn-lt"/>
              </a:rPr>
              <a:t>If you served 40 additional students a day using a cart, how much revenue could your cafeteria receive? </a:t>
            </a:r>
          </a:p>
        </p:txBody>
      </p:sp>
      <p:sp>
        <p:nvSpPr>
          <p:cNvPr id="69" name="TextBox 68"/>
          <p:cNvSpPr txBox="1"/>
          <p:nvPr/>
        </p:nvSpPr>
        <p:spPr>
          <a:xfrm>
            <a:off x="751050" y="2575040"/>
            <a:ext cx="3276600" cy="492443"/>
          </a:xfrm>
          <a:prstGeom prst="rect">
            <a:avLst/>
          </a:prstGeom>
          <a:noFill/>
        </p:spPr>
        <p:txBody>
          <a:bodyPr wrap="square" rtlCol="0">
            <a:spAutoFit/>
          </a:bodyPr>
          <a:lstStyle/>
          <a:p>
            <a:r>
              <a:rPr lang="en-US" sz="2600" b="1" dirty="0">
                <a:solidFill>
                  <a:srgbClr val="000000"/>
                </a:solidFill>
                <a:latin typeface="+mn-lt"/>
              </a:rPr>
              <a:t>FOOD FOR THOUGHT </a:t>
            </a:r>
          </a:p>
        </p:txBody>
      </p:sp>
      <p:sp>
        <p:nvSpPr>
          <p:cNvPr id="70" name="TextBox 69"/>
          <p:cNvSpPr txBox="1"/>
          <p:nvPr/>
        </p:nvSpPr>
        <p:spPr>
          <a:xfrm>
            <a:off x="460375" y="4895479"/>
            <a:ext cx="2590800" cy="1292662"/>
          </a:xfrm>
          <a:prstGeom prst="rect">
            <a:avLst/>
          </a:prstGeom>
          <a:noFill/>
        </p:spPr>
        <p:txBody>
          <a:bodyPr wrap="square" rtlCol="0">
            <a:spAutoFit/>
          </a:bodyPr>
          <a:lstStyle/>
          <a:p>
            <a:pPr marL="457200" indent="-457200">
              <a:buAutoNum type="alphaUcPeriod"/>
            </a:pPr>
            <a:r>
              <a:rPr lang="en-US" sz="2600" dirty="0">
                <a:solidFill>
                  <a:srgbClr val="000000"/>
                </a:solidFill>
                <a:latin typeface="+mn-lt"/>
              </a:rPr>
              <a:t>$10,200</a:t>
            </a:r>
          </a:p>
          <a:p>
            <a:pPr marL="457200" indent="-457200">
              <a:buAutoNum type="alphaUcPeriod"/>
            </a:pPr>
            <a:r>
              <a:rPr lang="en-US" sz="2600" dirty="0">
                <a:solidFill>
                  <a:srgbClr val="000000"/>
                </a:solidFill>
                <a:latin typeface="+mn-lt"/>
              </a:rPr>
              <a:t>$15,200</a:t>
            </a:r>
          </a:p>
          <a:p>
            <a:pPr marL="457200" indent="-457200">
              <a:buAutoNum type="alphaUcPeriod"/>
            </a:pPr>
            <a:r>
              <a:rPr lang="en-US" sz="2600" dirty="0">
                <a:solidFill>
                  <a:srgbClr val="000000"/>
                </a:solidFill>
                <a:latin typeface="+mn-lt"/>
              </a:rPr>
              <a:t>$22,896</a:t>
            </a:r>
          </a:p>
        </p:txBody>
      </p:sp>
      <p:sp>
        <p:nvSpPr>
          <p:cNvPr id="71" name="Rectangle 70"/>
          <p:cNvSpPr/>
          <p:nvPr/>
        </p:nvSpPr>
        <p:spPr>
          <a:xfrm>
            <a:off x="428650" y="3196650"/>
            <a:ext cx="5286349" cy="1292662"/>
          </a:xfrm>
          <a:prstGeom prst="rect">
            <a:avLst/>
          </a:prstGeom>
        </p:spPr>
        <p:txBody>
          <a:bodyPr wrap="square">
            <a:spAutoFit/>
          </a:bodyPr>
          <a:lstStyle/>
          <a:p>
            <a:r>
              <a:rPr lang="en-US" sz="2600" dirty="0">
                <a:solidFill>
                  <a:srgbClr val="000000"/>
                </a:solidFill>
                <a:latin typeface="+mn-lt"/>
              </a:rPr>
              <a:t>Free reimbursement rate at </a:t>
            </a:r>
          </a:p>
          <a:p>
            <a:r>
              <a:rPr lang="en-US" sz="2600" dirty="0">
                <a:solidFill>
                  <a:srgbClr val="000000"/>
                </a:solidFill>
                <a:latin typeface="+mn-lt"/>
              </a:rPr>
              <a:t>$3.18 x 180 school days = </a:t>
            </a:r>
          </a:p>
          <a:p>
            <a:r>
              <a:rPr lang="en-US" sz="2600" dirty="0">
                <a:solidFill>
                  <a:srgbClr val="000000"/>
                </a:solidFill>
                <a:latin typeface="+mn-lt"/>
              </a:rPr>
              <a:t>$22,896 a year.</a:t>
            </a:r>
          </a:p>
        </p:txBody>
      </p:sp>
      <p:sp>
        <p:nvSpPr>
          <p:cNvPr id="4" name="TextBox 3"/>
          <p:cNvSpPr txBox="1"/>
          <p:nvPr/>
        </p:nvSpPr>
        <p:spPr>
          <a:xfrm>
            <a:off x="4584608" y="2704207"/>
            <a:ext cx="4287353" cy="2677656"/>
          </a:xfrm>
          <a:prstGeom prst="rect">
            <a:avLst/>
          </a:prstGeom>
          <a:noFill/>
        </p:spPr>
        <p:txBody>
          <a:bodyPr wrap="square" rtlCol="0">
            <a:spAutoFit/>
          </a:bodyPr>
          <a:lstStyle/>
          <a:p>
            <a:r>
              <a:rPr lang="en-US" sz="2800" dirty="0">
                <a:solidFill>
                  <a:srgbClr val="000000"/>
                </a:solidFill>
                <a:latin typeface="+mn-lt"/>
              </a:rPr>
              <a:t>To build participation, place a mobile cart away from the cafeteria to serve students who are not already eating with Café LA. </a:t>
            </a:r>
          </a:p>
          <a:p>
            <a:endParaRPr lang="en-US" sz="2800" dirty="0">
              <a:solidFill>
                <a:srgbClr val="000000"/>
              </a:solidFill>
              <a:latin typeface="+mn-lt"/>
            </a:endParaRPr>
          </a:p>
        </p:txBody>
      </p:sp>
      <p:sp>
        <p:nvSpPr>
          <p:cNvPr id="6" name="TextBox 5"/>
          <p:cNvSpPr txBox="1"/>
          <p:nvPr/>
        </p:nvSpPr>
        <p:spPr>
          <a:xfrm>
            <a:off x="420686" y="3096057"/>
            <a:ext cx="3944733" cy="1815882"/>
          </a:xfrm>
          <a:prstGeom prst="rect">
            <a:avLst/>
          </a:prstGeom>
          <a:noFill/>
        </p:spPr>
        <p:txBody>
          <a:bodyPr wrap="square" rtlCol="0">
            <a:spAutoFit/>
          </a:bodyPr>
          <a:lstStyle/>
          <a:p>
            <a:r>
              <a:rPr lang="en-US" sz="2800" dirty="0">
                <a:solidFill>
                  <a:srgbClr val="000000"/>
                </a:solidFill>
                <a:latin typeface="+mn-lt"/>
              </a:rPr>
              <a:t>Finding participation solutions will contribute to the overall profit of a cafeteria and the Division.   </a:t>
            </a:r>
          </a:p>
        </p:txBody>
      </p:sp>
    </p:spTree>
    <p:extLst>
      <p:ext uri="{BB962C8B-B14F-4D97-AF65-F5344CB8AC3E}">
        <p14:creationId xmlns:p14="http://schemas.microsoft.com/office/powerpoint/2010/main" val="370457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9" presetClass="exit" presetSubtype="0" fill="hold" nodeType="withEffect">
                                  <p:stCondLst>
                                    <p:cond delay="0"/>
                                  </p:stCondLst>
                                  <p:childTnLst>
                                    <p:animEffect transition="out" filter="dissolv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6"/>
                                        </p:tgtEl>
                                        <p:attrNameLst>
                                          <p:attrName>style.visibility</p:attrName>
                                        </p:attrNameLst>
                                      </p:cBhvr>
                                      <p:to>
                                        <p:strVal val="hidden"/>
                                      </p:to>
                                    </p:set>
                                  </p:childTnLst>
                                </p:cTn>
                              </p:par>
                            </p:childTnLst>
                          </p:cTn>
                        </p:par>
                        <p:par>
                          <p:cTn id="25" fill="hold">
                            <p:stCondLst>
                              <p:cond delay="0"/>
                            </p:stCondLst>
                            <p:childTnLst>
                              <p:par>
                                <p:cTn id="26" presetID="35" presetClass="path" presetSubtype="0" accel="50000" decel="50000" fill="hold" nodeType="afterEffect">
                                  <p:stCondLst>
                                    <p:cond delay="0"/>
                                  </p:stCondLst>
                                  <p:childTnLst>
                                    <p:animMotion origin="layout" path="M 8.33333E-7 4.44444E-6 L -0.56823 -0.01528 " pathEditMode="relative" rAng="0" ptsTypes="AA">
                                      <p:cBhvr>
                                        <p:cTn id="27" dur="2000" fill="hold"/>
                                        <p:tgtEl>
                                          <p:spTgt spid="61"/>
                                        </p:tgtEl>
                                        <p:attrNameLst>
                                          <p:attrName>ppt_x</p:attrName>
                                          <p:attrName>ppt_y</p:attrName>
                                        </p:attrNameLst>
                                      </p:cBhvr>
                                      <p:rCtr x="-28420" y="-764"/>
                                    </p:animMotion>
                                  </p:childTnLst>
                                </p:cTn>
                              </p:par>
                              <p:par>
                                <p:cTn id="28" presetID="1" presetClass="entr" presetSubtype="0" fill="hold" grpId="2"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7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5" grpId="0"/>
      <p:bldP spid="65" grpId="1"/>
      <p:bldP spid="66" grpId="0"/>
      <p:bldP spid="66" grpId="1"/>
      <p:bldP spid="68" grpId="0"/>
      <p:bldP spid="68" grpId="1"/>
      <p:bldP spid="69" grpId="1"/>
      <p:bldP spid="69" grpId="2"/>
      <p:bldP spid="70" grpId="0"/>
      <p:bldP spid="70" grpId="1"/>
      <p:bldP spid="71" grpId="0"/>
      <p:bldP spid="71" grpId="1"/>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0000"/>
                </a:solidFill>
              </a:rPr>
              <a:t>Treehouse Activity </a:t>
            </a:r>
          </a:p>
        </p:txBody>
      </p:sp>
      <p:sp>
        <p:nvSpPr>
          <p:cNvPr id="3" name="Content Placeholder 2"/>
          <p:cNvSpPr>
            <a:spLocks noGrp="1"/>
          </p:cNvSpPr>
          <p:nvPr>
            <p:ph sz="half" idx="1"/>
          </p:nvPr>
        </p:nvSpPr>
        <p:spPr/>
        <p:txBody>
          <a:bodyPr/>
          <a:lstStyle/>
          <a:p>
            <a:pPr marL="0" indent="0">
              <a:buNone/>
            </a:pPr>
            <a:endParaRPr lang="en-US" dirty="0"/>
          </a:p>
          <a:p>
            <a:endParaRPr lang="en-US" dirty="0"/>
          </a:p>
          <a:p>
            <a:endParaRPr lang="en-US" dirty="0"/>
          </a:p>
          <a:p>
            <a:endParaRPr lang="en-US" dirty="0"/>
          </a:p>
          <a:p>
            <a:endParaRPr lang="en-US" dirty="0"/>
          </a:p>
        </p:txBody>
      </p:sp>
      <p:sp>
        <p:nvSpPr>
          <p:cNvPr id="4" name="Content Placeholder 3"/>
          <p:cNvSpPr>
            <a:spLocks noGrp="1"/>
          </p:cNvSpPr>
          <p:nvPr>
            <p:ph sz="half" idx="2"/>
          </p:nvPr>
        </p:nvSpPr>
        <p:spPr>
          <a:xfrm>
            <a:off x="990600" y="1632857"/>
            <a:ext cx="4648200" cy="1295401"/>
          </a:xfrm>
        </p:spPr>
        <p:txBody>
          <a:bodyPr/>
          <a:lstStyle/>
          <a:p>
            <a:pPr marL="0" indent="0">
              <a:buNone/>
            </a:pPr>
            <a:r>
              <a:rPr lang="en-US" dirty="0"/>
              <a:t> </a:t>
            </a:r>
          </a:p>
        </p:txBody>
      </p:sp>
      <p:sp>
        <p:nvSpPr>
          <p:cNvPr id="5" name="TextBox 4"/>
          <p:cNvSpPr txBox="1"/>
          <p:nvPr/>
        </p:nvSpPr>
        <p:spPr>
          <a:xfrm>
            <a:off x="908612" y="2020696"/>
            <a:ext cx="4714673" cy="3108543"/>
          </a:xfrm>
          <a:prstGeom prst="rect">
            <a:avLst/>
          </a:prstGeom>
          <a:noFill/>
        </p:spPr>
        <p:txBody>
          <a:bodyPr wrap="square" rtlCol="0">
            <a:spAutoFit/>
          </a:bodyPr>
          <a:lstStyle/>
          <a:p>
            <a:r>
              <a:rPr lang="en-US" sz="2800" dirty="0">
                <a:solidFill>
                  <a:srgbClr val="000000"/>
                </a:solidFill>
                <a:latin typeface="+mn-lt"/>
              </a:rPr>
              <a:t>Sally the Squirrel just opened Squirrel Café, she offers quality food at an affordable price but not all the animals seem to come inside to eat.</a:t>
            </a:r>
          </a:p>
          <a:p>
            <a:endParaRPr lang="en-US" sz="2800" dirty="0">
              <a:solidFill>
                <a:srgbClr val="000000"/>
              </a:solidFill>
              <a:latin typeface="+mn-lt"/>
            </a:endParaRPr>
          </a:p>
          <a:p>
            <a:r>
              <a:rPr lang="en-US" sz="2800" dirty="0">
                <a:latin typeface="+mn-lt"/>
              </a:rPr>
              <a:t> </a:t>
            </a:r>
          </a:p>
        </p:txBody>
      </p:sp>
      <p:pic>
        <p:nvPicPr>
          <p:cNvPr id="8" name="Picture 2" descr="Related image">
            <a:extLst>
              <a:ext uri="{FF2B5EF4-FFF2-40B4-BE49-F238E27FC236}">
                <a16:creationId xmlns:a16="http://schemas.microsoft.com/office/drawing/2014/main" id="{7F0978C1-8766-4424-9EAD-A4701403B5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374" b="69658"/>
          <a:stretch/>
        </p:blipFill>
        <p:spPr bwMode="auto">
          <a:xfrm rot="18498622">
            <a:off x="5570474" y="1861192"/>
            <a:ext cx="1457872" cy="10488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A9431BD4-3BB0-40BD-AA26-1CD04624C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377" y="1472567"/>
            <a:ext cx="2748536" cy="46677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7287EC83-1BE3-4A08-8940-BEF0024BB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896" y="1754134"/>
            <a:ext cx="2192904" cy="21929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8" descr="Related image">
            <a:extLst>
              <a:ext uri="{FF2B5EF4-FFF2-40B4-BE49-F238E27FC236}">
                <a16:creationId xmlns:a16="http://schemas.microsoft.com/office/drawing/2014/main" id="{168FEAC6-C674-4EF5-A262-72277764D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0039" y="1667787"/>
            <a:ext cx="629847" cy="629847"/>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7179130" y="2035405"/>
            <a:ext cx="838217" cy="152400"/>
          </a:xfrm>
          <a:prstGeom prst="roundRect">
            <a:avLst/>
          </a:prstGeom>
          <a:solidFill>
            <a:srgbClr val="E84B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2DFECE-3759-4EBD-A831-01E0A1B5B524}"/>
              </a:ext>
            </a:extLst>
          </p:cNvPr>
          <p:cNvSpPr txBox="1"/>
          <p:nvPr/>
        </p:nvSpPr>
        <p:spPr>
          <a:xfrm>
            <a:off x="6819564" y="1942328"/>
            <a:ext cx="1581728" cy="584775"/>
          </a:xfrm>
          <a:prstGeom prst="rect">
            <a:avLst/>
          </a:prstGeom>
          <a:noFill/>
        </p:spPr>
        <p:txBody>
          <a:bodyPr wrap="square" rtlCol="0">
            <a:spAutoFit/>
          </a:bodyPr>
          <a:lstStyle/>
          <a:p>
            <a:pPr algn="ctr"/>
            <a:r>
              <a:rPr lang="en-US" sz="1600" b="1" dirty="0">
                <a:solidFill>
                  <a:srgbClr val="000000"/>
                </a:solidFill>
              </a:rPr>
              <a:t>SQUIRREL CAFE</a:t>
            </a:r>
          </a:p>
        </p:txBody>
      </p:sp>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508" b="97970" l="1067" r="99200">
                        <a14:foregroundMark x1="33867" y1="25381" x2="33867" y2="25381"/>
                        <a14:foregroundMark x1="19467" y1="22843" x2="19467" y2="22843"/>
                        <a14:foregroundMark x1="28800" y1="39594" x2="28800" y2="39594"/>
                      </a14:backgroundRemoval>
                    </a14:imgEffect>
                  </a14:imgLayer>
                </a14:imgProps>
              </a:ext>
            </a:extLst>
          </a:blip>
          <a:stretch>
            <a:fillRect/>
          </a:stretch>
        </p:blipFill>
        <p:spPr>
          <a:xfrm>
            <a:off x="7004815" y="2819400"/>
            <a:ext cx="811375" cy="852485"/>
          </a:xfrm>
          <a:prstGeom prst="rect">
            <a:avLst/>
          </a:prstGeom>
        </p:spPr>
      </p:pic>
    </p:spTree>
    <p:extLst>
      <p:ext uri="{BB962C8B-B14F-4D97-AF65-F5344CB8AC3E}">
        <p14:creationId xmlns:p14="http://schemas.microsoft.com/office/powerpoint/2010/main" val="3401028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29000">
              <a:schemeClr val="bg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8" name="Picture 4" descr="Image result for pikachu gif">
            <a:extLst>
              <a:ext uri="{FF2B5EF4-FFF2-40B4-BE49-F238E27FC236}">
                <a16:creationId xmlns:a16="http://schemas.microsoft.com/office/drawing/2014/main" id="{1CA9CFAC-86A7-4300-A387-4B549550F4C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67" y="1398212"/>
            <a:ext cx="747703" cy="52937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Related image">
            <a:extLst>
              <a:ext uri="{FF2B5EF4-FFF2-40B4-BE49-F238E27FC236}">
                <a16:creationId xmlns:a16="http://schemas.microsoft.com/office/drawing/2014/main" id="{880FE243-D1A6-4E2F-863B-82777BAC7A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258332">
            <a:off x="-115323" y="1306073"/>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12372" name="Picture 84" descr="Image result for sun gif">
            <a:extLst>
              <a:ext uri="{FF2B5EF4-FFF2-40B4-BE49-F238E27FC236}">
                <a16:creationId xmlns:a16="http://schemas.microsoft.com/office/drawing/2014/main" id="{9F082BC2-4AFD-45FF-8B6F-8E1FD1A1161F}"/>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996043" y="99686"/>
            <a:ext cx="742182" cy="7421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lated image">
            <a:extLst>
              <a:ext uri="{FF2B5EF4-FFF2-40B4-BE49-F238E27FC236}">
                <a16:creationId xmlns:a16="http://schemas.microsoft.com/office/drawing/2014/main" id="{9B6E2C30-FEBB-4221-8F43-0EED25CD60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937000">
            <a:off x="3154972" y="1351342"/>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ated image">
            <a:extLst>
              <a:ext uri="{FF2B5EF4-FFF2-40B4-BE49-F238E27FC236}">
                <a16:creationId xmlns:a16="http://schemas.microsoft.com/office/drawing/2014/main" id="{7F0978C1-8766-4424-9EAD-A4701403B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374" b="69658"/>
          <a:stretch/>
        </p:blipFill>
        <p:spPr bwMode="auto">
          <a:xfrm rot="18498622">
            <a:off x="5884685" y="388625"/>
            <a:ext cx="1457872" cy="10488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Related image">
            <a:extLst>
              <a:ext uri="{FF2B5EF4-FFF2-40B4-BE49-F238E27FC236}">
                <a16:creationId xmlns:a16="http://schemas.microsoft.com/office/drawing/2014/main" id="{B83C9A25-AD12-41BE-858A-8AB8D02CB70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77545">
            <a:off x="2165460" y="1176756"/>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Related image">
            <a:extLst>
              <a:ext uri="{FF2B5EF4-FFF2-40B4-BE49-F238E27FC236}">
                <a16:creationId xmlns:a16="http://schemas.microsoft.com/office/drawing/2014/main" id="{D8FB05A6-956E-473D-AD53-3AAF25B6DCF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299395">
            <a:off x="4142130" y="1684965"/>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Related image">
            <a:extLst>
              <a:ext uri="{FF2B5EF4-FFF2-40B4-BE49-F238E27FC236}">
                <a16:creationId xmlns:a16="http://schemas.microsoft.com/office/drawing/2014/main" id="{935A2FB2-E7BA-427E-9786-E95AB33E9E7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299395">
            <a:off x="5094127" y="2066059"/>
            <a:ext cx="1161888" cy="3792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lated image">
            <a:extLst>
              <a:ext uri="{FF2B5EF4-FFF2-40B4-BE49-F238E27FC236}">
                <a16:creationId xmlns:a16="http://schemas.microsoft.com/office/drawing/2014/main" id="{3BA7E475-36BB-4A16-AF9A-654B00914E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374" b="69658"/>
          <a:stretch/>
        </p:blipFill>
        <p:spPr bwMode="auto">
          <a:xfrm rot="16504055">
            <a:off x="6152005" y="1008634"/>
            <a:ext cx="1457872" cy="1048829"/>
          </a:xfrm>
          <a:prstGeom prst="rect">
            <a:avLst/>
          </a:prstGeom>
          <a:noFill/>
          <a:extLst>
            <a:ext uri="{909E8E84-426E-40DD-AFC4-6F175D3DCCD1}">
              <a14:hiddenFill xmlns:a14="http://schemas.microsoft.com/office/drawing/2010/main">
                <a:solidFill>
                  <a:srgbClr val="FFFFFF"/>
                </a:solidFill>
              </a14:hiddenFill>
            </a:ext>
          </a:extLst>
        </p:spPr>
      </p:pic>
      <p:sp>
        <p:nvSpPr>
          <p:cNvPr id="17" name="Flowchart: Delay 3">
            <a:extLst>
              <a:ext uri="{FF2B5EF4-FFF2-40B4-BE49-F238E27FC236}">
                <a16:creationId xmlns:a16="http://schemas.microsoft.com/office/drawing/2014/main" id="{E414F1F3-DE59-4F8A-893E-78504E89F69B}"/>
              </a:ext>
            </a:extLst>
          </p:cNvPr>
          <p:cNvSpPr/>
          <p:nvPr/>
        </p:nvSpPr>
        <p:spPr>
          <a:xfrm rot="15994423">
            <a:off x="5976064" y="473653"/>
            <a:ext cx="2151042" cy="5232310"/>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flip="none" rotWithShape="1">
            <a:gsLst>
              <a:gs pos="100000">
                <a:srgbClr val="7DAC1D"/>
              </a:gs>
              <a:gs pos="77000">
                <a:srgbClr val="A7D627"/>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Delay 3">
            <a:extLst>
              <a:ext uri="{FF2B5EF4-FFF2-40B4-BE49-F238E27FC236}">
                <a16:creationId xmlns:a16="http://schemas.microsoft.com/office/drawing/2014/main" id="{92F8EE5F-8862-449C-82E4-A81DECE50A37}"/>
              </a:ext>
            </a:extLst>
          </p:cNvPr>
          <p:cNvSpPr/>
          <p:nvPr/>
        </p:nvSpPr>
        <p:spPr>
          <a:xfrm rot="15994423">
            <a:off x="1131456" y="-1122966"/>
            <a:ext cx="2471357" cy="7412328"/>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a:gsLst>
              <a:gs pos="100000">
                <a:srgbClr val="7DAC1D"/>
              </a:gs>
              <a:gs pos="86000">
                <a:srgbClr val="A7D62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74" name="Picture 10" descr="Related image">
            <a:extLst>
              <a:ext uri="{FF2B5EF4-FFF2-40B4-BE49-F238E27FC236}">
                <a16:creationId xmlns:a16="http://schemas.microsoft.com/office/drawing/2014/main" id="{C5674514-3E4A-4F9D-BA3C-531A522A498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3919" b="10408"/>
          <a:stretch/>
        </p:blipFill>
        <p:spPr bwMode="auto">
          <a:xfrm>
            <a:off x="0" y="4468612"/>
            <a:ext cx="9153207" cy="1877442"/>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Delay 3">
            <a:extLst>
              <a:ext uri="{FF2B5EF4-FFF2-40B4-BE49-F238E27FC236}">
                <a16:creationId xmlns:a16="http://schemas.microsoft.com/office/drawing/2014/main" id="{D5A995BE-ECCD-4358-97F6-483DDE6D6B13}"/>
              </a:ext>
            </a:extLst>
          </p:cNvPr>
          <p:cNvSpPr/>
          <p:nvPr/>
        </p:nvSpPr>
        <p:spPr>
          <a:xfrm rot="15994423">
            <a:off x="826961" y="227274"/>
            <a:ext cx="984469" cy="3245234"/>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a:gsLst>
              <a:gs pos="100000">
                <a:srgbClr val="7DAC1D"/>
              </a:gs>
              <a:gs pos="40000">
                <a:srgbClr val="A7D62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Delay 3">
            <a:extLst>
              <a:ext uri="{FF2B5EF4-FFF2-40B4-BE49-F238E27FC236}">
                <a16:creationId xmlns:a16="http://schemas.microsoft.com/office/drawing/2014/main" id="{F5075D84-43B8-4D41-89EF-87B677CE4C87}"/>
              </a:ext>
            </a:extLst>
          </p:cNvPr>
          <p:cNvSpPr/>
          <p:nvPr/>
        </p:nvSpPr>
        <p:spPr>
          <a:xfrm rot="15994423">
            <a:off x="2610334" y="586160"/>
            <a:ext cx="984469" cy="3245234"/>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solidFill>
            <a:srgbClr val="A7D6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Delay 3">
            <a:extLst>
              <a:ext uri="{FF2B5EF4-FFF2-40B4-BE49-F238E27FC236}">
                <a16:creationId xmlns:a16="http://schemas.microsoft.com/office/drawing/2014/main" id="{B00EAE21-6798-41F8-9892-16A316AF60E9}"/>
              </a:ext>
            </a:extLst>
          </p:cNvPr>
          <p:cNvSpPr/>
          <p:nvPr/>
        </p:nvSpPr>
        <p:spPr>
          <a:xfrm rot="15994423">
            <a:off x="861855" y="682841"/>
            <a:ext cx="984469" cy="3245234"/>
          </a:xfrm>
          <a:custGeom>
            <a:avLst/>
            <a:gdLst>
              <a:gd name="connsiteX0" fmla="*/ 0 w 823526"/>
              <a:gd name="connsiteY0" fmla="*/ 0 h 3019205"/>
              <a:gd name="connsiteX1" fmla="*/ 411763 w 823526"/>
              <a:gd name="connsiteY1" fmla="*/ 0 h 3019205"/>
              <a:gd name="connsiteX2" fmla="*/ 823526 w 823526"/>
              <a:gd name="connsiteY2" fmla="*/ 1509603 h 3019205"/>
              <a:gd name="connsiteX3" fmla="*/ 411763 w 823526"/>
              <a:gd name="connsiteY3" fmla="*/ 3019206 h 3019205"/>
              <a:gd name="connsiteX4" fmla="*/ 0 w 823526"/>
              <a:gd name="connsiteY4" fmla="*/ 3019205 h 3019205"/>
              <a:gd name="connsiteX5" fmla="*/ 0 w 823526"/>
              <a:gd name="connsiteY5" fmla="*/ 0 h 3019205"/>
              <a:gd name="connsiteX0" fmla="*/ 0 w 823526"/>
              <a:gd name="connsiteY0" fmla="*/ 0 h 3019206"/>
              <a:gd name="connsiteX1" fmla="*/ 411763 w 823526"/>
              <a:gd name="connsiteY1" fmla="*/ 0 h 3019206"/>
              <a:gd name="connsiteX2" fmla="*/ 823526 w 823526"/>
              <a:gd name="connsiteY2" fmla="*/ 1509603 h 3019206"/>
              <a:gd name="connsiteX3" fmla="*/ 411763 w 823526"/>
              <a:gd name="connsiteY3" fmla="*/ 3019206 h 3019206"/>
              <a:gd name="connsiteX4" fmla="*/ 0 w 823526"/>
              <a:gd name="connsiteY4" fmla="*/ 3019205 h 3019206"/>
              <a:gd name="connsiteX5" fmla="*/ 0 w 823526"/>
              <a:gd name="connsiteY5" fmla="*/ 0 h 3019206"/>
              <a:gd name="connsiteX0" fmla="*/ 0 w 823529"/>
              <a:gd name="connsiteY0" fmla="*/ 0 h 3019206"/>
              <a:gd name="connsiteX1" fmla="*/ 405901 w 823529"/>
              <a:gd name="connsiteY1" fmla="*/ 257285 h 3019206"/>
              <a:gd name="connsiteX2" fmla="*/ 823526 w 823529"/>
              <a:gd name="connsiteY2" fmla="*/ 1509603 h 3019206"/>
              <a:gd name="connsiteX3" fmla="*/ 411763 w 823529"/>
              <a:gd name="connsiteY3" fmla="*/ 3019206 h 3019206"/>
              <a:gd name="connsiteX4" fmla="*/ 0 w 823529"/>
              <a:gd name="connsiteY4" fmla="*/ 3019205 h 3019206"/>
              <a:gd name="connsiteX5" fmla="*/ 0 w 823529"/>
              <a:gd name="connsiteY5" fmla="*/ 0 h 3019206"/>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71"/>
              <a:gd name="connsiteY0" fmla="*/ 0 h 3019205"/>
              <a:gd name="connsiteX1" fmla="*/ 405901 w 823571"/>
              <a:gd name="connsiteY1" fmla="*/ 257285 h 3019205"/>
              <a:gd name="connsiteX2" fmla="*/ 823526 w 823571"/>
              <a:gd name="connsiteY2" fmla="*/ 1509603 h 3019205"/>
              <a:gd name="connsiteX3" fmla="*/ 385116 w 823571"/>
              <a:gd name="connsiteY3" fmla="*/ 2826769 h 3019205"/>
              <a:gd name="connsiteX4" fmla="*/ 0 w 823571"/>
              <a:gd name="connsiteY4" fmla="*/ 3019205 h 3019205"/>
              <a:gd name="connsiteX5" fmla="*/ 0 w 823571"/>
              <a:gd name="connsiteY5" fmla="*/ 0 h 3019205"/>
              <a:gd name="connsiteX0" fmla="*/ 0 w 823557"/>
              <a:gd name="connsiteY0" fmla="*/ 195046 h 3214251"/>
              <a:gd name="connsiteX1" fmla="*/ 405901 w 823557"/>
              <a:gd name="connsiteY1" fmla="*/ 452331 h 3214251"/>
              <a:gd name="connsiteX2" fmla="*/ 823526 w 823557"/>
              <a:gd name="connsiteY2" fmla="*/ 1704649 h 3214251"/>
              <a:gd name="connsiteX3" fmla="*/ 385116 w 823557"/>
              <a:gd name="connsiteY3" fmla="*/ 3021815 h 3214251"/>
              <a:gd name="connsiteX4" fmla="*/ 0 w 823557"/>
              <a:gd name="connsiteY4" fmla="*/ 3214251 h 3214251"/>
              <a:gd name="connsiteX5" fmla="*/ 0 w 823557"/>
              <a:gd name="connsiteY5" fmla="*/ 195046 h 3214251"/>
              <a:gd name="connsiteX0" fmla="*/ 0 w 827488"/>
              <a:gd name="connsiteY0" fmla="*/ 232553 h 3251758"/>
              <a:gd name="connsiteX1" fmla="*/ 567137 w 827488"/>
              <a:gd name="connsiteY1" fmla="*/ 346818 h 3251758"/>
              <a:gd name="connsiteX2" fmla="*/ 823526 w 827488"/>
              <a:gd name="connsiteY2" fmla="*/ 1742156 h 3251758"/>
              <a:gd name="connsiteX3" fmla="*/ 385116 w 827488"/>
              <a:gd name="connsiteY3" fmla="*/ 3059322 h 3251758"/>
              <a:gd name="connsiteX4" fmla="*/ 0 w 827488"/>
              <a:gd name="connsiteY4" fmla="*/ 3251758 h 3251758"/>
              <a:gd name="connsiteX5" fmla="*/ 0 w 827488"/>
              <a:gd name="connsiteY5" fmla="*/ 232553 h 3251758"/>
              <a:gd name="connsiteX0" fmla="*/ 0 w 826625"/>
              <a:gd name="connsiteY0" fmla="*/ 206886 h 3226091"/>
              <a:gd name="connsiteX1" fmla="*/ 567137 w 826625"/>
              <a:gd name="connsiteY1" fmla="*/ 321151 h 3226091"/>
              <a:gd name="connsiteX2" fmla="*/ 823526 w 826625"/>
              <a:gd name="connsiteY2" fmla="*/ 1716489 h 3226091"/>
              <a:gd name="connsiteX3" fmla="*/ 385116 w 826625"/>
              <a:gd name="connsiteY3" fmla="*/ 3033655 h 3226091"/>
              <a:gd name="connsiteX4" fmla="*/ 0 w 826625"/>
              <a:gd name="connsiteY4" fmla="*/ 3226091 h 3226091"/>
              <a:gd name="connsiteX5" fmla="*/ 0 w 826625"/>
              <a:gd name="connsiteY5" fmla="*/ 206886 h 32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625" h="3226091">
                <a:moveTo>
                  <a:pt x="0" y="206886"/>
                </a:moveTo>
                <a:cubicBezTo>
                  <a:pt x="67650" y="-253434"/>
                  <a:pt x="480669" y="177555"/>
                  <a:pt x="567137" y="321151"/>
                </a:cubicBezTo>
                <a:cubicBezTo>
                  <a:pt x="653605" y="464747"/>
                  <a:pt x="853863" y="1264405"/>
                  <a:pt x="823526" y="1716489"/>
                </a:cubicBezTo>
                <a:cubicBezTo>
                  <a:pt x="793189" y="2168573"/>
                  <a:pt x="513488" y="2969510"/>
                  <a:pt x="385116" y="3033655"/>
                </a:cubicBezTo>
                <a:lnTo>
                  <a:pt x="0" y="3226091"/>
                </a:lnTo>
                <a:lnTo>
                  <a:pt x="0" y="206886"/>
                </a:lnTo>
                <a:close/>
              </a:path>
            </a:pathLst>
          </a:custGeom>
          <a:gradFill>
            <a:gsLst>
              <a:gs pos="100000">
                <a:srgbClr val="93C222"/>
              </a:gs>
              <a:gs pos="79000">
                <a:srgbClr val="A7D627"/>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20" name="Picture 4" descr="Related image">
            <a:extLst>
              <a:ext uri="{FF2B5EF4-FFF2-40B4-BE49-F238E27FC236}">
                <a16:creationId xmlns:a16="http://schemas.microsoft.com/office/drawing/2014/main" id="{4899F92A-4AB2-492F-B8F8-52E4F544BC7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99906" y="554443"/>
            <a:ext cx="502444" cy="10735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extLst>
              <a:ext uri="{FF2B5EF4-FFF2-40B4-BE49-F238E27FC236}">
                <a16:creationId xmlns:a16="http://schemas.microsoft.com/office/drawing/2014/main" id="{A1B6FE70-FC3A-4E72-BC90-0380DDDE86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57780" y="565832"/>
            <a:ext cx="2192242" cy="1134561"/>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F8366F7C-14DA-4897-8A9B-4F47162C7A85}"/>
              </a:ext>
            </a:extLst>
          </p:cNvPr>
          <p:cNvSpPr/>
          <p:nvPr/>
        </p:nvSpPr>
        <p:spPr>
          <a:xfrm>
            <a:off x="-9208" y="3914775"/>
            <a:ext cx="3762058" cy="1285875"/>
          </a:xfrm>
          <a:custGeom>
            <a:avLst/>
            <a:gdLst>
              <a:gd name="connsiteX0" fmla="*/ 19050 w 3952875"/>
              <a:gd name="connsiteY0" fmla="*/ 0 h 1285875"/>
              <a:gd name="connsiteX1" fmla="*/ 0 w 3952875"/>
              <a:gd name="connsiteY1" fmla="*/ 1285875 h 1285875"/>
              <a:gd name="connsiteX2" fmla="*/ 3952875 w 3952875"/>
              <a:gd name="connsiteY2" fmla="*/ 676275 h 1285875"/>
              <a:gd name="connsiteX3" fmla="*/ 3209925 w 3952875"/>
              <a:gd name="connsiteY3" fmla="*/ 95250 h 1285875"/>
              <a:gd name="connsiteX4" fmla="*/ 19050 w 3952875"/>
              <a:gd name="connsiteY4" fmla="*/ 0 h 128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5" h="1285875">
                <a:moveTo>
                  <a:pt x="19050" y="0"/>
                </a:moveTo>
                <a:lnTo>
                  <a:pt x="0" y="1285875"/>
                </a:lnTo>
                <a:lnTo>
                  <a:pt x="3952875" y="676275"/>
                </a:lnTo>
                <a:lnTo>
                  <a:pt x="3209925" y="95250"/>
                </a:lnTo>
                <a:lnTo>
                  <a:pt x="19050" y="0"/>
                </a:lnTo>
                <a:close/>
              </a:path>
            </a:pathLst>
          </a:custGeom>
          <a:solidFill>
            <a:srgbClr val="0A3B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9239502-7C7F-48BE-9A0C-4207084D6519}"/>
              </a:ext>
            </a:extLst>
          </p:cNvPr>
          <p:cNvSpPr/>
          <p:nvPr/>
        </p:nvSpPr>
        <p:spPr>
          <a:xfrm>
            <a:off x="-9209" y="2817012"/>
            <a:ext cx="9153207" cy="1748343"/>
          </a:xfrm>
          <a:prstGeom prst="rect">
            <a:avLst/>
          </a:prstGeom>
          <a:gradFill>
            <a:gsLst>
              <a:gs pos="39000">
                <a:srgbClr val="548414"/>
              </a:gs>
              <a:gs pos="0">
                <a:srgbClr val="0A3B04"/>
              </a:gs>
              <a:gs pos="100000">
                <a:srgbClr val="A7D627"/>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374" name="Picture 86" descr="Related image">
            <a:extLst>
              <a:ext uri="{FF2B5EF4-FFF2-40B4-BE49-F238E27FC236}">
                <a16:creationId xmlns:a16="http://schemas.microsoft.com/office/drawing/2014/main" id="{3883A5D8-99AA-47F8-874B-23DAF153C05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869503" y="3520307"/>
            <a:ext cx="1260314" cy="5931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lated image">
            <a:extLst>
              <a:ext uri="{FF2B5EF4-FFF2-40B4-BE49-F238E27FC236}">
                <a16:creationId xmlns:a16="http://schemas.microsoft.com/office/drawing/2014/main" id="{5056CE24-7F7A-4FE1-972F-CBCD2101B2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8374" b="69658"/>
          <a:stretch/>
        </p:blipFill>
        <p:spPr bwMode="auto">
          <a:xfrm rot="19508405">
            <a:off x="6105998" y="271509"/>
            <a:ext cx="1457872" cy="10488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lated image">
            <a:extLst>
              <a:ext uri="{FF2B5EF4-FFF2-40B4-BE49-F238E27FC236}">
                <a16:creationId xmlns:a16="http://schemas.microsoft.com/office/drawing/2014/main" id="{B774A993-4B99-43EE-9F0B-DF881D50E3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r="68525" b="80361"/>
          <a:stretch/>
        </p:blipFill>
        <p:spPr bwMode="auto">
          <a:xfrm rot="10576496">
            <a:off x="8650594" y="1609785"/>
            <a:ext cx="480020" cy="6788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lated image">
            <a:extLst>
              <a:ext uri="{FF2B5EF4-FFF2-40B4-BE49-F238E27FC236}">
                <a16:creationId xmlns:a16="http://schemas.microsoft.com/office/drawing/2014/main" id="{D50E0F48-1094-4AB9-8099-5426E96D34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68" t="10955" r="77110" b="81997"/>
          <a:stretch/>
        </p:blipFill>
        <p:spPr bwMode="auto">
          <a:xfrm rot="5914028">
            <a:off x="8556044" y="368242"/>
            <a:ext cx="301698" cy="24363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elated image">
            <a:extLst>
              <a:ext uri="{FF2B5EF4-FFF2-40B4-BE49-F238E27FC236}">
                <a16:creationId xmlns:a16="http://schemas.microsoft.com/office/drawing/2014/main" id="{A9431BD4-3BB0-40BD-AA26-1CD04624C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7588" y="0"/>
            <a:ext cx="2748536" cy="4667773"/>
          </a:xfrm>
          <a:prstGeom prst="rect">
            <a:avLst/>
          </a:prstGeom>
          <a:noFill/>
          <a:extLst>
            <a:ext uri="{909E8E84-426E-40DD-AFC4-6F175D3DCCD1}">
              <a14:hiddenFill xmlns:a14="http://schemas.microsoft.com/office/drawing/2010/main">
                <a:solidFill>
                  <a:srgbClr val="FFFFFF"/>
                </a:solidFill>
              </a14:hiddenFill>
            </a:ext>
          </a:extLst>
        </p:spPr>
      </p:pic>
      <p:pic>
        <p:nvPicPr>
          <p:cNvPr id="12364" name="Picture 76" descr="Image result for snake gif">
            <a:extLst>
              <a:ext uri="{FF2B5EF4-FFF2-40B4-BE49-F238E27FC236}">
                <a16:creationId xmlns:a16="http://schemas.microsoft.com/office/drawing/2014/main" id="{82F4A233-76CA-4BF8-BD98-99C0A5515D9A}"/>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162239" y="44849"/>
            <a:ext cx="1054748" cy="70316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elated image">
            <a:extLst>
              <a:ext uri="{FF2B5EF4-FFF2-40B4-BE49-F238E27FC236}">
                <a16:creationId xmlns:a16="http://schemas.microsoft.com/office/drawing/2014/main" id="{7287EC83-1BE3-4A08-8940-BEF0024BB4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8107" y="281567"/>
            <a:ext cx="2192904" cy="2192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CABB2EB-A73A-4579-B555-F4547500578C}"/>
              </a:ext>
            </a:extLst>
          </p:cNvPr>
          <p:cNvSpPr/>
          <p:nvPr/>
        </p:nvSpPr>
        <p:spPr>
          <a:xfrm>
            <a:off x="6956246" y="2153251"/>
            <a:ext cx="1893578" cy="72212"/>
          </a:xfrm>
          <a:prstGeom prst="roundRect">
            <a:avLst/>
          </a:prstGeom>
          <a:solidFill>
            <a:srgbClr val="382F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 descr="Related image">
            <a:extLst>
              <a:ext uri="{FF2B5EF4-FFF2-40B4-BE49-F238E27FC236}">
                <a16:creationId xmlns:a16="http://schemas.microsoft.com/office/drawing/2014/main" id="{ABA0CF4A-4547-44D1-AF11-9BE40464A3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r="68525" b="80361"/>
          <a:stretch/>
        </p:blipFill>
        <p:spPr bwMode="auto">
          <a:xfrm rot="10166823">
            <a:off x="6650962" y="731282"/>
            <a:ext cx="480020" cy="67885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lated image">
            <a:extLst>
              <a:ext uri="{FF2B5EF4-FFF2-40B4-BE49-F238E27FC236}">
                <a16:creationId xmlns:a16="http://schemas.microsoft.com/office/drawing/2014/main" id="{C6CEB017-AF27-4F0F-B8ED-3E914942209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259" b="81846"/>
          <a:stretch/>
        </p:blipFill>
        <p:spPr bwMode="auto">
          <a:xfrm rot="4739008">
            <a:off x="8706597" y="1572993"/>
            <a:ext cx="281893" cy="257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elated image">
            <a:extLst>
              <a:ext uri="{FF2B5EF4-FFF2-40B4-BE49-F238E27FC236}">
                <a16:creationId xmlns:a16="http://schemas.microsoft.com/office/drawing/2014/main" id="{0A8B1806-5C27-48CD-B279-1499B20215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259" b="81846"/>
          <a:stretch/>
        </p:blipFill>
        <p:spPr bwMode="auto">
          <a:xfrm rot="4739008">
            <a:off x="8811710" y="1487970"/>
            <a:ext cx="281893" cy="2578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Related image">
            <a:extLst>
              <a:ext uri="{FF2B5EF4-FFF2-40B4-BE49-F238E27FC236}">
                <a16:creationId xmlns:a16="http://schemas.microsoft.com/office/drawing/2014/main" id="{9B5C4E45-B7B1-4250-AAD9-0E11D79D23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259" b="81846"/>
          <a:stretch/>
        </p:blipFill>
        <p:spPr bwMode="auto">
          <a:xfrm rot="16200000">
            <a:off x="8653595" y="1661910"/>
            <a:ext cx="281893" cy="25781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70966D6-F40C-45EA-AF69-39D919A23D00}"/>
              </a:ext>
            </a:extLst>
          </p:cNvPr>
          <p:cNvSpPr/>
          <p:nvPr/>
        </p:nvSpPr>
        <p:spPr>
          <a:xfrm rot="21033176">
            <a:off x="3740327" y="2677525"/>
            <a:ext cx="1126577" cy="129576"/>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2" descr="Related image">
            <a:extLst>
              <a:ext uri="{FF2B5EF4-FFF2-40B4-BE49-F238E27FC236}">
                <a16:creationId xmlns:a16="http://schemas.microsoft.com/office/drawing/2014/main" id="{79141569-F2E5-4871-860E-D98B7E90B09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930" b="81846"/>
          <a:stretch/>
        </p:blipFill>
        <p:spPr bwMode="auto">
          <a:xfrm rot="16200000">
            <a:off x="8652106" y="1476818"/>
            <a:ext cx="268230" cy="2578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A6424E7-FD4E-4BF3-B484-4121A77D1DF6}"/>
              </a:ext>
            </a:extLst>
          </p:cNvPr>
          <p:cNvSpPr/>
          <p:nvPr/>
        </p:nvSpPr>
        <p:spPr>
          <a:xfrm flipV="1">
            <a:off x="7104790" y="522117"/>
            <a:ext cx="1639304" cy="235006"/>
          </a:xfrm>
          <a:prstGeom prst="roundRect">
            <a:avLst/>
          </a:prstGeom>
          <a:gradFill>
            <a:gsLst>
              <a:gs pos="100000">
                <a:srgbClr val="DC3E3E"/>
              </a:gs>
              <a:gs pos="0">
                <a:srgbClr val="EC4F4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2" descr="Related image">
            <a:extLst>
              <a:ext uri="{FF2B5EF4-FFF2-40B4-BE49-F238E27FC236}">
                <a16:creationId xmlns:a16="http://schemas.microsoft.com/office/drawing/2014/main" id="{ADAB5206-CAA3-4EC2-8428-47227F45D2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t="10696" r="78930" b="81846"/>
          <a:stretch/>
        </p:blipFill>
        <p:spPr bwMode="auto">
          <a:xfrm rot="1979301">
            <a:off x="8778315" y="1380180"/>
            <a:ext cx="268230" cy="257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A2DFECE-3759-4EBD-A831-01E0A1B5B524}"/>
              </a:ext>
            </a:extLst>
          </p:cNvPr>
          <p:cNvSpPr txBox="1"/>
          <p:nvPr/>
        </p:nvSpPr>
        <p:spPr>
          <a:xfrm>
            <a:off x="6934200" y="464150"/>
            <a:ext cx="1581728" cy="584775"/>
          </a:xfrm>
          <a:prstGeom prst="rect">
            <a:avLst/>
          </a:prstGeom>
          <a:noFill/>
        </p:spPr>
        <p:txBody>
          <a:bodyPr wrap="square" rtlCol="0">
            <a:spAutoFit/>
          </a:bodyPr>
          <a:lstStyle/>
          <a:p>
            <a:pPr algn="ctr"/>
            <a:r>
              <a:rPr lang="en-US" sz="1600" b="1" dirty="0">
                <a:solidFill>
                  <a:srgbClr val="000000"/>
                </a:solidFill>
              </a:rPr>
              <a:t>SQUIRREL CAFE</a:t>
            </a:r>
          </a:p>
        </p:txBody>
      </p:sp>
      <p:pic>
        <p:nvPicPr>
          <p:cNvPr id="27" name="Picture 2" descr="Related image">
            <a:extLst>
              <a:ext uri="{FF2B5EF4-FFF2-40B4-BE49-F238E27FC236}">
                <a16:creationId xmlns:a16="http://schemas.microsoft.com/office/drawing/2014/main" id="{24A68D23-3596-4736-BF39-51EE6BB035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892" r="68525" b="80361"/>
          <a:stretch/>
        </p:blipFill>
        <p:spPr bwMode="auto">
          <a:xfrm rot="16432967">
            <a:off x="8186830" y="261159"/>
            <a:ext cx="480020" cy="67885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Related image">
            <a:extLst>
              <a:ext uri="{FF2B5EF4-FFF2-40B4-BE49-F238E27FC236}">
                <a16:creationId xmlns:a16="http://schemas.microsoft.com/office/drawing/2014/main" id="{24A1AD10-8905-4F8B-9C08-61AC144D7E92}"/>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13621" y="3911951"/>
            <a:ext cx="3102907" cy="1551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elated image">
            <a:extLst>
              <a:ext uri="{FF2B5EF4-FFF2-40B4-BE49-F238E27FC236}">
                <a16:creationId xmlns:a16="http://schemas.microsoft.com/office/drawing/2014/main" id="{E8BC8D08-BAF9-4E97-9A63-DF7513C2AC1E}"/>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1387043" flipH="1">
            <a:off x="1381851" y="3218887"/>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12304" name="Picture 16" descr="Image result for cow gif">
            <a:extLst>
              <a:ext uri="{FF2B5EF4-FFF2-40B4-BE49-F238E27FC236}">
                <a16:creationId xmlns:a16="http://schemas.microsoft.com/office/drawing/2014/main" id="{A7EEB338-79A8-469F-A6F3-F3AD8F312599}"/>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5138" y="2214211"/>
            <a:ext cx="1294103" cy="9465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Image result for cow gif">
            <a:extLst>
              <a:ext uri="{FF2B5EF4-FFF2-40B4-BE49-F238E27FC236}">
                <a16:creationId xmlns:a16="http://schemas.microsoft.com/office/drawing/2014/main" id="{88D049F0-C45D-4F7D-8A21-E8DD3EAB4DB2}"/>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56012" y="2687202"/>
            <a:ext cx="1285652" cy="94036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elated image">
            <a:extLst>
              <a:ext uri="{FF2B5EF4-FFF2-40B4-BE49-F238E27FC236}">
                <a16:creationId xmlns:a16="http://schemas.microsoft.com/office/drawing/2014/main" id="{CB0E6547-901E-4D8B-B0CD-7CEB094F80FF}"/>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3139" y="3264177"/>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Related image">
            <a:extLst>
              <a:ext uri="{FF2B5EF4-FFF2-40B4-BE49-F238E27FC236}">
                <a16:creationId xmlns:a16="http://schemas.microsoft.com/office/drawing/2014/main" id="{3D93E597-81A3-4EAA-844F-E5619896EA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2456682" y="2627319"/>
            <a:ext cx="478046" cy="609012"/>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Image result for chicken gif transparent background">
            <a:extLst>
              <a:ext uri="{FF2B5EF4-FFF2-40B4-BE49-F238E27FC236}">
                <a16:creationId xmlns:a16="http://schemas.microsoft.com/office/drawing/2014/main" id="{45FBA96C-CF78-421F-91C5-E8F9D912C28D}"/>
              </a:ext>
            </a:extLst>
          </p:cNvPr>
          <p:cNvPicPr>
            <a:picLocks noChangeAspect="1" noChangeArrowheads="1" noCrop="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a:off x="2873531" y="2840713"/>
            <a:ext cx="394896" cy="236938"/>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descr="Related image">
            <a:extLst>
              <a:ext uri="{FF2B5EF4-FFF2-40B4-BE49-F238E27FC236}">
                <a16:creationId xmlns:a16="http://schemas.microsoft.com/office/drawing/2014/main" id="{B2D9C456-9296-4181-B227-64A28DE1A2B9}"/>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9455" y="1539637"/>
            <a:ext cx="1068474" cy="934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Image result for pig gif transparent">
            <a:extLst>
              <a:ext uri="{FF2B5EF4-FFF2-40B4-BE49-F238E27FC236}">
                <a16:creationId xmlns:a16="http://schemas.microsoft.com/office/drawing/2014/main" id="{65C26514-333B-48B1-B12D-25CD73255E14}"/>
              </a:ext>
            </a:extLst>
          </p:cNvPr>
          <p:cNvPicPr>
            <a:picLocks noChangeAspect="1" noChangeArrowheads="1" noCrop="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flipH="1">
            <a:off x="3809194" y="2328241"/>
            <a:ext cx="449267" cy="467783"/>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Image result for pig gif transparent">
            <a:extLst>
              <a:ext uri="{FF2B5EF4-FFF2-40B4-BE49-F238E27FC236}">
                <a16:creationId xmlns:a16="http://schemas.microsoft.com/office/drawing/2014/main" id="{E3071F78-1745-4558-89BE-D099BAD196F2}"/>
              </a:ext>
            </a:extLst>
          </p:cNvPr>
          <p:cNvPicPr>
            <a:picLocks noChangeAspect="1" noChangeArrowheads="1" noCrop="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a:off x="4297683" y="2248214"/>
            <a:ext cx="449267" cy="467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a:extLst>
              <a:ext uri="{FF2B5EF4-FFF2-40B4-BE49-F238E27FC236}">
                <a16:creationId xmlns:a16="http://schemas.microsoft.com/office/drawing/2014/main" id="{EF1ACBB0-2100-44B2-989B-784CC4C3ADBA}"/>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805272">
            <a:off x="2843203" y="2989878"/>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12318" name="Picture 30" descr="Image result for sheep gif transparent">
            <a:extLst>
              <a:ext uri="{FF2B5EF4-FFF2-40B4-BE49-F238E27FC236}">
                <a16:creationId xmlns:a16="http://schemas.microsoft.com/office/drawing/2014/main" id="{3D963440-2129-48DC-9E9F-4EE45172B7E8}"/>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70713" y="1885469"/>
            <a:ext cx="2237328" cy="659979"/>
          </a:xfrm>
          <a:prstGeom prst="rect">
            <a:avLst/>
          </a:prstGeom>
          <a:noFill/>
          <a:extLst>
            <a:ext uri="{909E8E84-426E-40DD-AFC4-6F175D3DCCD1}">
              <a14:hiddenFill xmlns:a14="http://schemas.microsoft.com/office/drawing/2010/main">
                <a:solidFill>
                  <a:srgbClr val="FFFFFF"/>
                </a:solidFill>
              </a14:hiddenFill>
            </a:ext>
          </a:extLst>
        </p:spPr>
      </p:pic>
      <p:pic>
        <p:nvPicPr>
          <p:cNvPr id="12322" name="Picture 34" descr="Related image">
            <a:extLst>
              <a:ext uri="{FF2B5EF4-FFF2-40B4-BE49-F238E27FC236}">
                <a16:creationId xmlns:a16="http://schemas.microsoft.com/office/drawing/2014/main" id="{DCED24B4-BCDD-45E7-898C-AA7D3D9A4DFF}"/>
              </a:ext>
            </a:extLst>
          </p:cNvPr>
          <p:cNvPicPr>
            <a:picLocks noChangeAspect="1" noChangeArrowheads="1" noCrop="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flipH="1">
            <a:off x="4586777" y="1393179"/>
            <a:ext cx="1072755" cy="107275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Related image">
            <a:extLst>
              <a:ext uri="{FF2B5EF4-FFF2-40B4-BE49-F238E27FC236}">
                <a16:creationId xmlns:a16="http://schemas.microsoft.com/office/drawing/2014/main" id="{97C72304-B195-4BEF-B17C-355A5F98E17F}"/>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355458">
            <a:off x="4311507" y="2562238"/>
            <a:ext cx="1724025" cy="56268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4" descr="Related image">
            <a:extLst>
              <a:ext uri="{FF2B5EF4-FFF2-40B4-BE49-F238E27FC236}">
                <a16:creationId xmlns:a16="http://schemas.microsoft.com/office/drawing/2014/main" id="{E382CF67-C8BE-4E65-A375-945A59244F7D}"/>
              </a:ext>
            </a:extLst>
          </p:cNvPr>
          <p:cNvPicPr>
            <a:picLocks noChangeAspect="1" noChangeArrowheads="1" noCrop="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3560902" y="1101817"/>
            <a:ext cx="978689" cy="978689"/>
          </a:xfrm>
          <a:prstGeom prst="rect">
            <a:avLst/>
          </a:prstGeom>
          <a:noFill/>
          <a:extLst>
            <a:ext uri="{909E8E84-426E-40DD-AFC4-6F175D3DCCD1}">
              <a14:hiddenFill xmlns:a14="http://schemas.microsoft.com/office/drawing/2010/main">
                <a:solidFill>
                  <a:srgbClr val="FFFFFF"/>
                </a:solidFill>
              </a14:hiddenFill>
            </a:ext>
          </a:extLst>
        </p:spPr>
      </p:pic>
      <p:pic>
        <p:nvPicPr>
          <p:cNvPr id="12324" name="Picture 36" descr="Image result for fish swimming gif transparent">
            <a:extLst>
              <a:ext uri="{FF2B5EF4-FFF2-40B4-BE49-F238E27FC236}">
                <a16:creationId xmlns:a16="http://schemas.microsoft.com/office/drawing/2014/main" id="{BC237F08-4B9E-40E6-B963-B8994779864C}"/>
              </a:ext>
            </a:extLst>
          </p:cNvPr>
          <p:cNvPicPr>
            <a:picLocks noChangeAspect="1" noChangeArrowheads="1" noCrop="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7224" y="4949742"/>
            <a:ext cx="2642006" cy="13210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Related image">
            <a:extLst>
              <a:ext uri="{FF2B5EF4-FFF2-40B4-BE49-F238E27FC236}">
                <a16:creationId xmlns:a16="http://schemas.microsoft.com/office/drawing/2014/main" id="{B82C41B2-CAF1-4849-8B67-0DAB405BD9CB}"/>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rcRect r="66083"/>
          <a:stretch/>
        </p:blipFill>
        <p:spPr bwMode="auto">
          <a:xfrm rot="20118408">
            <a:off x="5774850" y="2196187"/>
            <a:ext cx="584747" cy="562688"/>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12326" name="Picture 38" descr="Related image">
            <a:extLst>
              <a:ext uri="{FF2B5EF4-FFF2-40B4-BE49-F238E27FC236}">
                <a16:creationId xmlns:a16="http://schemas.microsoft.com/office/drawing/2014/main" id="{11FE9CB7-D9E6-4220-9711-CF0E69E87D2C}"/>
              </a:ext>
            </a:extLst>
          </p:cNvPr>
          <p:cNvPicPr>
            <a:picLocks noChangeAspect="1" noChangeArrowheads="1" noCrop="1"/>
          </p:cNvPicPr>
          <p:nvPr/>
        </p:nvPicPr>
        <p:blipFill>
          <a:blip r:embed="rId25" cstate="hqprint">
            <a:extLst>
              <a:ext uri="{28A0092B-C50C-407E-A947-70E740481C1C}">
                <a14:useLocalDpi xmlns:a14="http://schemas.microsoft.com/office/drawing/2010/main" val="0"/>
              </a:ext>
            </a:extLst>
          </a:blip>
          <a:srcRect/>
          <a:stretch>
            <a:fillRect/>
          </a:stretch>
        </p:blipFill>
        <p:spPr bwMode="auto">
          <a:xfrm>
            <a:off x="2571551" y="1282699"/>
            <a:ext cx="779115" cy="537375"/>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B74103D1-A014-464B-974F-961C8EBA43E5}"/>
              </a:ext>
            </a:extLst>
          </p:cNvPr>
          <p:cNvSpPr/>
          <p:nvPr/>
        </p:nvSpPr>
        <p:spPr>
          <a:xfrm flipH="1">
            <a:off x="5569878" y="483725"/>
            <a:ext cx="1739986" cy="683528"/>
          </a:xfrm>
          <a:prstGeom prst="wedgeRoundRectCallout">
            <a:avLst>
              <a:gd name="adj1" fmla="val -51727"/>
              <a:gd name="adj2" fmla="val 86428"/>
              <a:gd name="adj3" fmla="val 16667"/>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Open for Business!</a:t>
            </a:r>
          </a:p>
        </p:txBody>
      </p:sp>
      <p:pic>
        <p:nvPicPr>
          <p:cNvPr id="12356" name="Picture 68" descr="Related image">
            <a:extLst>
              <a:ext uri="{FF2B5EF4-FFF2-40B4-BE49-F238E27FC236}">
                <a16:creationId xmlns:a16="http://schemas.microsoft.com/office/drawing/2014/main" id="{168FEAC6-C674-4EF5-A262-72277764DA2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434250" y="195220"/>
            <a:ext cx="629847" cy="62984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8" descr="Related image">
            <a:extLst>
              <a:ext uri="{FF2B5EF4-FFF2-40B4-BE49-F238E27FC236}">
                <a16:creationId xmlns:a16="http://schemas.microsoft.com/office/drawing/2014/main" id="{0DF5388C-EF03-413B-B5F5-FE21AC85193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flipH="1">
            <a:off x="7592429" y="-62142"/>
            <a:ext cx="629847" cy="629847"/>
          </a:xfrm>
          <a:prstGeom prst="rect">
            <a:avLst/>
          </a:prstGeom>
          <a:noFill/>
          <a:extLst>
            <a:ext uri="{909E8E84-426E-40DD-AFC4-6F175D3DCCD1}">
              <a14:hiddenFill xmlns:a14="http://schemas.microsoft.com/office/drawing/2010/main">
                <a:solidFill>
                  <a:srgbClr val="FFFFFF"/>
                </a:solidFill>
              </a14:hiddenFill>
            </a:ext>
          </a:extLst>
        </p:spPr>
      </p:pic>
      <p:pic>
        <p:nvPicPr>
          <p:cNvPr id="12354" name="Picture 66" descr="Related image">
            <a:extLst>
              <a:ext uri="{FF2B5EF4-FFF2-40B4-BE49-F238E27FC236}">
                <a16:creationId xmlns:a16="http://schemas.microsoft.com/office/drawing/2014/main" id="{BE485BF5-8884-474F-82C1-27364BC47DD4}"/>
              </a:ext>
            </a:extLst>
          </p:cNvPr>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4722696" y="334324"/>
            <a:ext cx="3741272" cy="2140145"/>
          </a:xfrm>
          <a:prstGeom prst="rect">
            <a:avLst/>
          </a:prstGeom>
          <a:noFill/>
          <a:extLst>
            <a:ext uri="{909E8E84-426E-40DD-AFC4-6F175D3DCCD1}">
              <a14:hiddenFill xmlns:a14="http://schemas.microsoft.com/office/drawing/2010/main">
                <a:solidFill>
                  <a:srgbClr val="FFFFFF"/>
                </a:solidFill>
              </a14:hiddenFill>
            </a:ext>
          </a:extLst>
        </p:spPr>
      </p:pic>
      <p:pic>
        <p:nvPicPr>
          <p:cNvPr id="12358" name="Picture 70" descr="Related image">
            <a:extLst>
              <a:ext uri="{FF2B5EF4-FFF2-40B4-BE49-F238E27FC236}">
                <a16:creationId xmlns:a16="http://schemas.microsoft.com/office/drawing/2014/main" id="{95CA392A-4D12-409C-9F62-92B9B05F3AB7}"/>
              </a:ext>
            </a:extLst>
          </p:cNvPr>
          <p:cNvPicPr>
            <a:picLocks noChangeAspect="1" noChangeArrowheads="1" noCrop="1"/>
          </p:cNvPicPr>
          <p:nvPr/>
        </p:nvPicPr>
        <p:blipFill>
          <a:blip r:embed="rId28" cstate="hqprint">
            <a:extLst>
              <a:ext uri="{28A0092B-C50C-407E-A947-70E740481C1C}">
                <a14:useLocalDpi xmlns:a14="http://schemas.microsoft.com/office/drawing/2010/main" val="0"/>
              </a:ext>
            </a:extLst>
          </a:blip>
          <a:srcRect/>
          <a:stretch>
            <a:fillRect/>
          </a:stretch>
        </p:blipFill>
        <p:spPr bwMode="auto">
          <a:xfrm>
            <a:off x="1735266" y="5237553"/>
            <a:ext cx="1010991" cy="764020"/>
          </a:xfrm>
          <a:prstGeom prst="rect">
            <a:avLst/>
          </a:prstGeom>
          <a:noFill/>
          <a:extLst>
            <a:ext uri="{909E8E84-426E-40DD-AFC4-6F175D3DCCD1}">
              <a14:hiddenFill xmlns:a14="http://schemas.microsoft.com/office/drawing/2010/main">
                <a:solidFill>
                  <a:srgbClr val="FFFFFF"/>
                </a:solidFill>
              </a14:hiddenFill>
            </a:ext>
          </a:extLst>
        </p:spPr>
      </p:pic>
      <p:pic>
        <p:nvPicPr>
          <p:cNvPr id="12368" name="Picture 80" descr="Image result for turtle gif">
            <a:extLst>
              <a:ext uri="{FF2B5EF4-FFF2-40B4-BE49-F238E27FC236}">
                <a16:creationId xmlns:a16="http://schemas.microsoft.com/office/drawing/2014/main" id="{7F179272-572C-4EF7-9E98-A9A3836FB07A}"/>
              </a:ext>
            </a:extLst>
          </p:cNvPr>
          <p:cNvPicPr>
            <a:picLocks noChangeAspect="1" noChangeArrowheads="1" noCrop="1"/>
          </p:cNvPicPr>
          <p:nvPr/>
        </p:nvPicPr>
        <p:blipFill>
          <a:blip r:embed="rId29" cstate="hqprint">
            <a:extLst>
              <a:ext uri="{28A0092B-C50C-407E-A947-70E740481C1C}">
                <a14:useLocalDpi xmlns:a14="http://schemas.microsoft.com/office/drawing/2010/main" val="0"/>
              </a:ext>
            </a:extLst>
          </a:blip>
          <a:srcRect/>
          <a:stretch>
            <a:fillRect/>
          </a:stretch>
        </p:blipFill>
        <p:spPr bwMode="auto">
          <a:xfrm>
            <a:off x="-800467" y="4295217"/>
            <a:ext cx="841766" cy="841766"/>
          </a:xfrm>
          <a:prstGeom prst="rect">
            <a:avLst/>
          </a:prstGeom>
          <a:noFill/>
          <a:extLst>
            <a:ext uri="{909E8E84-426E-40DD-AFC4-6F175D3DCCD1}">
              <a14:hiddenFill xmlns:a14="http://schemas.microsoft.com/office/drawing/2010/main">
                <a:solidFill>
                  <a:srgbClr val="FFFFFF"/>
                </a:solidFill>
              </a14:hiddenFill>
            </a:ext>
          </a:extLst>
        </p:spPr>
      </p:pic>
      <p:pic>
        <p:nvPicPr>
          <p:cNvPr id="12370" name="Picture 82" descr="Related image">
            <a:extLst>
              <a:ext uri="{FF2B5EF4-FFF2-40B4-BE49-F238E27FC236}">
                <a16:creationId xmlns:a16="http://schemas.microsoft.com/office/drawing/2014/main" id="{ABF5E606-66E6-4E19-B2EE-C0E4BAC2E6BD}"/>
              </a:ext>
            </a:extLst>
          </p:cNvPr>
          <p:cNvPicPr>
            <a:picLocks noChangeAspect="1" noChangeArrowheads="1" noCrop="1"/>
          </p:cNvPicPr>
          <p:nvPr/>
        </p:nvPicPr>
        <p:blipFill>
          <a:blip r:embed="rId30" cstate="hqprint">
            <a:extLst>
              <a:ext uri="{28A0092B-C50C-407E-A947-70E740481C1C}">
                <a14:useLocalDpi xmlns:a14="http://schemas.microsoft.com/office/drawing/2010/main" val="0"/>
              </a:ext>
            </a:extLst>
          </a:blip>
          <a:srcRect/>
          <a:stretch>
            <a:fillRect/>
          </a:stretch>
        </p:blipFill>
        <p:spPr bwMode="auto">
          <a:xfrm flipH="1">
            <a:off x="-1434582" y="3751210"/>
            <a:ext cx="1478506" cy="1108879"/>
          </a:xfrm>
          <a:prstGeom prst="rect">
            <a:avLst/>
          </a:prstGeom>
          <a:noFill/>
          <a:extLst>
            <a:ext uri="{909E8E84-426E-40DD-AFC4-6F175D3DCCD1}">
              <a14:hiddenFill xmlns:a14="http://schemas.microsoft.com/office/drawing/2010/main">
                <a:solidFill>
                  <a:srgbClr val="FFFFFF"/>
                </a:solidFill>
              </a14:hiddenFill>
            </a:ext>
          </a:extLst>
        </p:spPr>
      </p:pic>
      <p:pic>
        <p:nvPicPr>
          <p:cNvPr id="12382" name="Picture 94" descr="Related image">
            <a:extLst>
              <a:ext uri="{FF2B5EF4-FFF2-40B4-BE49-F238E27FC236}">
                <a16:creationId xmlns:a16="http://schemas.microsoft.com/office/drawing/2014/main" id="{9EA9CEC1-4487-49AB-9D0A-EE6DAEF64DE7}"/>
              </a:ext>
            </a:extLst>
          </p:cNvPr>
          <p:cNvPicPr>
            <a:picLocks noChangeAspect="1" noChangeArrowheads="1" noCrop="1"/>
          </p:cNvPicPr>
          <p:nvPr/>
        </p:nvPicPr>
        <p:blipFill>
          <a:blip r:embed="rId31" cstate="hqprint">
            <a:extLst>
              <a:ext uri="{28A0092B-C50C-407E-A947-70E740481C1C}">
                <a14:useLocalDpi xmlns:a14="http://schemas.microsoft.com/office/drawing/2010/main" val="0"/>
              </a:ext>
            </a:extLst>
          </a:blip>
          <a:srcRect/>
          <a:stretch>
            <a:fillRect/>
          </a:stretch>
        </p:blipFill>
        <p:spPr bwMode="auto">
          <a:xfrm>
            <a:off x="7903035" y="5636800"/>
            <a:ext cx="962897" cy="804019"/>
          </a:xfrm>
          <a:prstGeom prst="rect">
            <a:avLst/>
          </a:prstGeom>
          <a:noFill/>
          <a:extLst>
            <a:ext uri="{909E8E84-426E-40DD-AFC4-6F175D3DCCD1}">
              <a14:hiddenFill xmlns:a14="http://schemas.microsoft.com/office/drawing/2010/main">
                <a:solidFill>
                  <a:srgbClr val="FFFFFF"/>
                </a:solidFill>
              </a14:hiddenFill>
            </a:ext>
          </a:extLst>
        </p:spPr>
      </p:pic>
      <p:pic>
        <p:nvPicPr>
          <p:cNvPr id="12384" name="Picture 96" descr="Related image">
            <a:extLst>
              <a:ext uri="{FF2B5EF4-FFF2-40B4-BE49-F238E27FC236}">
                <a16:creationId xmlns:a16="http://schemas.microsoft.com/office/drawing/2014/main" id="{55846624-347F-4255-982A-659CA95D1E72}"/>
              </a:ext>
            </a:extLst>
          </p:cNvPr>
          <p:cNvPicPr>
            <a:picLocks noChangeAspect="1" noChangeArrowheads="1"/>
          </p:cNvPicPr>
          <p:nvPr/>
        </p:nvPicPr>
        <p:blipFill>
          <a:blip r:embed="rId32" cstate="hqprint">
            <a:extLst>
              <a:ext uri="{28A0092B-C50C-407E-A947-70E740481C1C}">
                <a14:useLocalDpi xmlns:a14="http://schemas.microsoft.com/office/drawing/2010/main" val="0"/>
              </a:ext>
            </a:extLst>
          </a:blip>
          <a:srcRect/>
          <a:stretch>
            <a:fillRect/>
          </a:stretch>
        </p:blipFill>
        <p:spPr bwMode="auto">
          <a:xfrm>
            <a:off x="14583" y="5032275"/>
            <a:ext cx="883369" cy="130775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6" descr="Related image">
            <a:extLst>
              <a:ext uri="{FF2B5EF4-FFF2-40B4-BE49-F238E27FC236}">
                <a16:creationId xmlns:a16="http://schemas.microsoft.com/office/drawing/2014/main" id="{4C3C9115-D9F2-4B46-821D-33E2D23CEE03}"/>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258964" y="3983860"/>
            <a:ext cx="1107530" cy="521269"/>
          </a:xfrm>
          <a:prstGeom prst="rect">
            <a:avLst/>
          </a:prstGeom>
          <a:noFill/>
          <a:extLst>
            <a:ext uri="{909E8E84-426E-40DD-AFC4-6F175D3DCCD1}">
              <a14:hiddenFill xmlns:a14="http://schemas.microsoft.com/office/drawing/2010/main">
                <a:solidFill>
                  <a:srgbClr val="FFFFFF"/>
                </a:solidFill>
              </a14:hiddenFill>
            </a:ext>
          </a:extLst>
        </p:spPr>
      </p:pic>
      <p:pic>
        <p:nvPicPr>
          <p:cNvPr id="12386" name="Picture 98" descr="Image result for butterfly gif">
            <a:extLst>
              <a:ext uri="{FF2B5EF4-FFF2-40B4-BE49-F238E27FC236}">
                <a16:creationId xmlns:a16="http://schemas.microsoft.com/office/drawing/2014/main" id="{A4DA6D9A-496C-4B02-8475-D50C80782B60}"/>
              </a:ext>
            </a:extLst>
          </p:cNvPr>
          <p:cNvPicPr>
            <a:picLocks noChangeAspect="1" noChangeArrowheads="1" noCrop="1"/>
          </p:cNvPicPr>
          <p:nvPr/>
        </p:nvPicPr>
        <p:blipFill>
          <a:blip r:embed="rId33" cstate="hqprint">
            <a:extLst>
              <a:ext uri="{28A0092B-C50C-407E-A947-70E740481C1C}">
                <a14:useLocalDpi xmlns:a14="http://schemas.microsoft.com/office/drawing/2010/main" val="0"/>
              </a:ext>
            </a:extLst>
          </a:blip>
          <a:srcRect/>
          <a:stretch>
            <a:fillRect/>
          </a:stretch>
        </p:blipFill>
        <p:spPr bwMode="auto">
          <a:xfrm>
            <a:off x="10277281" y="4461825"/>
            <a:ext cx="1551455" cy="15514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0C21855-788B-4F4B-ACB6-9F53A80A9AC8}"/>
              </a:ext>
            </a:extLst>
          </p:cNvPr>
          <p:cNvSpPr txBox="1"/>
          <p:nvPr/>
        </p:nvSpPr>
        <p:spPr>
          <a:xfrm>
            <a:off x="675414" y="3802081"/>
            <a:ext cx="6397240" cy="790345"/>
          </a:xfrm>
          <a:prstGeom prst="rect">
            <a:avLst/>
          </a:prstGeom>
          <a:noFill/>
        </p:spPr>
        <p:txBody>
          <a:bodyPr wrap="square" rtlCol="0">
            <a:spAutoFit/>
          </a:bodyPr>
          <a:lstStyle/>
          <a:p>
            <a:pPr algn="ctr">
              <a:lnSpc>
                <a:spcPct val="80000"/>
              </a:lnSpc>
            </a:pPr>
            <a:r>
              <a:rPr lang="en-US" sz="2800" b="1" dirty="0">
                <a:solidFill>
                  <a:schemeClr val="bg1"/>
                </a:solidFill>
              </a:rPr>
              <a:t>How can she feed all of the animals that are not able to make it to the café?</a:t>
            </a:r>
          </a:p>
        </p:txBody>
      </p:sp>
      <p:pic>
        <p:nvPicPr>
          <p:cNvPr id="1026" name="Picture 2" descr="Image result for lizard moving gif">
            <a:extLst>
              <a:ext uri="{FF2B5EF4-FFF2-40B4-BE49-F238E27FC236}">
                <a16:creationId xmlns:a16="http://schemas.microsoft.com/office/drawing/2014/main" id="{59CD1054-4FB4-4BE5-BF52-8C0499FE0729}"/>
              </a:ext>
            </a:extLst>
          </p:cNvPr>
          <p:cNvPicPr>
            <a:picLocks noChangeAspect="1" noChangeArrowheads="1" noCrop="1"/>
          </p:cNvPicPr>
          <p:nvPr/>
        </p:nvPicPr>
        <p:blipFill>
          <a:blip r:embed="rId34" cstate="print">
            <a:extLst>
              <a:ext uri="{28A0092B-C50C-407E-A947-70E740481C1C}">
                <a14:useLocalDpi xmlns:a14="http://schemas.microsoft.com/office/drawing/2010/main" val="0"/>
              </a:ext>
            </a:extLst>
          </a:blip>
          <a:srcRect/>
          <a:stretch>
            <a:fillRect/>
          </a:stretch>
        </p:blipFill>
        <p:spPr bwMode="auto">
          <a:xfrm rot="16521305">
            <a:off x="7317963" y="4165899"/>
            <a:ext cx="927048" cy="55622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FSD PPP Temp 2.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pic>
        <p:nvPicPr>
          <p:cNvPr id="18" name="Picture 17"/>
          <p:cNvPicPr>
            <a:picLocks noChangeAspect="1"/>
          </p:cNvPicPr>
          <p:nvPr/>
        </p:nvPicPr>
        <p:blipFill>
          <a:blip r:embed="rId36">
            <a:extLst>
              <a:ext uri="{BEBA8EAE-BF5A-486C-A8C5-ECC9F3942E4B}">
                <a14:imgProps xmlns:a14="http://schemas.microsoft.com/office/drawing/2010/main">
                  <a14:imgLayer r:embed="rId37">
                    <a14:imgEffect>
                      <a14:backgroundRemoval t="508" b="97970" l="1067" r="99200">
                        <a14:foregroundMark x1="33867" y1="25381" x2="33867" y2="25381"/>
                        <a14:foregroundMark x1="19467" y1="22843" x2="19467" y2="22843"/>
                        <a14:foregroundMark x1="28800" y1="39594" x2="28800" y2="39594"/>
                      </a14:backgroundRemoval>
                    </a14:imgEffect>
                  </a14:imgLayer>
                </a14:imgProps>
              </a:ext>
            </a:extLst>
          </a:blip>
          <a:stretch>
            <a:fillRect/>
          </a:stretch>
        </p:blipFill>
        <p:spPr>
          <a:xfrm>
            <a:off x="7181225" y="1300583"/>
            <a:ext cx="811375" cy="852485"/>
          </a:xfrm>
          <a:prstGeom prst="rect">
            <a:avLst/>
          </a:prstGeom>
        </p:spPr>
      </p:pic>
      <p:pic>
        <p:nvPicPr>
          <p:cNvPr id="22" name="Picture 21"/>
          <p:cNvPicPr>
            <a:picLocks noChangeAspect="1"/>
          </p:cNvPicPr>
          <p:nvPr/>
        </p:nvPicPr>
        <p:blipFill>
          <a:blip r:embed="rId38"/>
          <a:stretch>
            <a:fillRect/>
          </a:stretch>
        </p:blipFill>
        <p:spPr>
          <a:xfrm>
            <a:off x="6909819" y="3876726"/>
            <a:ext cx="1146147" cy="1146147"/>
          </a:xfrm>
          <a:prstGeom prst="rect">
            <a:avLst/>
          </a:prstGeom>
        </p:spPr>
      </p:pic>
    </p:spTree>
    <p:extLst>
      <p:ext uri="{BB962C8B-B14F-4D97-AF65-F5344CB8AC3E}">
        <p14:creationId xmlns:p14="http://schemas.microsoft.com/office/powerpoint/2010/main" val="29406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1500"/>
                                  </p:stCondLst>
                                  <p:childTnLst>
                                    <p:set>
                                      <p:cBhvr>
                                        <p:cTn id="9" dur="1" fill="hold">
                                          <p:stCondLst>
                                            <p:cond delay="0"/>
                                          </p:stCondLst>
                                        </p:cTn>
                                        <p:tgtEl>
                                          <p:spTgt spid="12300"/>
                                        </p:tgtEl>
                                        <p:attrNameLst>
                                          <p:attrName>style.visibility</p:attrName>
                                        </p:attrNameLst>
                                      </p:cBhvr>
                                      <p:to>
                                        <p:strVal val="visible"/>
                                      </p:to>
                                    </p:set>
                                    <p:animEffect transition="in" filter="fade">
                                      <p:cBhvr>
                                        <p:cTn id="10" dur="500"/>
                                        <p:tgtEl>
                                          <p:spTgt spid="12300"/>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63" presetClass="path" presetSubtype="0" accel="50000" decel="50000" fill="hold" nodeType="withEffect">
                                  <p:stCondLst>
                                    <p:cond delay="0"/>
                                  </p:stCondLst>
                                  <p:childTnLst>
                                    <p:animMotion origin="layout" path="M -0.45243 -0.03264 L 1.51511 -0.04537 " pathEditMode="relative" rAng="0" ptsTypes="AA">
                                      <p:cBhvr>
                                        <p:cTn id="18" dur="6000" fill="hold"/>
                                        <p:tgtEl>
                                          <p:spTgt spid="12354"/>
                                        </p:tgtEl>
                                        <p:attrNameLst>
                                          <p:attrName>ppt_x</p:attrName>
                                          <p:attrName>ppt_y</p:attrName>
                                        </p:attrNameLst>
                                      </p:cBhvr>
                                      <p:rCtr x="98368" y="-648"/>
                                    </p:animMotion>
                                  </p:childTnLst>
                                </p:cTn>
                              </p:par>
                              <p:par>
                                <p:cTn id="19" presetID="63" presetClass="path" presetSubtype="0" accel="50000" decel="50000" fill="hold" nodeType="withEffect">
                                  <p:stCondLst>
                                    <p:cond delay="0"/>
                                  </p:stCondLst>
                                  <p:childTnLst>
                                    <p:animMotion origin="layout" path="M 1.66667E-6 2.22222E-6 L 1.14792 -0.01366 " pathEditMode="relative" rAng="0" ptsTypes="AA">
                                      <p:cBhvr>
                                        <p:cTn id="20" dur="10000" fill="hold"/>
                                        <p:tgtEl>
                                          <p:spTgt spid="12370"/>
                                        </p:tgtEl>
                                        <p:attrNameLst>
                                          <p:attrName>ppt_x</p:attrName>
                                          <p:attrName>ppt_y</p:attrName>
                                        </p:attrNameLst>
                                      </p:cBhvr>
                                      <p:rCtr x="57396" y="-694"/>
                                    </p:animMotion>
                                  </p:childTnLst>
                                </p:cTn>
                              </p:par>
                              <p:par>
                                <p:cTn id="21" presetID="63" presetClass="path" presetSubtype="0" accel="50000" decel="50000" fill="hold" nodeType="withEffect">
                                  <p:stCondLst>
                                    <p:cond delay="0"/>
                                  </p:stCondLst>
                                  <p:childTnLst>
                                    <p:animMotion origin="layout" path="M 3.05556E-6 -1.48148E-6 L 0.85816 -0.04884 " pathEditMode="relative" rAng="0" ptsTypes="AA">
                                      <p:cBhvr>
                                        <p:cTn id="22" dur="15000" fill="hold"/>
                                        <p:tgtEl>
                                          <p:spTgt spid="12368"/>
                                        </p:tgtEl>
                                        <p:attrNameLst>
                                          <p:attrName>ppt_x</p:attrName>
                                          <p:attrName>ppt_y</p:attrName>
                                        </p:attrNameLst>
                                      </p:cBhvr>
                                      <p:rCtr x="42899" y="-2454"/>
                                    </p:animMotion>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64" presetClass="path" presetSubtype="0" accel="50000" decel="50000" fill="hold" nodeType="withEffect">
                                  <p:stCondLst>
                                    <p:cond delay="0"/>
                                  </p:stCondLst>
                                  <p:childTnLst>
                                    <p:animMotion origin="layout" path="M -1.66667E-6 3.33333E-6 L 0.04063 -0.33704 " pathEditMode="relative" rAng="0" ptsTypes="AA">
                                      <p:cBhvr>
                                        <p:cTn id="27" dur="6000" fill="hold"/>
                                        <p:tgtEl>
                                          <p:spTgt spid="1026"/>
                                        </p:tgtEl>
                                        <p:attrNameLst>
                                          <p:attrName>ppt_x</p:attrName>
                                          <p:attrName>ppt_y</p:attrName>
                                        </p:attrNameLst>
                                      </p:cBhvr>
                                      <p:rCtr x="2031" y="-16852"/>
                                    </p:animMotion>
                                  </p:childTnLst>
                                </p:cTn>
                              </p:par>
                              <p:par>
                                <p:cTn id="28" presetID="10" presetClass="entr" presetSubtype="0" fill="hold" nodeType="withEffect">
                                  <p:stCondLst>
                                    <p:cond delay="400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500"/>
                                        <p:tgtEl>
                                          <p:spTgt spid="88"/>
                                        </p:tgtEl>
                                      </p:cBhvr>
                                    </p:animEffect>
                                  </p:childTnLst>
                                </p:cTn>
                              </p:par>
                              <p:par>
                                <p:cTn id="31" presetID="10" presetClass="entr" presetSubtype="0" fill="hold" nodeType="withEffect">
                                  <p:stCondLst>
                                    <p:cond delay="4000"/>
                                  </p:stCondLst>
                                  <p:childTnLst>
                                    <p:set>
                                      <p:cBhvr>
                                        <p:cTn id="32" dur="1" fill="hold">
                                          <p:stCondLst>
                                            <p:cond delay="0"/>
                                          </p:stCondLst>
                                        </p:cTn>
                                        <p:tgtEl>
                                          <p:spTgt spid="12356"/>
                                        </p:tgtEl>
                                        <p:attrNameLst>
                                          <p:attrName>style.visibility</p:attrName>
                                        </p:attrNameLst>
                                      </p:cBhvr>
                                      <p:to>
                                        <p:strVal val="visible"/>
                                      </p:to>
                                    </p:set>
                                    <p:animEffect transition="in" filter="fade">
                                      <p:cBhvr>
                                        <p:cTn id="33" dur="500"/>
                                        <p:tgtEl>
                                          <p:spTgt spid="12356"/>
                                        </p:tgtEl>
                                      </p:cBhvr>
                                    </p:animEffect>
                                  </p:childTnLst>
                                </p:cTn>
                              </p:par>
                              <p:par>
                                <p:cTn id="34" presetID="10" presetClass="entr" presetSubtype="0" fill="hold" nodeType="withEffect">
                                  <p:stCondLst>
                                    <p:cond delay="4500"/>
                                  </p:stCondLst>
                                  <p:childTnLst>
                                    <p:set>
                                      <p:cBhvr>
                                        <p:cTn id="35" dur="1" fill="hold">
                                          <p:stCondLst>
                                            <p:cond delay="0"/>
                                          </p:stCondLst>
                                        </p:cTn>
                                        <p:tgtEl>
                                          <p:spTgt spid="12364"/>
                                        </p:tgtEl>
                                        <p:attrNameLst>
                                          <p:attrName>style.visibility</p:attrName>
                                        </p:attrNameLst>
                                      </p:cBhvr>
                                      <p:to>
                                        <p:strVal val="visible"/>
                                      </p:to>
                                    </p:set>
                                    <p:animEffect transition="in" filter="fade">
                                      <p:cBhvr>
                                        <p:cTn id="36" dur="500"/>
                                        <p:tgtEl>
                                          <p:spTgt spid="12364"/>
                                        </p:tgtEl>
                                      </p:cBhvr>
                                    </p:animEffect>
                                  </p:childTnLst>
                                </p:cTn>
                              </p:par>
                              <p:par>
                                <p:cTn id="37" presetID="32" presetClass="emph" presetSubtype="0" repeatCount="indefinite" fill="hold" nodeType="withEffect">
                                  <p:stCondLst>
                                    <p:cond delay="4500"/>
                                  </p:stCondLst>
                                  <p:childTnLst>
                                    <p:animRot by="120000">
                                      <p:cBhvr>
                                        <p:cTn id="38" dur="100" fill="hold">
                                          <p:stCondLst>
                                            <p:cond delay="0"/>
                                          </p:stCondLst>
                                        </p:cTn>
                                        <p:tgtEl>
                                          <p:spTgt spid="88"/>
                                        </p:tgtEl>
                                        <p:attrNameLst>
                                          <p:attrName>r</p:attrName>
                                        </p:attrNameLst>
                                      </p:cBhvr>
                                    </p:animRot>
                                    <p:animRot by="-240000">
                                      <p:cBhvr>
                                        <p:cTn id="39" dur="200" fill="hold">
                                          <p:stCondLst>
                                            <p:cond delay="200"/>
                                          </p:stCondLst>
                                        </p:cTn>
                                        <p:tgtEl>
                                          <p:spTgt spid="88"/>
                                        </p:tgtEl>
                                        <p:attrNameLst>
                                          <p:attrName>r</p:attrName>
                                        </p:attrNameLst>
                                      </p:cBhvr>
                                    </p:animRot>
                                    <p:animRot by="240000">
                                      <p:cBhvr>
                                        <p:cTn id="40" dur="200" fill="hold">
                                          <p:stCondLst>
                                            <p:cond delay="400"/>
                                          </p:stCondLst>
                                        </p:cTn>
                                        <p:tgtEl>
                                          <p:spTgt spid="88"/>
                                        </p:tgtEl>
                                        <p:attrNameLst>
                                          <p:attrName>r</p:attrName>
                                        </p:attrNameLst>
                                      </p:cBhvr>
                                    </p:animRot>
                                    <p:animRot by="-240000">
                                      <p:cBhvr>
                                        <p:cTn id="41" dur="200" fill="hold">
                                          <p:stCondLst>
                                            <p:cond delay="600"/>
                                          </p:stCondLst>
                                        </p:cTn>
                                        <p:tgtEl>
                                          <p:spTgt spid="88"/>
                                        </p:tgtEl>
                                        <p:attrNameLst>
                                          <p:attrName>r</p:attrName>
                                        </p:attrNameLst>
                                      </p:cBhvr>
                                    </p:animRot>
                                    <p:animRot by="120000">
                                      <p:cBhvr>
                                        <p:cTn id="42" dur="200" fill="hold">
                                          <p:stCondLst>
                                            <p:cond delay="800"/>
                                          </p:stCondLst>
                                        </p:cTn>
                                        <p:tgtEl>
                                          <p:spTgt spid="88"/>
                                        </p:tgtEl>
                                        <p:attrNameLst>
                                          <p:attrName>r</p:attrName>
                                        </p:attrNameLst>
                                      </p:cBhvr>
                                    </p:animRot>
                                  </p:childTnLst>
                                </p:cTn>
                              </p:par>
                              <p:par>
                                <p:cTn id="43" presetID="32" presetClass="emph" presetSubtype="0" repeatCount="indefinite" fill="hold" nodeType="withEffect">
                                  <p:stCondLst>
                                    <p:cond delay="4500"/>
                                  </p:stCondLst>
                                  <p:childTnLst>
                                    <p:animRot by="120000">
                                      <p:cBhvr>
                                        <p:cTn id="44" dur="100" fill="hold">
                                          <p:stCondLst>
                                            <p:cond delay="0"/>
                                          </p:stCondLst>
                                        </p:cTn>
                                        <p:tgtEl>
                                          <p:spTgt spid="12356"/>
                                        </p:tgtEl>
                                        <p:attrNameLst>
                                          <p:attrName>r</p:attrName>
                                        </p:attrNameLst>
                                      </p:cBhvr>
                                    </p:animRot>
                                    <p:animRot by="-240000">
                                      <p:cBhvr>
                                        <p:cTn id="45" dur="200" fill="hold">
                                          <p:stCondLst>
                                            <p:cond delay="200"/>
                                          </p:stCondLst>
                                        </p:cTn>
                                        <p:tgtEl>
                                          <p:spTgt spid="12356"/>
                                        </p:tgtEl>
                                        <p:attrNameLst>
                                          <p:attrName>r</p:attrName>
                                        </p:attrNameLst>
                                      </p:cBhvr>
                                    </p:animRot>
                                    <p:animRot by="240000">
                                      <p:cBhvr>
                                        <p:cTn id="46" dur="200" fill="hold">
                                          <p:stCondLst>
                                            <p:cond delay="400"/>
                                          </p:stCondLst>
                                        </p:cTn>
                                        <p:tgtEl>
                                          <p:spTgt spid="12356"/>
                                        </p:tgtEl>
                                        <p:attrNameLst>
                                          <p:attrName>r</p:attrName>
                                        </p:attrNameLst>
                                      </p:cBhvr>
                                    </p:animRot>
                                    <p:animRot by="-240000">
                                      <p:cBhvr>
                                        <p:cTn id="47" dur="200" fill="hold">
                                          <p:stCondLst>
                                            <p:cond delay="600"/>
                                          </p:stCondLst>
                                        </p:cTn>
                                        <p:tgtEl>
                                          <p:spTgt spid="12356"/>
                                        </p:tgtEl>
                                        <p:attrNameLst>
                                          <p:attrName>r</p:attrName>
                                        </p:attrNameLst>
                                      </p:cBhvr>
                                    </p:animRot>
                                    <p:animRot by="120000">
                                      <p:cBhvr>
                                        <p:cTn id="48" dur="200" fill="hold">
                                          <p:stCondLst>
                                            <p:cond delay="800"/>
                                          </p:stCondLst>
                                        </p:cTn>
                                        <p:tgtEl>
                                          <p:spTgt spid="12356"/>
                                        </p:tgtEl>
                                        <p:attrNameLst>
                                          <p:attrName>r</p:attrName>
                                        </p:attrNameLst>
                                      </p:cBhvr>
                                    </p:animRot>
                                  </p:childTnLst>
                                </p:cTn>
                              </p:par>
                              <p:par>
                                <p:cTn id="49" presetID="0" presetClass="path" presetSubtype="0" accel="50000" decel="50000" fill="hold" nodeType="withEffect">
                                  <p:stCondLst>
                                    <p:cond delay="4500"/>
                                  </p:stCondLst>
                                  <p:childTnLst>
                                    <p:animMotion origin="layout" path="M 2.77778E-7 -1.11111E-6 L 0.18767 -0.07592 L 0.3875 -0.06366 L 0.58142 0.01204 L 0.66806 0.06296 L 0.81667 0.01273 L 0.91111 0.02199 C 0.97257 0.07824 1.03542 0.10116 1.09705 0.15764 " pathEditMode="relative" rAng="0" ptsTypes="AAAAAAAA">
                                      <p:cBhvr>
                                        <p:cTn id="50" dur="10000" fill="hold"/>
                                        <p:tgtEl>
                                          <p:spTgt spid="1028"/>
                                        </p:tgtEl>
                                        <p:attrNameLst>
                                          <p:attrName>ppt_x</p:attrName>
                                          <p:attrName>ppt_y</p:attrName>
                                        </p:attrNameLst>
                                      </p:cBhvr>
                                      <p:rCtr x="54844" y="4074"/>
                                    </p:animMotion>
                                  </p:childTnLst>
                                </p:cTn>
                              </p:par>
                              <p:par>
                                <p:cTn id="51" presetID="42" presetClass="exit" presetSubtype="0" fill="hold" grpId="1" nodeType="withEffect">
                                  <p:stCondLst>
                                    <p:cond delay="450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cTn>
                              </p:par>
                              <p:par>
                                <p:cTn id="56" presetID="10" presetClass="exit" presetSubtype="0" fill="hold" nodeType="withEffect">
                                  <p:stCondLst>
                                    <p:cond delay="15000"/>
                                  </p:stCondLst>
                                  <p:childTnLst>
                                    <p:animEffect transition="out" filter="fade">
                                      <p:cBhvr>
                                        <p:cTn id="57" dur="500"/>
                                        <p:tgtEl>
                                          <p:spTgt spid="12368"/>
                                        </p:tgtEl>
                                      </p:cBhvr>
                                    </p:animEffect>
                                    <p:set>
                                      <p:cBhvr>
                                        <p:cTn id="58" dur="1" fill="hold">
                                          <p:stCondLst>
                                            <p:cond delay="499"/>
                                          </p:stCondLst>
                                        </p:cTn>
                                        <p:tgtEl>
                                          <p:spTgt spid="12368"/>
                                        </p:tgtEl>
                                        <p:attrNameLst>
                                          <p:attrName>style.visibility</p:attrName>
                                        </p:attrNameLst>
                                      </p:cBhvr>
                                      <p:to>
                                        <p:strVal val="hidden"/>
                                      </p:to>
                                    </p:set>
                                  </p:childTnLst>
                                </p:cTn>
                              </p:par>
                              <p:par>
                                <p:cTn id="59" presetID="10" presetClass="entr" presetSubtype="0" fill="hold" nodeType="withEffect">
                                  <p:stCondLst>
                                    <p:cond delay="1500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35" presetClass="path" presetSubtype="0" accel="50000" decel="50000" fill="hold" nodeType="withEffect">
                                  <p:stCondLst>
                                    <p:cond delay="14700"/>
                                  </p:stCondLst>
                                  <p:childTnLst>
                                    <p:animMotion origin="layout" path="M -0.12743 -0.01574 L -1.28472 -0.13588 " pathEditMode="relative" rAng="0" ptsTypes="AA">
                                      <p:cBhvr>
                                        <p:cTn id="63" dur="6000" fill="hold"/>
                                        <p:tgtEl>
                                          <p:spTgt spid="12386"/>
                                        </p:tgtEl>
                                        <p:attrNameLst>
                                          <p:attrName>ppt_x</p:attrName>
                                          <p:attrName>ppt_y</p:attrName>
                                        </p:attrNameLst>
                                      </p:cBhvr>
                                      <p:rCtr x="-59427"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 r="957" b="20069"/>
          <a:stretch/>
        </p:blipFill>
        <p:spPr>
          <a:xfrm>
            <a:off x="6997238" y="3237360"/>
            <a:ext cx="1507725" cy="737704"/>
          </a:xfrm>
          <a:prstGeom prst="rect">
            <a:avLst/>
          </a:prstGeom>
          <a:ln w="25400">
            <a:solidFill>
              <a:srgbClr val="000000"/>
            </a:solidFill>
          </a:ln>
        </p:spPr>
      </p:pic>
      <p:sp>
        <p:nvSpPr>
          <p:cNvPr id="53" name="Freeform: Shape 15"/>
          <p:cNvSpPr/>
          <p:nvPr/>
        </p:nvSpPr>
        <p:spPr>
          <a:xfrm>
            <a:off x="5930603" y="3533709"/>
            <a:ext cx="422183" cy="568798"/>
          </a:xfrm>
          <a:custGeom>
            <a:avLst/>
            <a:gdLst>
              <a:gd name="connsiteX0" fmla="*/ 88106 w 407194"/>
              <a:gd name="connsiteY0" fmla="*/ 411956 h 411956"/>
              <a:gd name="connsiteX1" fmla="*/ 319087 w 407194"/>
              <a:gd name="connsiteY1" fmla="*/ 188119 h 411956"/>
              <a:gd name="connsiteX2" fmla="*/ 381000 w 407194"/>
              <a:gd name="connsiteY2" fmla="*/ 214313 h 411956"/>
              <a:gd name="connsiteX3" fmla="*/ 400050 w 407194"/>
              <a:gd name="connsiteY3" fmla="*/ 202406 h 411956"/>
              <a:gd name="connsiteX4" fmla="*/ 342900 w 407194"/>
              <a:gd name="connsiteY4" fmla="*/ 147638 h 411956"/>
              <a:gd name="connsiteX5" fmla="*/ 407194 w 407194"/>
              <a:gd name="connsiteY5" fmla="*/ 80963 h 411956"/>
              <a:gd name="connsiteX6" fmla="*/ 388144 w 407194"/>
              <a:gd name="connsiteY6" fmla="*/ 73819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52412 w 407194"/>
              <a:gd name="connsiteY15" fmla="*/ 61913 h 411956"/>
              <a:gd name="connsiteX16" fmla="*/ 264319 w 407194"/>
              <a:gd name="connsiteY16" fmla="*/ 30956 h 411956"/>
              <a:gd name="connsiteX17" fmla="*/ 264319 w 407194"/>
              <a:gd name="connsiteY17" fmla="*/ 30956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07194"/>
              <a:gd name="connsiteY0" fmla="*/ 411956 h 411956"/>
              <a:gd name="connsiteX1" fmla="*/ 319087 w 407194"/>
              <a:gd name="connsiteY1" fmla="*/ 188119 h 411956"/>
              <a:gd name="connsiteX2" fmla="*/ 381000 w 407194"/>
              <a:gd name="connsiteY2" fmla="*/ 214313 h 411956"/>
              <a:gd name="connsiteX3" fmla="*/ 400050 w 407194"/>
              <a:gd name="connsiteY3" fmla="*/ 202406 h 411956"/>
              <a:gd name="connsiteX4" fmla="*/ 342900 w 407194"/>
              <a:gd name="connsiteY4" fmla="*/ 147638 h 411956"/>
              <a:gd name="connsiteX5" fmla="*/ 407194 w 407194"/>
              <a:gd name="connsiteY5" fmla="*/ 80963 h 411956"/>
              <a:gd name="connsiteX6" fmla="*/ 388144 w 407194"/>
              <a:gd name="connsiteY6" fmla="*/ 73819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07169 w 407194"/>
              <a:gd name="connsiteY15" fmla="*/ 28576 h 411956"/>
              <a:gd name="connsiteX16" fmla="*/ 264319 w 407194"/>
              <a:gd name="connsiteY16" fmla="*/ 30956 h 411956"/>
              <a:gd name="connsiteX17" fmla="*/ 264319 w 407194"/>
              <a:gd name="connsiteY17" fmla="*/ 30956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07194"/>
              <a:gd name="connsiteY0" fmla="*/ 411956 h 411956"/>
              <a:gd name="connsiteX1" fmla="*/ 319087 w 407194"/>
              <a:gd name="connsiteY1" fmla="*/ 188119 h 411956"/>
              <a:gd name="connsiteX2" fmla="*/ 381000 w 407194"/>
              <a:gd name="connsiteY2" fmla="*/ 214313 h 411956"/>
              <a:gd name="connsiteX3" fmla="*/ 400050 w 407194"/>
              <a:gd name="connsiteY3" fmla="*/ 202406 h 411956"/>
              <a:gd name="connsiteX4" fmla="*/ 342900 w 407194"/>
              <a:gd name="connsiteY4" fmla="*/ 147638 h 411956"/>
              <a:gd name="connsiteX5" fmla="*/ 407194 w 407194"/>
              <a:gd name="connsiteY5" fmla="*/ 80963 h 411956"/>
              <a:gd name="connsiteX6" fmla="*/ 388144 w 407194"/>
              <a:gd name="connsiteY6" fmla="*/ 73819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76225 w 407194"/>
              <a:gd name="connsiteY15" fmla="*/ 54770 h 411956"/>
              <a:gd name="connsiteX16" fmla="*/ 264319 w 407194"/>
              <a:gd name="connsiteY16" fmla="*/ 30956 h 411956"/>
              <a:gd name="connsiteX17" fmla="*/ 264319 w 407194"/>
              <a:gd name="connsiteY17" fmla="*/ 30956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07194"/>
              <a:gd name="connsiteY0" fmla="*/ 411956 h 411956"/>
              <a:gd name="connsiteX1" fmla="*/ 319087 w 407194"/>
              <a:gd name="connsiteY1" fmla="*/ 188119 h 411956"/>
              <a:gd name="connsiteX2" fmla="*/ 381000 w 407194"/>
              <a:gd name="connsiteY2" fmla="*/ 214313 h 411956"/>
              <a:gd name="connsiteX3" fmla="*/ 400050 w 407194"/>
              <a:gd name="connsiteY3" fmla="*/ 202406 h 411956"/>
              <a:gd name="connsiteX4" fmla="*/ 342900 w 407194"/>
              <a:gd name="connsiteY4" fmla="*/ 147638 h 411956"/>
              <a:gd name="connsiteX5" fmla="*/ 407194 w 407194"/>
              <a:gd name="connsiteY5" fmla="*/ 80963 h 411956"/>
              <a:gd name="connsiteX6" fmla="*/ 388144 w 407194"/>
              <a:gd name="connsiteY6" fmla="*/ 73819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76225 w 407194"/>
              <a:gd name="connsiteY15" fmla="*/ 54770 h 411956"/>
              <a:gd name="connsiteX16" fmla="*/ 264319 w 407194"/>
              <a:gd name="connsiteY16" fmla="*/ 30956 h 411956"/>
              <a:gd name="connsiteX17" fmla="*/ 245269 w 407194"/>
              <a:gd name="connsiteY17" fmla="*/ 23812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16719"/>
              <a:gd name="connsiteY0" fmla="*/ 411956 h 411956"/>
              <a:gd name="connsiteX1" fmla="*/ 319087 w 416719"/>
              <a:gd name="connsiteY1" fmla="*/ 188119 h 411956"/>
              <a:gd name="connsiteX2" fmla="*/ 381000 w 416719"/>
              <a:gd name="connsiteY2" fmla="*/ 214313 h 411956"/>
              <a:gd name="connsiteX3" fmla="*/ 416719 w 416719"/>
              <a:gd name="connsiteY3" fmla="*/ 197643 h 411956"/>
              <a:gd name="connsiteX4" fmla="*/ 342900 w 416719"/>
              <a:gd name="connsiteY4" fmla="*/ 147638 h 411956"/>
              <a:gd name="connsiteX5" fmla="*/ 407194 w 416719"/>
              <a:gd name="connsiteY5" fmla="*/ 80963 h 411956"/>
              <a:gd name="connsiteX6" fmla="*/ 388144 w 416719"/>
              <a:gd name="connsiteY6" fmla="*/ 73819 h 411956"/>
              <a:gd name="connsiteX7" fmla="*/ 340519 w 416719"/>
              <a:gd name="connsiteY7" fmla="*/ 109538 h 411956"/>
              <a:gd name="connsiteX8" fmla="*/ 376237 w 416719"/>
              <a:gd name="connsiteY8" fmla="*/ 35719 h 411956"/>
              <a:gd name="connsiteX9" fmla="*/ 357187 w 416719"/>
              <a:gd name="connsiteY9" fmla="*/ 19050 h 411956"/>
              <a:gd name="connsiteX10" fmla="*/ 314325 w 416719"/>
              <a:gd name="connsiteY10" fmla="*/ 85725 h 411956"/>
              <a:gd name="connsiteX11" fmla="*/ 300037 w 416719"/>
              <a:gd name="connsiteY11" fmla="*/ 85725 h 411956"/>
              <a:gd name="connsiteX12" fmla="*/ 309562 w 416719"/>
              <a:gd name="connsiteY12" fmla="*/ 0 h 411956"/>
              <a:gd name="connsiteX13" fmla="*/ 297656 w 416719"/>
              <a:gd name="connsiteY13" fmla="*/ 0 h 411956"/>
              <a:gd name="connsiteX14" fmla="*/ 271462 w 416719"/>
              <a:gd name="connsiteY14" fmla="*/ 73819 h 411956"/>
              <a:gd name="connsiteX15" fmla="*/ 276225 w 416719"/>
              <a:gd name="connsiteY15" fmla="*/ 54770 h 411956"/>
              <a:gd name="connsiteX16" fmla="*/ 264319 w 416719"/>
              <a:gd name="connsiteY16" fmla="*/ 30956 h 411956"/>
              <a:gd name="connsiteX17" fmla="*/ 245269 w 416719"/>
              <a:gd name="connsiteY17" fmla="*/ 23812 h 411956"/>
              <a:gd name="connsiteX18" fmla="*/ 247650 w 416719"/>
              <a:gd name="connsiteY18" fmla="*/ 123825 h 411956"/>
              <a:gd name="connsiteX19" fmla="*/ 0 w 416719"/>
              <a:gd name="connsiteY19" fmla="*/ 314325 h 411956"/>
              <a:gd name="connsiteX20" fmla="*/ 88106 w 416719"/>
              <a:gd name="connsiteY20" fmla="*/ 411956 h 411956"/>
              <a:gd name="connsiteX0" fmla="*/ 88106 w 416719"/>
              <a:gd name="connsiteY0" fmla="*/ 411956 h 411956"/>
              <a:gd name="connsiteX1" fmla="*/ 319087 w 416719"/>
              <a:gd name="connsiteY1" fmla="*/ 188119 h 411956"/>
              <a:gd name="connsiteX2" fmla="*/ 385763 w 416719"/>
              <a:gd name="connsiteY2" fmla="*/ 223838 h 411956"/>
              <a:gd name="connsiteX3" fmla="*/ 416719 w 416719"/>
              <a:gd name="connsiteY3" fmla="*/ 197643 h 411956"/>
              <a:gd name="connsiteX4" fmla="*/ 342900 w 416719"/>
              <a:gd name="connsiteY4" fmla="*/ 147638 h 411956"/>
              <a:gd name="connsiteX5" fmla="*/ 407194 w 416719"/>
              <a:gd name="connsiteY5" fmla="*/ 80963 h 411956"/>
              <a:gd name="connsiteX6" fmla="*/ 388144 w 416719"/>
              <a:gd name="connsiteY6" fmla="*/ 73819 h 411956"/>
              <a:gd name="connsiteX7" fmla="*/ 340519 w 416719"/>
              <a:gd name="connsiteY7" fmla="*/ 109538 h 411956"/>
              <a:gd name="connsiteX8" fmla="*/ 376237 w 416719"/>
              <a:gd name="connsiteY8" fmla="*/ 35719 h 411956"/>
              <a:gd name="connsiteX9" fmla="*/ 357187 w 416719"/>
              <a:gd name="connsiteY9" fmla="*/ 19050 h 411956"/>
              <a:gd name="connsiteX10" fmla="*/ 314325 w 416719"/>
              <a:gd name="connsiteY10" fmla="*/ 85725 h 411956"/>
              <a:gd name="connsiteX11" fmla="*/ 300037 w 416719"/>
              <a:gd name="connsiteY11" fmla="*/ 85725 h 411956"/>
              <a:gd name="connsiteX12" fmla="*/ 309562 w 416719"/>
              <a:gd name="connsiteY12" fmla="*/ 0 h 411956"/>
              <a:gd name="connsiteX13" fmla="*/ 297656 w 416719"/>
              <a:gd name="connsiteY13" fmla="*/ 0 h 411956"/>
              <a:gd name="connsiteX14" fmla="*/ 271462 w 416719"/>
              <a:gd name="connsiteY14" fmla="*/ 73819 h 411956"/>
              <a:gd name="connsiteX15" fmla="*/ 276225 w 416719"/>
              <a:gd name="connsiteY15" fmla="*/ 54770 h 411956"/>
              <a:gd name="connsiteX16" fmla="*/ 264319 w 416719"/>
              <a:gd name="connsiteY16" fmla="*/ 30956 h 411956"/>
              <a:gd name="connsiteX17" fmla="*/ 245269 w 416719"/>
              <a:gd name="connsiteY17" fmla="*/ 23812 h 411956"/>
              <a:gd name="connsiteX18" fmla="*/ 247650 w 416719"/>
              <a:gd name="connsiteY18" fmla="*/ 123825 h 411956"/>
              <a:gd name="connsiteX19" fmla="*/ 0 w 416719"/>
              <a:gd name="connsiteY19" fmla="*/ 314325 h 411956"/>
              <a:gd name="connsiteX20" fmla="*/ 88106 w 416719"/>
              <a:gd name="connsiteY20" fmla="*/ 411956 h 411956"/>
              <a:gd name="connsiteX0" fmla="*/ 88106 w 416719"/>
              <a:gd name="connsiteY0" fmla="*/ 411956 h 411956"/>
              <a:gd name="connsiteX1" fmla="*/ 319087 w 416719"/>
              <a:gd name="connsiteY1" fmla="*/ 188119 h 411956"/>
              <a:gd name="connsiteX2" fmla="*/ 400050 w 416719"/>
              <a:gd name="connsiteY2" fmla="*/ 228600 h 411956"/>
              <a:gd name="connsiteX3" fmla="*/ 416719 w 416719"/>
              <a:gd name="connsiteY3" fmla="*/ 197643 h 411956"/>
              <a:gd name="connsiteX4" fmla="*/ 342900 w 416719"/>
              <a:gd name="connsiteY4" fmla="*/ 147638 h 411956"/>
              <a:gd name="connsiteX5" fmla="*/ 407194 w 416719"/>
              <a:gd name="connsiteY5" fmla="*/ 80963 h 411956"/>
              <a:gd name="connsiteX6" fmla="*/ 388144 w 416719"/>
              <a:gd name="connsiteY6" fmla="*/ 73819 h 411956"/>
              <a:gd name="connsiteX7" fmla="*/ 340519 w 416719"/>
              <a:gd name="connsiteY7" fmla="*/ 109538 h 411956"/>
              <a:gd name="connsiteX8" fmla="*/ 376237 w 416719"/>
              <a:gd name="connsiteY8" fmla="*/ 35719 h 411956"/>
              <a:gd name="connsiteX9" fmla="*/ 357187 w 416719"/>
              <a:gd name="connsiteY9" fmla="*/ 19050 h 411956"/>
              <a:gd name="connsiteX10" fmla="*/ 314325 w 416719"/>
              <a:gd name="connsiteY10" fmla="*/ 85725 h 411956"/>
              <a:gd name="connsiteX11" fmla="*/ 300037 w 416719"/>
              <a:gd name="connsiteY11" fmla="*/ 85725 h 411956"/>
              <a:gd name="connsiteX12" fmla="*/ 309562 w 416719"/>
              <a:gd name="connsiteY12" fmla="*/ 0 h 411956"/>
              <a:gd name="connsiteX13" fmla="*/ 297656 w 416719"/>
              <a:gd name="connsiteY13" fmla="*/ 0 h 411956"/>
              <a:gd name="connsiteX14" fmla="*/ 271462 w 416719"/>
              <a:gd name="connsiteY14" fmla="*/ 73819 h 411956"/>
              <a:gd name="connsiteX15" fmla="*/ 276225 w 416719"/>
              <a:gd name="connsiteY15" fmla="*/ 54770 h 411956"/>
              <a:gd name="connsiteX16" fmla="*/ 264319 w 416719"/>
              <a:gd name="connsiteY16" fmla="*/ 30956 h 411956"/>
              <a:gd name="connsiteX17" fmla="*/ 245269 w 416719"/>
              <a:gd name="connsiteY17" fmla="*/ 23812 h 411956"/>
              <a:gd name="connsiteX18" fmla="*/ 247650 w 416719"/>
              <a:gd name="connsiteY18" fmla="*/ 123825 h 411956"/>
              <a:gd name="connsiteX19" fmla="*/ 0 w 416719"/>
              <a:gd name="connsiteY19" fmla="*/ 314325 h 411956"/>
              <a:gd name="connsiteX20" fmla="*/ 88106 w 416719"/>
              <a:gd name="connsiteY20" fmla="*/ 411956 h 411956"/>
              <a:gd name="connsiteX0" fmla="*/ 88106 w 416719"/>
              <a:gd name="connsiteY0" fmla="*/ 411956 h 411956"/>
              <a:gd name="connsiteX1" fmla="*/ 319087 w 416719"/>
              <a:gd name="connsiteY1" fmla="*/ 188119 h 411956"/>
              <a:gd name="connsiteX2" fmla="*/ 400050 w 416719"/>
              <a:gd name="connsiteY2" fmla="*/ 228600 h 411956"/>
              <a:gd name="connsiteX3" fmla="*/ 416719 w 416719"/>
              <a:gd name="connsiteY3" fmla="*/ 197643 h 411956"/>
              <a:gd name="connsiteX4" fmla="*/ 342900 w 416719"/>
              <a:gd name="connsiteY4" fmla="*/ 147638 h 411956"/>
              <a:gd name="connsiteX5" fmla="*/ 407194 w 416719"/>
              <a:gd name="connsiteY5" fmla="*/ 80963 h 411956"/>
              <a:gd name="connsiteX6" fmla="*/ 388144 w 416719"/>
              <a:gd name="connsiteY6" fmla="*/ 73819 h 411956"/>
              <a:gd name="connsiteX7" fmla="*/ 340519 w 416719"/>
              <a:gd name="connsiteY7" fmla="*/ 109538 h 411956"/>
              <a:gd name="connsiteX8" fmla="*/ 376237 w 416719"/>
              <a:gd name="connsiteY8" fmla="*/ 35719 h 411956"/>
              <a:gd name="connsiteX9" fmla="*/ 357187 w 416719"/>
              <a:gd name="connsiteY9" fmla="*/ 19050 h 411956"/>
              <a:gd name="connsiteX10" fmla="*/ 314325 w 416719"/>
              <a:gd name="connsiteY10" fmla="*/ 85725 h 411956"/>
              <a:gd name="connsiteX11" fmla="*/ 300037 w 416719"/>
              <a:gd name="connsiteY11" fmla="*/ 85725 h 411956"/>
              <a:gd name="connsiteX12" fmla="*/ 309562 w 416719"/>
              <a:gd name="connsiteY12" fmla="*/ 0 h 411956"/>
              <a:gd name="connsiteX13" fmla="*/ 297656 w 416719"/>
              <a:gd name="connsiteY13" fmla="*/ 0 h 411956"/>
              <a:gd name="connsiteX14" fmla="*/ 271462 w 416719"/>
              <a:gd name="connsiteY14" fmla="*/ 73819 h 411956"/>
              <a:gd name="connsiteX15" fmla="*/ 276225 w 416719"/>
              <a:gd name="connsiteY15" fmla="*/ 54770 h 411956"/>
              <a:gd name="connsiteX16" fmla="*/ 264319 w 416719"/>
              <a:gd name="connsiteY16" fmla="*/ 30956 h 411956"/>
              <a:gd name="connsiteX17" fmla="*/ 245269 w 416719"/>
              <a:gd name="connsiteY17" fmla="*/ 23812 h 411956"/>
              <a:gd name="connsiteX18" fmla="*/ 247650 w 416719"/>
              <a:gd name="connsiteY18" fmla="*/ 123825 h 411956"/>
              <a:gd name="connsiteX19" fmla="*/ 0 w 416719"/>
              <a:gd name="connsiteY19" fmla="*/ 314325 h 411956"/>
              <a:gd name="connsiteX20" fmla="*/ 88106 w 416719"/>
              <a:gd name="connsiteY20" fmla="*/ 411956 h 411956"/>
              <a:gd name="connsiteX0" fmla="*/ 88106 w 418907"/>
              <a:gd name="connsiteY0" fmla="*/ 411956 h 411956"/>
              <a:gd name="connsiteX1" fmla="*/ 319087 w 418907"/>
              <a:gd name="connsiteY1" fmla="*/ 188119 h 411956"/>
              <a:gd name="connsiteX2" fmla="*/ 400050 w 418907"/>
              <a:gd name="connsiteY2" fmla="*/ 228600 h 411956"/>
              <a:gd name="connsiteX3" fmla="*/ 416719 w 418907"/>
              <a:gd name="connsiteY3" fmla="*/ 197643 h 411956"/>
              <a:gd name="connsiteX4" fmla="*/ 342900 w 418907"/>
              <a:gd name="connsiteY4" fmla="*/ 147638 h 411956"/>
              <a:gd name="connsiteX5" fmla="*/ 407194 w 418907"/>
              <a:gd name="connsiteY5" fmla="*/ 80963 h 411956"/>
              <a:gd name="connsiteX6" fmla="*/ 388144 w 418907"/>
              <a:gd name="connsiteY6" fmla="*/ 73819 h 411956"/>
              <a:gd name="connsiteX7" fmla="*/ 340519 w 418907"/>
              <a:gd name="connsiteY7" fmla="*/ 109538 h 411956"/>
              <a:gd name="connsiteX8" fmla="*/ 376237 w 418907"/>
              <a:gd name="connsiteY8" fmla="*/ 35719 h 411956"/>
              <a:gd name="connsiteX9" fmla="*/ 357187 w 418907"/>
              <a:gd name="connsiteY9" fmla="*/ 19050 h 411956"/>
              <a:gd name="connsiteX10" fmla="*/ 314325 w 418907"/>
              <a:gd name="connsiteY10" fmla="*/ 85725 h 411956"/>
              <a:gd name="connsiteX11" fmla="*/ 300037 w 418907"/>
              <a:gd name="connsiteY11" fmla="*/ 85725 h 411956"/>
              <a:gd name="connsiteX12" fmla="*/ 309562 w 418907"/>
              <a:gd name="connsiteY12" fmla="*/ 0 h 411956"/>
              <a:gd name="connsiteX13" fmla="*/ 297656 w 418907"/>
              <a:gd name="connsiteY13" fmla="*/ 0 h 411956"/>
              <a:gd name="connsiteX14" fmla="*/ 271462 w 418907"/>
              <a:gd name="connsiteY14" fmla="*/ 73819 h 411956"/>
              <a:gd name="connsiteX15" fmla="*/ 276225 w 418907"/>
              <a:gd name="connsiteY15" fmla="*/ 54770 h 411956"/>
              <a:gd name="connsiteX16" fmla="*/ 264319 w 418907"/>
              <a:gd name="connsiteY16" fmla="*/ 30956 h 411956"/>
              <a:gd name="connsiteX17" fmla="*/ 245269 w 418907"/>
              <a:gd name="connsiteY17" fmla="*/ 23812 h 411956"/>
              <a:gd name="connsiteX18" fmla="*/ 247650 w 418907"/>
              <a:gd name="connsiteY18" fmla="*/ 123825 h 411956"/>
              <a:gd name="connsiteX19" fmla="*/ 0 w 418907"/>
              <a:gd name="connsiteY19" fmla="*/ 314325 h 411956"/>
              <a:gd name="connsiteX20" fmla="*/ 88106 w 418907"/>
              <a:gd name="connsiteY20" fmla="*/ 411956 h 411956"/>
              <a:gd name="connsiteX0" fmla="*/ 88106 w 417990"/>
              <a:gd name="connsiteY0" fmla="*/ 411956 h 411956"/>
              <a:gd name="connsiteX1" fmla="*/ 319087 w 417990"/>
              <a:gd name="connsiteY1" fmla="*/ 188119 h 411956"/>
              <a:gd name="connsiteX2" fmla="*/ 381000 w 417990"/>
              <a:gd name="connsiteY2" fmla="*/ 221456 h 411956"/>
              <a:gd name="connsiteX3" fmla="*/ 416719 w 417990"/>
              <a:gd name="connsiteY3" fmla="*/ 197643 h 411956"/>
              <a:gd name="connsiteX4" fmla="*/ 342900 w 417990"/>
              <a:gd name="connsiteY4" fmla="*/ 147638 h 411956"/>
              <a:gd name="connsiteX5" fmla="*/ 407194 w 417990"/>
              <a:gd name="connsiteY5" fmla="*/ 80963 h 411956"/>
              <a:gd name="connsiteX6" fmla="*/ 388144 w 417990"/>
              <a:gd name="connsiteY6" fmla="*/ 73819 h 411956"/>
              <a:gd name="connsiteX7" fmla="*/ 340519 w 417990"/>
              <a:gd name="connsiteY7" fmla="*/ 109538 h 411956"/>
              <a:gd name="connsiteX8" fmla="*/ 376237 w 417990"/>
              <a:gd name="connsiteY8" fmla="*/ 35719 h 411956"/>
              <a:gd name="connsiteX9" fmla="*/ 357187 w 417990"/>
              <a:gd name="connsiteY9" fmla="*/ 19050 h 411956"/>
              <a:gd name="connsiteX10" fmla="*/ 314325 w 417990"/>
              <a:gd name="connsiteY10" fmla="*/ 85725 h 411956"/>
              <a:gd name="connsiteX11" fmla="*/ 300037 w 417990"/>
              <a:gd name="connsiteY11" fmla="*/ 85725 h 411956"/>
              <a:gd name="connsiteX12" fmla="*/ 309562 w 417990"/>
              <a:gd name="connsiteY12" fmla="*/ 0 h 411956"/>
              <a:gd name="connsiteX13" fmla="*/ 297656 w 417990"/>
              <a:gd name="connsiteY13" fmla="*/ 0 h 411956"/>
              <a:gd name="connsiteX14" fmla="*/ 271462 w 417990"/>
              <a:gd name="connsiteY14" fmla="*/ 73819 h 411956"/>
              <a:gd name="connsiteX15" fmla="*/ 276225 w 417990"/>
              <a:gd name="connsiteY15" fmla="*/ 54770 h 411956"/>
              <a:gd name="connsiteX16" fmla="*/ 264319 w 417990"/>
              <a:gd name="connsiteY16" fmla="*/ 30956 h 411956"/>
              <a:gd name="connsiteX17" fmla="*/ 245269 w 417990"/>
              <a:gd name="connsiteY17" fmla="*/ 23812 h 411956"/>
              <a:gd name="connsiteX18" fmla="*/ 247650 w 417990"/>
              <a:gd name="connsiteY18" fmla="*/ 123825 h 411956"/>
              <a:gd name="connsiteX19" fmla="*/ 0 w 417990"/>
              <a:gd name="connsiteY19" fmla="*/ 314325 h 411956"/>
              <a:gd name="connsiteX20" fmla="*/ 88106 w 417990"/>
              <a:gd name="connsiteY20" fmla="*/ 411956 h 411956"/>
              <a:gd name="connsiteX0" fmla="*/ 88106 w 407194"/>
              <a:gd name="connsiteY0" fmla="*/ 411956 h 411956"/>
              <a:gd name="connsiteX1" fmla="*/ 319087 w 407194"/>
              <a:gd name="connsiteY1" fmla="*/ 188119 h 411956"/>
              <a:gd name="connsiteX2" fmla="*/ 381000 w 407194"/>
              <a:gd name="connsiteY2" fmla="*/ 221456 h 411956"/>
              <a:gd name="connsiteX3" fmla="*/ 385763 w 407194"/>
              <a:gd name="connsiteY3" fmla="*/ 183355 h 411956"/>
              <a:gd name="connsiteX4" fmla="*/ 342900 w 407194"/>
              <a:gd name="connsiteY4" fmla="*/ 147638 h 411956"/>
              <a:gd name="connsiteX5" fmla="*/ 407194 w 407194"/>
              <a:gd name="connsiteY5" fmla="*/ 80963 h 411956"/>
              <a:gd name="connsiteX6" fmla="*/ 388144 w 407194"/>
              <a:gd name="connsiteY6" fmla="*/ 73819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76225 w 407194"/>
              <a:gd name="connsiteY15" fmla="*/ 54770 h 411956"/>
              <a:gd name="connsiteX16" fmla="*/ 264319 w 407194"/>
              <a:gd name="connsiteY16" fmla="*/ 30956 h 411956"/>
              <a:gd name="connsiteX17" fmla="*/ 245269 w 407194"/>
              <a:gd name="connsiteY17" fmla="*/ 23812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07194"/>
              <a:gd name="connsiteY0" fmla="*/ 411956 h 411956"/>
              <a:gd name="connsiteX1" fmla="*/ 319087 w 407194"/>
              <a:gd name="connsiteY1" fmla="*/ 188119 h 411956"/>
              <a:gd name="connsiteX2" fmla="*/ 381000 w 407194"/>
              <a:gd name="connsiteY2" fmla="*/ 221456 h 411956"/>
              <a:gd name="connsiteX3" fmla="*/ 385763 w 407194"/>
              <a:gd name="connsiteY3" fmla="*/ 183355 h 411956"/>
              <a:gd name="connsiteX4" fmla="*/ 342900 w 407194"/>
              <a:gd name="connsiteY4" fmla="*/ 147638 h 411956"/>
              <a:gd name="connsiteX5" fmla="*/ 407194 w 407194"/>
              <a:gd name="connsiteY5" fmla="*/ 80963 h 411956"/>
              <a:gd name="connsiteX6" fmla="*/ 388144 w 407194"/>
              <a:gd name="connsiteY6" fmla="*/ 73819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76225 w 407194"/>
              <a:gd name="connsiteY15" fmla="*/ 54770 h 411956"/>
              <a:gd name="connsiteX16" fmla="*/ 264319 w 407194"/>
              <a:gd name="connsiteY16" fmla="*/ 30956 h 411956"/>
              <a:gd name="connsiteX17" fmla="*/ 245269 w 407194"/>
              <a:gd name="connsiteY17" fmla="*/ 23812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07194"/>
              <a:gd name="connsiteY0" fmla="*/ 411956 h 411956"/>
              <a:gd name="connsiteX1" fmla="*/ 319087 w 407194"/>
              <a:gd name="connsiteY1" fmla="*/ 188119 h 411956"/>
              <a:gd name="connsiteX2" fmla="*/ 381000 w 407194"/>
              <a:gd name="connsiteY2" fmla="*/ 221456 h 411956"/>
              <a:gd name="connsiteX3" fmla="*/ 385763 w 407194"/>
              <a:gd name="connsiteY3" fmla="*/ 183355 h 411956"/>
              <a:gd name="connsiteX4" fmla="*/ 342900 w 407194"/>
              <a:gd name="connsiteY4" fmla="*/ 147638 h 411956"/>
              <a:gd name="connsiteX5" fmla="*/ 407194 w 407194"/>
              <a:gd name="connsiteY5" fmla="*/ 80963 h 411956"/>
              <a:gd name="connsiteX6" fmla="*/ 395288 w 407194"/>
              <a:gd name="connsiteY6" fmla="*/ 61913 h 411956"/>
              <a:gd name="connsiteX7" fmla="*/ 340519 w 407194"/>
              <a:gd name="connsiteY7" fmla="*/ 109538 h 411956"/>
              <a:gd name="connsiteX8" fmla="*/ 376237 w 407194"/>
              <a:gd name="connsiteY8" fmla="*/ 35719 h 411956"/>
              <a:gd name="connsiteX9" fmla="*/ 357187 w 407194"/>
              <a:gd name="connsiteY9" fmla="*/ 19050 h 411956"/>
              <a:gd name="connsiteX10" fmla="*/ 314325 w 407194"/>
              <a:gd name="connsiteY10" fmla="*/ 85725 h 411956"/>
              <a:gd name="connsiteX11" fmla="*/ 300037 w 407194"/>
              <a:gd name="connsiteY11" fmla="*/ 85725 h 411956"/>
              <a:gd name="connsiteX12" fmla="*/ 309562 w 407194"/>
              <a:gd name="connsiteY12" fmla="*/ 0 h 411956"/>
              <a:gd name="connsiteX13" fmla="*/ 297656 w 407194"/>
              <a:gd name="connsiteY13" fmla="*/ 0 h 411956"/>
              <a:gd name="connsiteX14" fmla="*/ 271462 w 407194"/>
              <a:gd name="connsiteY14" fmla="*/ 73819 h 411956"/>
              <a:gd name="connsiteX15" fmla="*/ 276225 w 407194"/>
              <a:gd name="connsiteY15" fmla="*/ 54770 h 411956"/>
              <a:gd name="connsiteX16" fmla="*/ 264319 w 407194"/>
              <a:gd name="connsiteY16" fmla="*/ 30956 h 411956"/>
              <a:gd name="connsiteX17" fmla="*/ 245269 w 407194"/>
              <a:gd name="connsiteY17" fmla="*/ 23812 h 411956"/>
              <a:gd name="connsiteX18" fmla="*/ 247650 w 407194"/>
              <a:gd name="connsiteY18" fmla="*/ 123825 h 411956"/>
              <a:gd name="connsiteX19" fmla="*/ 0 w 407194"/>
              <a:gd name="connsiteY19" fmla="*/ 314325 h 411956"/>
              <a:gd name="connsiteX20" fmla="*/ 88106 w 407194"/>
              <a:gd name="connsiteY20" fmla="*/ 411956 h 411956"/>
              <a:gd name="connsiteX0" fmla="*/ 88106 w 409576"/>
              <a:gd name="connsiteY0" fmla="*/ 411956 h 411956"/>
              <a:gd name="connsiteX1" fmla="*/ 319087 w 409576"/>
              <a:gd name="connsiteY1" fmla="*/ 188119 h 411956"/>
              <a:gd name="connsiteX2" fmla="*/ 381000 w 409576"/>
              <a:gd name="connsiteY2" fmla="*/ 221456 h 411956"/>
              <a:gd name="connsiteX3" fmla="*/ 385763 w 409576"/>
              <a:gd name="connsiteY3" fmla="*/ 183355 h 411956"/>
              <a:gd name="connsiteX4" fmla="*/ 342900 w 409576"/>
              <a:gd name="connsiteY4" fmla="*/ 147638 h 411956"/>
              <a:gd name="connsiteX5" fmla="*/ 407194 w 409576"/>
              <a:gd name="connsiteY5" fmla="*/ 80963 h 411956"/>
              <a:gd name="connsiteX6" fmla="*/ 409576 w 409576"/>
              <a:gd name="connsiteY6" fmla="*/ 54769 h 411956"/>
              <a:gd name="connsiteX7" fmla="*/ 340519 w 409576"/>
              <a:gd name="connsiteY7" fmla="*/ 109538 h 411956"/>
              <a:gd name="connsiteX8" fmla="*/ 376237 w 409576"/>
              <a:gd name="connsiteY8" fmla="*/ 35719 h 411956"/>
              <a:gd name="connsiteX9" fmla="*/ 357187 w 409576"/>
              <a:gd name="connsiteY9" fmla="*/ 19050 h 411956"/>
              <a:gd name="connsiteX10" fmla="*/ 314325 w 409576"/>
              <a:gd name="connsiteY10" fmla="*/ 85725 h 411956"/>
              <a:gd name="connsiteX11" fmla="*/ 300037 w 409576"/>
              <a:gd name="connsiteY11" fmla="*/ 85725 h 411956"/>
              <a:gd name="connsiteX12" fmla="*/ 309562 w 409576"/>
              <a:gd name="connsiteY12" fmla="*/ 0 h 411956"/>
              <a:gd name="connsiteX13" fmla="*/ 297656 w 409576"/>
              <a:gd name="connsiteY13" fmla="*/ 0 h 411956"/>
              <a:gd name="connsiteX14" fmla="*/ 271462 w 409576"/>
              <a:gd name="connsiteY14" fmla="*/ 73819 h 411956"/>
              <a:gd name="connsiteX15" fmla="*/ 276225 w 409576"/>
              <a:gd name="connsiteY15" fmla="*/ 54770 h 411956"/>
              <a:gd name="connsiteX16" fmla="*/ 264319 w 409576"/>
              <a:gd name="connsiteY16" fmla="*/ 30956 h 411956"/>
              <a:gd name="connsiteX17" fmla="*/ 245269 w 409576"/>
              <a:gd name="connsiteY17" fmla="*/ 23812 h 411956"/>
              <a:gd name="connsiteX18" fmla="*/ 247650 w 409576"/>
              <a:gd name="connsiteY18" fmla="*/ 123825 h 411956"/>
              <a:gd name="connsiteX19" fmla="*/ 0 w 409576"/>
              <a:gd name="connsiteY19" fmla="*/ 314325 h 411956"/>
              <a:gd name="connsiteX20" fmla="*/ 88106 w 409576"/>
              <a:gd name="connsiteY20" fmla="*/ 411956 h 411956"/>
              <a:gd name="connsiteX0" fmla="*/ 88106 w 409576"/>
              <a:gd name="connsiteY0" fmla="*/ 411956 h 411956"/>
              <a:gd name="connsiteX1" fmla="*/ 319087 w 409576"/>
              <a:gd name="connsiteY1" fmla="*/ 188119 h 411956"/>
              <a:gd name="connsiteX2" fmla="*/ 381000 w 409576"/>
              <a:gd name="connsiteY2" fmla="*/ 221456 h 411956"/>
              <a:gd name="connsiteX3" fmla="*/ 385763 w 409576"/>
              <a:gd name="connsiteY3" fmla="*/ 183355 h 411956"/>
              <a:gd name="connsiteX4" fmla="*/ 342900 w 409576"/>
              <a:gd name="connsiteY4" fmla="*/ 147638 h 411956"/>
              <a:gd name="connsiteX5" fmla="*/ 407194 w 409576"/>
              <a:gd name="connsiteY5" fmla="*/ 80963 h 411956"/>
              <a:gd name="connsiteX6" fmla="*/ 409576 w 409576"/>
              <a:gd name="connsiteY6" fmla="*/ 54769 h 411956"/>
              <a:gd name="connsiteX7" fmla="*/ 340519 w 409576"/>
              <a:gd name="connsiteY7" fmla="*/ 109538 h 411956"/>
              <a:gd name="connsiteX8" fmla="*/ 376237 w 409576"/>
              <a:gd name="connsiteY8" fmla="*/ 35719 h 411956"/>
              <a:gd name="connsiteX9" fmla="*/ 357187 w 409576"/>
              <a:gd name="connsiteY9" fmla="*/ 19050 h 411956"/>
              <a:gd name="connsiteX10" fmla="*/ 314325 w 409576"/>
              <a:gd name="connsiteY10" fmla="*/ 85725 h 411956"/>
              <a:gd name="connsiteX11" fmla="*/ 300037 w 409576"/>
              <a:gd name="connsiteY11" fmla="*/ 85725 h 411956"/>
              <a:gd name="connsiteX12" fmla="*/ 309562 w 409576"/>
              <a:gd name="connsiteY12" fmla="*/ 0 h 411956"/>
              <a:gd name="connsiteX13" fmla="*/ 297656 w 409576"/>
              <a:gd name="connsiteY13" fmla="*/ 0 h 411956"/>
              <a:gd name="connsiteX14" fmla="*/ 271462 w 409576"/>
              <a:gd name="connsiteY14" fmla="*/ 73819 h 411956"/>
              <a:gd name="connsiteX15" fmla="*/ 276225 w 409576"/>
              <a:gd name="connsiteY15" fmla="*/ 54770 h 411956"/>
              <a:gd name="connsiteX16" fmla="*/ 264319 w 409576"/>
              <a:gd name="connsiteY16" fmla="*/ 30956 h 411956"/>
              <a:gd name="connsiteX17" fmla="*/ 245269 w 409576"/>
              <a:gd name="connsiteY17" fmla="*/ 23812 h 411956"/>
              <a:gd name="connsiteX18" fmla="*/ 247650 w 409576"/>
              <a:gd name="connsiteY18" fmla="*/ 123825 h 411956"/>
              <a:gd name="connsiteX19" fmla="*/ 0 w 409576"/>
              <a:gd name="connsiteY19" fmla="*/ 314325 h 411956"/>
              <a:gd name="connsiteX20" fmla="*/ 88106 w 409576"/>
              <a:gd name="connsiteY20" fmla="*/ 411956 h 411956"/>
              <a:gd name="connsiteX0" fmla="*/ 88106 w 419101"/>
              <a:gd name="connsiteY0" fmla="*/ 411956 h 411956"/>
              <a:gd name="connsiteX1" fmla="*/ 319087 w 419101"/>
              <a:gd name="connsiteY1" fmla="*/ 188119 h 411956"/>
              <a:gd name="connsiteX2" fmla="*/ 381000 w 419101"/>
              <a:gd name="connsiteY2" fmla="*/ 221456 h 411956"/>
              <a:gd name="connsiteX3" fmla="*/ 385763 w 419101"/>
              <a:gd name="connsiteY3" fmla="*/ 183355 h 411956"/>
              <a:gd name="connsiteX4" fmla="*/ 342900 w 419101"/>
              <a:gd name="connsiteY4" fmla="*/ 147638 h 411956"/>
              <a:gd name="connsiteX5" fmla="*/ 407194 w 419101"/>
              <a:gd name="connsiteY5" fmla="*/ 80963 h 411956"/>
              <a:gd name="connsiteX6" fmla="*/ 419101 w 419101"/>
              <a:gd name="connsiteY6" fmla="*/ 57150 h 411956"/>
              <a:gd name="connsiteX7" fmla="*/ 340519 w 419101"/>
              <a:gd name="connsiteY7" fmla="*/ 109538 h 411956"/>
              <a:gd name="connsiteX8" fmla="*/ 376237 w 419101"/>
              <a:gd name="connsiteY8" fmla="*/ 35719 h 411956"/>
              <a:gd name="connsiteX9" fmla="*/ 357187 w 419101"/>
              <a:gd name="connsiteY9" fmla="*/ 19050 h 411956"/>
              <a:gd name="connsiteX10" fmla="*/ 314325 w 419101"/>
              <a:gd name="connsiteY10" fmla="*/ 85725 h 411956"/>
              <a:gd name="connsiteX11" fmla="*/ 300037 w 419101"/>
              <a:gd name="connsiteY11" fmla="*/ 85725 h 411956"/>
              <a:gd name="connsiteX12" fmla="*/ 309562 w 419101"/>
              <a:gd name="connsiteY12" fmla="*/ 0 h 411956"/>
              <a:gd name="connsiteX13" fmla="*/ 297656 w 419101"/>
              <a:gd name="connsiteY13" fmla="*/ 0 h 411956"/>
              <a:gd name="connsiteX14" fmla="*/ 271462 w 419101"/>
              <a:gd name="connsiteY14" fmla="*/ 73819 h 411956"/>
              <a:gd name="connsiteX15" fmla="*/ 276225 w 419101"/>
              <a:gd name="connsiteY15" fmla="*/ 54770 h 411956"/>
              <a:gd name="connsiteX16" fmla="*/ 264319 w 419101"/>
              <a:gd name="connsiteY16" fmla="*/ 30956 h 411956"/>
              <a:gd name="connsiteX17" fmla="*/ 245269 w 419101"/>
              <a:gd name="connsiteY17" fmla="*/ 23812 h 411956"/>
              <a:gd name="connsiteX18" fmla="*/ 247650 w 419101"/>
              <a:gd name="connsiteY18" fmla="*/ 123825 h 411956"/>
              <a:gd name="connsiteX19" fmla="*/ 0 w 419101"/>
              <a:gd name="connsiteY19" fmla="*/ 314325 h 411956"/>
              <a:gd name="connsiteX20" fmla="*/ 88106 w 419101"/>
              <a:gd name="connsiteY20" fmla="*/ 411956 h 411956"/>
              <a:gd name="connsiteX0" fmla="*/ 88106 w 419101"/>
              <a:gd name="connsiteY0" fmla="*/ 411956 h 411956"/>
              <a:gd name="connsiteX1" fmla="*/ 319087 w 419101"/>
              <a:gd name="connsiteY1" fmla="*/ 188119 h 411956"/>
              <a:gd name="connsiteX2" fmla="*/ 381000 w 419101"/>
              <a:gd name="connsiteY2" fmla="*/ 221456 h 411956"/>
              <a:gd name="connsiteX3" fmla="*/ 385763 w 419101"/>
              <a:gd name="connsiteY3" fmla="*/ 183355 h 411956"/>
              <a:gd name="connsiteX4" fmla="*/ 342900 w 419101"/>
              <a:gd name="connsiteY4" fmla="*/ 147638 h 411956"/>
              <a:gd name="connsiteX5" fmla="*/ 407194 w 419101"/>
              <a:gd name="connsiteY5" fmla="*/ 80963 h 411956"/>
              <a:gd name="connsiteX6" fmla="*/ 419101 w 419101"/>
              <a:gd name="connsiteY6" fmla="*/ 57150 h 411956"/>
              <a:gd name="connsiteX7" fmla="*/ 340519 w 419101"/>
              <a:gd name="connsiteY7" fmla="*/ 109538 h 411956"/>
              <a:gd name="connsiteX8" fmla="*/ 376237 w 419101"/>
              <a:gd name="connsiteY8" fmla="*/ 35719 h 411956"/>
              <a:gd name="connsiteX9" fmla="*/ 357187 w 419101"/>
              <a:gd name="connsiteY9" fmla="*/ 19050 h 411956"/>
              <a:gd name="connsiteX10" fmla="*/ 314325 w 419101"/>
              <a:gd name="connsiteY10" fmla="*/ 85725 h 411956"/>
              <a:gd name="connsiteX11" fmla="*/ 300037 w 419101"/>
              <a:gd name="connsiteY11" fmla="*/ 85725 h 411956"/>
              <a:gd name="connsiteX12" fmla="*/ 309562 w 419101"/>
              <a:gd name="connsiteY12" fmla="*/ 0 h 411956"/>
              <a:gd name="connsiteX13" fmla="*/ 297656 w 419101"/>
              <a:gd name="connsiteY13" fmla="*/ 0 h 411956"/>
              <a:gd name="connsiteX14" fmla="*/ 271462 w 419101"/>
              <a:gd name="connsiteY14" fmla="*/ 73819 h 411956"/>
              <a:gd name="connsiteX15" fmla="*/ 276225 w 419101"/>
              <a:gd name="connsiteY15" fmla="*/ 54770 h 411956"/>
              <a:gd name="connsiteX16" fmla="*/ 264319 w 419101"/>
              <a:gd name="connsiteY16" fmla="*/ 30956 h 411956"/>
              <a:gd name="connsiteX17" fmla="*/ 245269 w 419101"/>
              <a:gd name="connsiteY17" fmla="*/ 23812 h 411956"/>
              <a:gd name="connsiteX18" fmla="*/ 247650 w 419101"/>
              <a:gd name="connsiteY18" fmla="*/ 123825 h 411956"/>
              <a:gd name="connsiteX19" fmla="*/ 0 w 419101"/>
              <a:gd name="connsiteY19" fmla="*/ 314325 h 411956"/>
              <a:gd name="connsiteX20" fmla="*/ 88106 w 419101"/>
              <a:gd name="connsiteY20" fmla="*/ 411956 h 411956"/>
              <a:gd name="connsiteX0" fmla="*/ 88106 w 419101"/>
              <a:gd name="connsiteY0" fmla="*/ 411956 h 411956"/>
              <a:gd name="connsiteX1" fmla="*/ 319087 w 419101"/>
              <a:gd name="connsiteY1" fmla="*/ 188119 h 411956"/>
              <a:gd name="connsiteX2" fmla="*/ 381000 w 419101"/>
              <a:gd name="connsiteY2" fmla="*/ 221456 h 411956"/>
              <a:gd name="connsiteX3" fmla="*/ 385763 w 419101"/>
              <a:gd name="connsiteY3" fmla="*/ 183355 h 411956"/>
              <a:gd name="connsiteX4" fmla="*/ 342900 w 419101"/>
              <a:gd name="connsiteY4" fmla="*/ 147638 h 411956"/>
              <a:gd name="connsiteX5" fmla="*/ 407194 w 419101"/>
              <a:gd name="connsiteY5" fmla="*/ 80963 h 411956"/>
              <a:gd name="connsiteX6" fmla="*/ 419101 w 419101"/>
              <a:gd name="connsiteY6" fmla="*/ 57150 h 411956"/>
              <a:gd name="connsiteX7" fmla="*/ 340519 w 419101"/>
              <a:gd name="connsiteY7" fmla="*/ 109538 h 411956"/>
              <a:gd name="connsiteX8" fmla="*/ 376237 w 419101"/>
              <a:gd name="connsiteY8" fmla="*/ 35719 h 411956"/>
              <a:gd name="connsiteX9" fmla="*/ 369093 w 419101"/>
              <a:gd name="connsiteY9" fmla="*/ 11906 h 411956"/>
              <a:gd name="connsiteX10" fmla="*/ 314325 w 419101"/>
              <a:gd name="connsiteY10" fmla="*/ 85725 h 411956"/>
              <a:gd name="connsiteX11" fmla="*/ 300037 w 419101"/>
              <a:gd name="connsiteY11" fmla="*/ 85725 h 411956"/>
              <a:gd name="connsiteX12" fmla="*/ 309562 w 419101"/>
              <a:gd name="connsiteY12" fmla="*/ 0 h 411956"/>
              <a:gd name="connsiteX13" fmla="*/ 297656 w 419101"/>
              <a:gd name="connsiteY13" fmla="*/ 0 h 411956"/>
              <a:gd name="connsiteX14" fmla="*/ 271462 w 419101"/>
              <a:gd name="connsiteY14" fmla="*/ 73819 h 411956"/>
              <a:gd name="connsiteX15" fmla="*/ 276225 w 419101"/>
              <a:gd name="connsiteY15" fmla="*/ 54770 h 411956"/>
              <a:gd name="connsiteX16" fmla="*/ 264319 w 419101"/>
              <a:gd name="connsiteY16" fmla="*/ 30956 h 411956"/>
              <a:gd name="connsiteX17" fmla="*/ 245269 w 419101"/>
              <a:gd name="connsiteY17" fmla="*/ 23812 h 411956"/>
              <a:gd name="connsiteX18" fmla="*/ 247650 w 419101"/>
              <a:gd name="connsiteY18" fmla="*/ 123825 h 411956"/>
              <a:gd name="connsiteX19" fmla="*/ 0 w 419101"/>
              <a:gd name="connsiteY19" fmla="*/ 314325 h 411956"/>
              <a:gd name="connsiteX20" fmla="*/ 88106 w 419101"/>
              <a:gd name="connsiteY20" fmla="*/ 411956 h 411956"/>
              <a:gd name="connsiteX0" fmla="*/ 88106 w 426244"/>
              <a:gd name="connsiteY0" fmla="*/ 411956 h 411956"/>
              <a:gd name="connsiteX1" fmla="*/ 319087 w 426244"/>
              <a:gd name="connsiteY1" fmla="*/ 188119 h 411956"/>
              <a:gd name="connsiteX2" fmla="*/ 381000 w 426244"/>
              <a:gd name="connsiteY2" fmla="*/ 221456 h 411956"/>
              <a:gd name="connsiteX3" fmla="*/ 385763 w 426244"/>
              <a:gd name="connsiteY3" fmla="*/ 183355 h 411956"/>
              <a:gd name="connsiteX4" fmla="*/ 342900 w 426244"/>
              <a:gd name="connsiteY4" fmla="*/ 147638 h 411956"/>
              <a:gd name="connsiteX5" fmla="*/ 407194 w 426244"/>
              <a:gd name="connsiteY5" fmla="*/ 80963 h 411956"/>
              <a:gd name="connsiteX6" fmla="*/ 419101 w 426244"/>
              <a:gd name="connsiteY6" fmla="*/ 57150 h 411956"/>
              <a:gd name="connsiteX7" fmla="*/ 340519 w 426244"/>
              <a:gd name="connsiteY7" fmla="*/ 109538 h 411956"/>
              <a:gd name="connsiteX8" fmla="*/ 426244 w 426244"/>
              <a:gd name="connsiteY8" fmla="*/ 33338 h 411956"/>
              <a:gd name="connsiteX9" fmla="*/ 369093 w 426244"/>
              <a:gd name="connsiteY9" fmla="*/ 11906 h 411956"/>
              <a:gd name="connsiteX10" fmla="*/ 314325 w 426244"/>
              <a:gd name="connsiteY10" fmla="*/ 85725 h 411956"/>
              <a:gd name="connsiteX11" fmla="*/ 300037 w 426244"/>
              <a:gd name="connsiteY11" fmla="*/ 85725 h 411956"/>
              <a:gd name="connsiteX12" fmla="*/ 309562 w 426244"/>
              <a:gd name="connsiteY12" fmla="*/ 0 h 411956"/>
              <a:gd name="connsiteX13" fmla="*/ 297656 w 426244"/>
              <a:gd name="connsiteY13" fmla="*/ 0 h 411956"/>
              <a:gd name="connsiteX14" fmla="*/ 271462 w 426244"/>
              <a:gd name="connsiteY14" fmla="*/ 73819 h 411956"/>
              <a:gd name="connsiteX15" fmla="*/ 276225 w 426244"/>
              <a:gd name="connsiteY15" fmla="*/ 54770 h 411956"/>
              <a:gd name="connsiteX16" fmla="*/ 264319 w 426244"/>
              <a:gd name="connsiteY16" fmla="*/ 30956 h 411956"/>
              <a:gd name="connsiteX17" fmla="*/ 245269 w 426244"/>
              <a:gd name="connsiteY17" fmla="*/ 23812 h 411956"/>
              <a:gd name="connsiteX18" fmla="*/ 247650 w 426244"/>
              <a:gd name="connsiteY18" fmla="*/ 123825 h 411956"/>
              <a:gd name="connsiteX19" fmla="*/ 0 w 426244"/>
              <a:gd name="connsiteY19" fmla="*/ 314325 h 411956"/>
              <a:gd name="connsiteX20" fmla="*/ 88106 w 426244"/>
              <a:gd name="connsiteY20" fmla="*/ 411956 h 411956"/>
              <a:gd name="connsiteX0" fmla="*/ 88106 w 426244"/>
              <a:gd name="connsiteY0" fmla="*/ 411956 h 411956"/>
              <a:gd name="connsiteX1" fmla="*/ 319087 w 426244"/>
              <a:gd name="connsiteY1" fmla="*/ 188119 h 411956"/>
              <a:gd name="connsiteX2" fmla="*/ 381000 w 426244"/>
              <a:gd name="connsiteY2" fmla="*/ 221456 h 411956"/>
              <a:gd name="connsiteX3" fmla="*/ 385763 w 426244"/>
              <a:gd name="connsiteY3" fmla="*/ 183355 h 411956"/>
              <a:gd name="connsiteX4" fmla="*/ 342900 w 426244"/>
              <a:gd name="connsiteY4" fmla="*/ 147638 h 411956"/>
              <a:gd name="connsiteX5" fmla="*/ 407194 w 426244"/>
              <a:gd name="connsiteY5" fmla="*/ 80963 h 411956"/>
              <a:gd name="connsiteX6" fmla="*/ 419101 w 426244"/>
              <a:gd name="connsiteY6" fmla="*/ 57150 h 411956"/>
              <a:gd name="connsiteX7" fmla="*/ 340519 w 426244"/>
              <a:gd name="connsiteY7" fmla="*/ 109538 h 411956"/>
              <a:gd name="connsiteX8" fmla="*/ 426244 w 426244"/>
              <a:gd name="connsiteY8" fmla="*/ 14288 h 411956"/>
              <a:gd name="connsiteX9" fmla="*/ 369093 w 426244"/>
              <a:gd name="connsiteY9" fmla="*/ 11906 h 411956"/>
              <a:gd name="connsiteX10" fmla="*/ 314325 w 426244"/>
              <a:gd name="connsiteY10" fmla="*/ 85725 h 411956"/>
              <a:gd name="connsiteX11" fmla="*/ 300037 w 426244"/>
              <a:gd name="connsiteY11" fmla="*/ 85725 h 411956"/>
              <a:gd name="connsiteX12" fmla="*/ 309562 w 426244"/>
              <a:gd name="connsiteY12" fmla="*/ 0 h 411956"/>
              <a:gd name="connsiteX13" fmla="*/ 297656 w 426244"/>
              <a:gd name="connsiteY13" fmla="*/ 0 h 411956"/>
              <a:gd name="connsiteX14" fmla="*/ 271462 w 426244"/>
              <a:gd name="connsiteY14" fmla="*/ 73819 h 411956"/>
              <a:gd name="connsiteX15" fmla="*/ 276225 w 426244"/>
              <a:gd name="connsiteY15" fmla="*/ 54770 h 411956"/>
              <a:gd name="connsiteX16" fmla="*/ 264319 w 426244"/>
              <a:gd name="connsiteY16" fmla="*/ 30956 h 411956"/>
              <a:gd name="connsiteX17" fmla="*/ 245269 w 426244"/>
              <a:gd name="connsiteY17" fmla="*/ 23812 h 411956"/>
              <a:gd name="connsiteX18" fmla="*/ 247650 w 426244"/>
              <a:gd name="connsiteY18" fmla="*/ 123825 h 411956"/>
              <a:gd name="connsiteX19" fmla="*/ 0 w 426244"/>
              <a:gd name="connsiteY19" fmla="*/ 314325 h 411956"/>
              <a:gd name="connsiteX20" fmla="*/ 88106 w 426244"/>
              <a:gd name="connsiteY20" fmla="*/ 411956 h 411956"/>
              <a:gd name="connsiteX0" fmla="*/ 88106 w 426244"/>
              <a:gd name="connsiteY0" fmla="*/ 411956 h 411956"/>
              <a:gd name="connsiteX1" fmla="*/ 319087 w 426244"/>
              <a:gd name="connsiteY1" fmla="*/ 188119 h 411956"/>
              <a:gd name="connsiteX2" fmla="*/ 381000 w 426244"/>
              <a:gd name="connsiteY2" fmla="*/ 221456 h 411956"/>
              <a:gd name="connsiteX3" fmla="*/ 385763 w 426244"/>
              <a:gd name="connsiteY3" fmla="*/ 183355 h 411956"/>
              <a:gd name="connsiteX4" fmla="*/ 342900 w 426244"/>
              <a:gd name="connsiteY4" fmla="*/ 147638 h 411956"/>
              <a:gd name="connsiteX5" fmla="*/ 407194 w 426244"/>
              <a:gd name="connsiteY5" fmla="*/ 80963 h 411956"/>
              <a:gd name="connsiteX6" fmla="*/ 419101 w 426244"/>
              <a:gd name="connsiteY6" fmla="*/ 57150 h 411956"/>
              <a:gd name="connsiteX7" fmla="*/ 340519 w 426244"/>
              <a:gd name="connsiteY7" fmla="*/ 109538 h 411956"/>
              <a:gd name="connsiteX8" fmla="*/ 426244 w 426244"/>
              <a:gd name="connsiteY8" fmla="*/ 14288 h 411956"/>
              <a:gd name="connsiteX9" fmla="*/ 369093 w 426244"/>
              <a:gd name="connsiteY9" fmla="*/ 11906 h 411956"/>
              <a:gd name="connsiteX10" fmla="*/ 314325 w 426244"/>
              <a:gd name="connsiteY10" fmla="*/ 85725 h 411956"/>
              <a:gd name="connsiteX11" fmla="*/ 300037 w 426244"/>
              <a:gd name="connsiteY11" fmla="*/ 85725 h 411956"/>
              <a:gd name="connsiteX12" fmla="*/ 309562 w 426244"/>
              <a:gd name="connsiteY12" fmla="*/ 0 h 411956"/>
              <a:gd name="connsiteX13" fmla="*/ 297656 w 426244"/>
              <a:gd name="connsiteY13" fmla="*/ 0 h 411956"/>
              <a:gd name="connsiteX14" fmla="*/ 271462 w 426244"/>
              <a:gd name="connsiteY14" fmla="*/ 73819 h 411956"/>
              <a:gd name="connsiteX15" fmla="*/ 276225 w 426244"/>
              <a:gd name="connsiteY15" fmla="*/ 54770 h 411956"/>
              <a:gd name="connsiteX16" fmla="*/ 264319 w 426244"/>
              <a:gd name="connsiteY16" fmla="*/ 30956 h 411956"/>
              <a:gd name="connsiteX17" fmla="*/ 245269 w 426244"/>
              <a:gd name="connsiteY17" fmla="*/ 23812 h 411956"/>
              <a:gd name="connsiteX18" fmla="*/ 247650 w 426244"/>
              <a:gd name="connsiteY18" fmla="*/ 123825 h 411956"/>
              <a:gd name="connsiteX19" fmla="*/ 0 w 426244"/>
              <a:gd name="connsiteY19" fmla="*/ 314325 h 411956"/>
              <a:gd name="connsiteX20" fmla="*/ 88106 w 426244"/>
              <a:gd name="connsiteY20" fmla="*/ 411956 h 411956"/>
              <a:gd name="connsiteX0" fmla="*/ 88106 w 419101"/>
              <a:gd name="connsiteY0" fmla="*/ 411956 h 411956"/>
              <a:gd name="connsiteX1" fmla="*/ 319087 w 419101"/>
              <a:gd name="connsiteY1" fmla="*/ 188119 h 411956"/>
              <a:gd name="connsiteX2" fmla="*/ 381000 w 419101"/>
              <a:gd name="connsiteY2" fmla="*/ 221456 h 411956"/>
              <a:gd name="connsiteX3" fmla="*/ 385763 w 419101"/>
              <a:gd name="connsiteY3" fmla="*/ 183355 h 411956"/>
              <a:gd name="connsiteX4" fmla="*/ 342900 w 419101"/>
              <a:gd name="connsiteY4" fmla="*/ 147638 h 411956"/>
              <a:gd name="connsiteX5" fmla="*/ 407194 w 419101"/>
              <a:gd name="connsiteY5" fmla="*/ 80963 h 411956"/>
              <a:gd name="connsiteX6" fmla="*/ 419101 w 419101"/>
              <a:gd name="connsiteY6" fmla="*/ 57150 h 411956"/>
              <a:gd name="connsiteX7" fmla="*/ 340519 w 419101"/>
              <a:gd name="connsiteY7" fmla="*/ 109538 h 411956"/>
              <a:gd name="connsiteX8" fmla="*/ 385763 w 419101"/>
              <a:gd name="connsiteY8" fmla="*/ 23813 h 411956"/>
              <a:gd name="connsiteX9" fmla="*/ 369093 w 419101"/>
              <a:gd name="connsiteY9" fmla="*/ 11906 h 411956"/>
              <a:gd name="connsiteX10" fmla="*/ 314325 w 419101"/>
              <a:gd name="connsiteY10" fmla="*/ 85725 h 411956"/>
              <a:gd name="connsiteX11" fmla="*/ 300037 w 419101"/>
              <a:gd name="connsiteY11" fmla="*/ 85725 h 411956"/>
              <a:gd name="connsiteX12" fmla="*/ 309562 w 419101"/>
              <a:gd name="connsiteY12" fmla="*/ 0 h 411956"/>
              <a:gd name="connsiteX13" fmla="*/ 297656 w 419101"/>
              <a:gd name="connsiteY13" fmla="*/ 0 h 411956"/>
              <a:gd name="connsiteX14" fmla="*/ 271462 w 419101"/>
              <a:gd name="connsiteY14" fmla="*/ 73819 h 411956"/>
              <a:gd name="connsiteX15" fmla="*/ 276225 w 419101"/>
              <a:gd name="connsiteY15" fmla="*/ 54770 h 411956"/>
              <a:gd name="connsiteX16" fmla="*/ 264319 w 419101"/>
              <a:gd name="connsiteY16" fmla="*/ 30956 h 411956"/>
              <a:gd name="connsiteX17" fmla="*/ 245269 w 419101"/>
              <a:gd name="connsiteY17" fmla="*/ 23812 h 411956"/>
              <a:gd name="connsiteX18" fmla="*/ 247650 w 419101"/>
              <a:gd name="connsiteY18" fmla="*/ 123825 h 411956"/>
              <a:gd name="connsiteX19" fmla="*/ 0 w 419101"/>
              <a:gd name="connsiteY19" fmla="*/ 314325 h 411956"/>
              <a:gd name="connsiteX20" fmla="*/ 88106 w 419101"/>
              <a:gd name="connsiteY20" fmla="*/ 411956 h 411956"/>
              <a:gd name="connsiteX0" fmla="*/ 88106 w 419101"/>
              <a:gd name="connsiteY0" fmla="*/ 411956 h 411956"/>
              <a:gd name="connsiteX1" fmla="*/ 319087 w 419101"/>
              <a:gd name="connsiteY1" fmla="*/ 188119 h 411956"/>
              <a:gd name="connsiteX2" fmla="*/ 381000 w 419101"/>
              <a:gd name="connsiteY2" fmla="*/ 221456 h 411956"/>
              <a:gd name="connsiteX3" fmla="*/ 385763 w 419101"/>
              <a:gd name="connsiteY3" fmla="*/ 183355 h 411956"/>
              <a:gd name="connsiteX4" fmla="*/ 342900 w 419101"/>
              <a:gd name="connsiteY4" fmla="*/ 147638 h 411956"/>
              <a:gd name="connsiteX5" fmla="*/ 407194 w 419101"/>
              <a:gd name="connsiteY5" fmla="*/ 80963 h 411956"/>
              <a:gd name="connsiteX6" fmla="*/ 419101 w 419101"/>
              <a:gd name="connsiteY6" fmla="*/ 57150 h 411956"/>
              <a:gd name="connsiteX7" fmla="*/ 340519 w 419101"/>
              <a:gd name="connsiteY7" fmla="*/ 109538 h 411956"/>
              <a:gd name="connsiteX8" fmla="*/ 385763 w 419101"/>
              <a:gd name="connsiteY8" fmla="*/ 23813 h 411956"/>
              <a:gd name="connsiteX9" fmla="*/ 369093 w 419101"/>
              <a:gd name="connsiteY9" fmla="*/ 11906 h 411956"/>
              <a:gd name="connsiteX10" fmla="*/ 314325 w 419101"/>
              <a:gd name="connsiteY10" fmla="*/ 85725 h 411956"/>
              <a:gd name="connsiteX11" fmla="*/ 300037 w 419101"/>
              <a:gd name="connsiteY11" fmla="*/ 85725 h 411956"/>
              <a:gd name="connsiteX12" fmla="*/ 326231 w 419101"/>
              <a:gd name="connsiteY12" fmla="*/ 2381 h 411956"/>
              <a:gd name="connsiteX13" fmla="*/ 297656 w 419101"/>
              <a:gd name="connsiteY13" fmla="*/ 0 h 411956"/>
              <a:gd name="connsiteX14" fmla="*/ 271462 w 419101"/>
              <a:gd name="connsiteY14" fmla="*/ 73819 h 411956"/>
              <a:gd name="connsiteX15" fmla="*/ 276225 w 419101"/>
              <a:gd name="connsiteY15" fmla="*/ 54770 h 411956"/>
              <a:gd name="connsiteX16" fmla="*/ 264319 w 419101"/>
              <a:gd name="connsiteY16" fmla="*/ 30956 h 411956"/>
              <a:gd name="connsiteX17" fmla="*/ 245269 w 419101"/>
              <a:gd name="connsiteY17" fmla="*/ 23812 h 411956"/>
              <a:gd name="connsiteX18" fmla="*/ 247650 w 419101"/>
              <a:gd name="connsiteY18" fmla="*/ 123825 h 411956"/>
              <a:gd name="connsiteX19" fmla="*/ 0 w 419101"/>
              <a:gd name="connsiteY19" fmla="*/ 314325 h 411956"/>
              <a:gd name="connsiteX20" fmla="*/ 88106 w 419101"/>
              <a:gd name="connsiteY20" fmla="*/ 411956 h 411956"/>
              <a:gd name="connsiteX0" fmla="*/ 88106 w 419101"/>
              <a:gd name="connsiteY0" fmla="*/ 423863 h 423863"/>
              <a:gd name="connsiteX1" fmla="*/ 319087 w 419101"/>
              <a:gd name="connsiteY1" fmla="*/ 200026 h 423863"/>
              <a:gd name="connsiteX2" fmla="*/ 381000 w 419101"/>
              <a:gd name="connsiteY2" fmla="*/ 233363 h 423863"/>
              <a:gd name="connsiteX3" fmla="*/ 385763 w 419101"/>
              <a:gd name="connsiteY3" fmla="*/ 195262 h 423863"/>
              <a:gd name="connsiteX4" fmla="*/ 342900 w 419101"/>
              <a:gd name="connsiteY4" fmla="*/ 159545 h 423863"/>
              <a:gd name="connsiteX5" fmla="*/ 407194 w 419101"/>
              <a:gd name="connsiteY5" fmla="*/ 92870 h 423863"/>
              <a:gd name="connsiteX6" fmla="*/ 419101 w 419101"/>
              <a:gd name="connsiteY6" fmla="*/ 69057 h 423863"/>
              <a:gd name="connsiteX7" fmla="*/ 340519 w 419101"/>
              <a:gd name="connsiteY7" fmla="*/ 121445 h 423863"/>
              <a:gd name="connsiteX8" fmla="*/ 385763 w 419101"/>
              <a:gd name="connsiteY8" fmla="*/ 35720 h 423863"/>
              <a:gd name="connsiteX9" fmla="*/ 369093 w 419101"/>
              <a:gd name="connsiteY9" fmla="*/ 23813 h 423863"/>
              <a:gd name="connsiteX10" fmla="*/ 314325 w 419101"/>
              <a:gd name="connsiteY10" fmla="*/ 97632 h 423863"/>
              <a:gd name="connsiteX11" fmla="*/ 300037 w 419101"/>
              <a:gd name="connsiteY11" fmla="*/ 97632 h 423863"/>
              <a:gd name="connsiteX12" fmla="*/ 326231 w 419101"/>
              <a:gd name="connsiteY12" fmla="*/ 14288 h 423863"/>
              <a:gd name="connsiteX13" fmla="*/ 297656 w 419101"/>
              <a:gd name="connsiteY13" fmla="*/ 0 h 423863"/>
              <a:gd name="connsiteX14" fmla="*/ 271462 w 419101"/>
              <a:gd name="connsiteY14" fmla="*/ 85726 h 423863"/>
              <a:gd name="connsiteX15" fmla="*/ 276225 w 419101"/>
              <a:gd name="connsiteY15" fmla="*/ 66677 h 423863"/>
              <a:gd name="connsiteX16" fmla="*/ 264319 w 419101"/>
              <a:gd name="connsiteY16" fmla="*/ 42863 h 423863"/>
              <a:gd name="connsiteX17" fmla="*/ 245269 w 419101"/>
              <a:gd name="connsiteY17" fmla="*/ 35719 h 423863"/>
              <a:gd name="connsiteX18" fmla="*/ 247650 w 419101"/>
              <a:gd name="connsiteY18" fmla="*/ 135732 h 423863"/>
              <a:gd name="connsiteX19" fmla="*/ 0 w 419101"/>
              <a:gd name="connsiteY19" fmla="*/ 326232 h 423863"/>
              <a:gd name="connsiteX20" fmla="*/ 88106 w 419101"/>
              <a:gd name="connsiteY20" fmla="*/ 423863 h 423863"/>
              <a:gd name="connsiteX0" fmla="*/ 88106 w 419101"/>
              <a:gd name="connsiteY0" fmla="*/ 423863 h 423863"/>
              <a:gd name="connsiteX1" fmla="*/ 319087 w 419101"/>
              <a:gd name="connsiteY1" fmla="*/ 200026 h 423863"/>
              <a:gd name="connsiteX2" fmla="*/ 381000 w 419101"/>
              <a:gd name="connsiteY2" fmla="*/ 233363 h 423863"/>
              <a:gd name="connsiteX3" fmla="*/ 385763 w 419101"/>
              <a:gd name="connsiteY3" fmla="*/ 195262 h 423863"/>
              <a:gd name="connsiteX4" fmla="*/ 342900 w 419101"/>
              <a:gd name="connsiteY4" fmla="*/ 159545 h 423863"/>
              <a:gd name="connsiteX5" fmla="*/ 407194 w 419101"/>
              <a:gd name="connsiteY5" fmla="*/ 92870 h 423863"/>
              <a:gd name="connsiteX6" fmla="*/ 419101 w 419101"/>
              <a:gd name="connsiteY6" fmla="*/ 69057 h 423863"/>
              <a:gd name="connsiteX7" fmla="*/ 340519 w 419101"/>
              <a:gd name="connsiteY7" fmla="*/ 121445 h 423863"/>
              <a:gd name="connsiteX8" fmla="*/ 385763 w 419101"/>
              <a:gd name="connsiteY8" fmla="*/ 35720 h 423863"/>
              <a:gd name="connsiteX9" fmla="*/ 369093 w 419101"/>
              <a:gd name="connsiteY9" fmla="*/ 23813 h 423863"/>
              <a:gd name="connsiteX10" fmla="*/ 314325 w 419101"/>
              <a:gd name="connsiteY10" fmla="*/ 97632 h 423863"/>
              <a:gd name="connsiteX11" fmla="*/ 300037 w 419101"/>
              <a:gd name="connsiteY11" fmla="*/ 97632 h 423863"/>
              <a:gd name="connsiteX12" fmla="*/ 326231 w 419101"/>
              <a:gd name="connsiteY12" fmla="*/ 14288 h 423863"/>
              <a:gd name="connsiteX13" fmla="*/ 297656 w 419101"/>
              <a:gd name="connsiteY13" fmla="*/ 0 h 423863"/>
              <a:gd name="connsiteX14" fmla="*/ 271462 w 419101"/>
              <a:gd name="connsiteY14" fmla="*/ 85726 h 423863"/>
              <a:gd name="connsiteX15" fmla="*/ 276225 w 419101"/>
              <a:gd name="connsiteY15" fmla="*/ 66677 h 423863"/>
              <a:gd name="connsiteX16" fmla="*/ 264319 w 419101"/>
              <a:gd name="connsiteY16" fmla="*/ 42863 h 423863"/>
              <a:gd name="connsiteX17" fmla="*/ 245269 w 419101"/>
              <a:gd name="connsiteY17" fmla="*/ 35719 h 423863"/>
              <a:gd name="connsiteX18" fmla="*/ 247650 w 419101"/>
              <a:gd name="connsiteY18" fmla="*/ 135732 h 423863"/>
              <a:gd name="connsiteX19" fmla="*/ 0 w 419101"/>
              <a:gd name="connsiteY19" fmla="*/ 326232 h 423863"/>
              <a:gd name="connsiteX20" fmla="*/ 88106 w 419101"/>
              <a:gd name="connsiteY20" fmla="*/ 423863 h 423863"/>
              <a:gd name="connsiteX0" fmla="*/ 88106 w 419101"/>
              <a:gd name="connsiteY0" fmla="*/ 423863 h 423863"/>
              <a:gd name="connsiteX1" fmla="*/ 319087 w 419101"/>
              <a:gd name="connsiteY1" fmla="*/ 200026 h 423863"/>
              <a:gd name="connsiteX2" fmla="*/ 381000 w 419101"/>
              <a:gd name="connsiteY2" fmla="*/ 233363 h 423863"/>
              <a:gd name="connsiteX3" fmla="*/ 385763 w 419101"/>
              <a:gd name="connsiteY3" fmla="*/ 195262 h 423863"/>
              <a:gd name="connsiteX4" fmla="*/ 342900 w 419101"/>
              <a:gd name="connsiteY4" fmla="*/ 159545 h 423863"/>
              <a:gd name="connsiteX5" fmla="*/ 407194 w 419101"/>
              <a:gd name="connsiteY5" fmla="*/ 92870 h 423863"/>
              <a:gd name="connsiteX6" fmla="*/ 419101 w 419101"/>
              <a:gd name="connsiteY6" fmla="*/ 69057 h 423863"/>
              <a:gd name="connsiteX7" fmla="*/ 340519 w 419101"/>
              <a:gd name="connsiteY7" fmla="*/ 121445 h 423863"/>
              <a:gd name="connsiteX8" fmla="*/ 385763 w 419101"/>
              <a:gd name="connsiteY8" fmla="*/ 35720 h 423863"/>
              <a:gd name="connsiteX9" fmla="*/ 369093 w 419101"/>
              <a:gd name="connsiteY9" fmla="*/ 23813 h 423863"/>
              <a:gd name="connsiteX10" fmla="*/ 314325 w 419101"/>
              <a:gd name="connsiteY10" fmla="*/ 97632 h 423863"/>
              <a:gd name="connsiteX11" fmla="*/ 300037 w 419101"/>
              <a:gd name="connsiteY11" fmla="*/ 97632 h 423863"/>
              <a:gd name="connsiteX12" fmla="*/ 326231 w 419101"/>
              <a:gd name="connsiteY12" fmla="*/ 14288 h 423863"/>
              <a:gd name="connsiteX13" fmla="*/ 297656 w 419101"/>
              <a:gd name="connsiteY13" fmla="*/ 0 h 423863"/>
              <a:gd name="connsiteX14" fmla="*/ 271462 w 419101"/>
              <a:gd name="connsiteY14" fmla="*/ 85726 h 423863"/>
              <a:gd name="connsiteX15" fmla="*/ 276225 w 419101"/>
              <a:gd name="connsiteY15" fmla="*/ 66677 h 423863"/>
              <a:gd name="connsiteX16" fmla="*/ 264319 w 419101"/>
              <a:gd name="connsiteY16" fmla="*/ 42863 h 423863"/>
              <a:gd name="connsiteX17" fmla="*/ 245269 w 419101"/>
              <a:gd name="connsiteY17" fmla="*/ 35719 h 423863"/>
              <a:gd name="connsiteX18" fmla="*/ 247650 w 419101"/>
              <a:gd name="connsiteY18" fmla="*/ 135732 h 423863"/>
              <a:gd name="connsiteX19" fmla="*/ 0 w 419101"/>
              <a:gd name="connsiteY19" fmla="*/ 326232 h 423863"/>
              <a:gd name="connsiteX20" fmla="*/ 88106 w 419101"/>
              <a:gd name="connsiteY20" fmla="*/ 423863 h 423863"/>
              <a:gd name="connsiteX0" fmla="*/ 88106 w 419101"/>
              <a:gd name="connsiteY0" fmla="*/ 416720 h 416720"/>
              <a:gd name="connsiteX1" fmla="*/ 319087 w 419101"/>
              <a:gd name="connsiteY1" fmla="*/ 192883 h 416720"/>
              <a:gd name="connsiteX2" fmla="*/ 381000 w 419101"/>
              <a:gd name="connsiteY2" fmla="*/ 226220 h 416720"/>
              <a:gd name="connsiteX3" fmla="*/ 385763 w 419101"/>
              <a:gd name="connsiteY3" fmla="*/ 188119 h 416720"/>
              <a:gd name="connsiteX4" fmla="*/ 342900 w 419101"/>
              <a:gd name="connsiteY4" fmla="*/ 152402 h 416720"/>
              <a:gd name="connsiteX5" fmla="*/ 407194 w 419101"/>
              <a:gd name="connsiteY5" fmla="*/ 85727 h 416720"/>
              <a:gd name="connsiteX6" fmla="*/ 419101 w 419101"/>
              <a:gd name="connsiteY6" fmla="*/ 61914 h 416720"/>
              <a:gd name="connsiteX7" fmla="*/ 340519 w 419101"/>
              <a:gd name="connsiteY7" fmla="*/ 114302 h 416720"/>
              <a:gd name="connsiteX8" fmla="*/ 385763 w 419101"/>
              <a:gd name="connsiteY8" fmla="*/ 28577 h 416720"/>
              <a:gd name="connsiteX9" fmla="*/ 369093 w 419101"/>
              <a:gd name="connsiteY9" fmla="*/ 16670 h 416720"/>
              <a:gd name="connsiteX10" fmla="*/ 314325 w 419101"/>
              <a:gd name="connsiteY10" fmla="*/ 90489 h 416720"/>
              <a:gd name="connsiteX11" fmla="*/ 300037 w 419101"/>
              <a:gd name="connsiteY11" fmla="*/ 90489 h 416720"/>
              <a:gd name="connsiteX12" fmla="*/ 326231 w 419101"/>
              <a:gd name="connsiteY12" fmla="*/ 7145 h 416720"/>
              <a:gd name="connsiteX13" fmla="*/ 314325 w 419101"/>
              <a:gd name="connsiteY13" fmla="*/ 0 h 416720"/>
              <a:gd name="connsiteX14" fmla="*/ 271462 w 419101"/>
              <a:gd name="connsiteY14" fmla="*/ 78583 h 416720"/>
              <a:gd name="connsiteX15" fmla="*/ 276225 w 419101"/>
              <a:gd name="connsiteY15" fmla="*/ 59534 h 416720"/>
              <a:gd name="connsiteX16" fmla="*/ 264319 w 419101"/>
              <a:gd name="connsiteY16" fmla="*/ 35720 h 416720"/>
              <a:gd name="connsiteX17" fmla="*/ 245269 w 419101"/>
              <a:gd name="connsiteY17" fmla="*/ 28576 h 416720"/>
              <a:gd name="connsiteX18" fmla="*/ 247650 w 419101"/>
              <a:gd name="connsiteY18" fmla="*/ 128589 h 416720"/>
              <a:gd name="connsiteX19" fmla="*/ 0 w 419101"/>
              <a:gd name="connsiteY19" fmla="*/ 319089 h 416720"/>
              <a:gd name="connsiteX20" fmla="*/ 88106 w 419101"/>
              <a:gd name="connsiteY20" fmla="*/ 416720 h 416720"/>
              <a:gd name="connsiteX0" fmla="*/ 88106 w 419101"/>
              <a:gd name="connsiteY0" fmla="*/ 421482 h 421482"/>
              <a:gd name="connsiteX1" fmla="*/ 319087 w 419101"/>
              <a:gd name="connsiteY1" fmla="*/ 197645 h 421482"/>
              <a:gd name="connsiteX2" fmla="*/ 381000 w 419101"/>
              <a:gd name="connsiteY2" fmla="*/ 230982 h 421482"/>
              <a:gd name="connsiteX3" fmla="*/ 385763 w 419101"/>
              <a:gd name="connsiteY3" fmla="*/ 192881 h 421482"/>
              <a:gd name="connsiteX4" fmla="*/ 342900 w 419101"/>
              <a:gd name="connsiteY4" fmla="*/ 157164 h 421482"/>
              <a:gd name="connsiteX5" fmla="*/ 407194 w 419101"/>
              <a:gd name="connsiteY5" fmla="*/ 90489 h 421482"/>
              <a:gd name="connsiteX6" fmla="*/ 419101 w 419101"/>
              <a:gd name="connsiteY6" fmla="*/ 66676 h 421482"/>
              <a:gd name="connsiteX7" fmla="*/ 340519 w 419101"/>
              <a:gd name="connsiteY7" fmla="*/ 119064 h 421482"/>
              <a:gd name="connsiteX8" fmla="*/ 385763 w 419101"/>
              <a:gd name="connsiteY8" fmla="*/ 33339 h 421482"/>
              <a:gd name="connsiteX9" fmla="*/ 369093 w 419101"/>
              <a:gd name="connsiteY9" fmla="*/ 21432 h 421482"/>
              <a:gd name="connsiteX10" fmla="*/ 314325 w 419101"/>
              <a:gd name="connsiteY10" fmla="*/ 95251 h 421482"/>
              <a:gd name="connsiteX11" fmla="*/ 300037 w 419101"/>
              <a:gd name="connsiteY11" fmla="*/ 95251 h 421482"/>
              <a:gd name="connsiteX12" fmla="*/ 326231 w 419101"/>
              <a:gd name="connsiteY12" fmla="*/ 11907 h 421482"/>
              <a:gd name="connsiteX13" fmla="*/ 309562 w 419101"/>
              <a:gd name="connsiteY13" fmla="*/ 0 h 421482"/>
              <a:gd name="connsiteX14" fmla="*/ 271462 w 419101"/>
              <a:gd name="connsiteY14" fmla="*/ 83345 h 421482"/>
              <a:gd name="connsiteX15" fmla="*/ 276225 w 419101"/>
              <a:gd name="connsiteY15" fmla="*/ 64296 h 421482"/>
              <a:gd name="connsiteX16" fmla="*/ 264319 w 419101"/>
              <a:gd name="connsiteY16" fmla="*/ 40482 h 421482"/>
              <a:gd name="connsiteX17" fmla="*/ 245269 w 419101"/>
              <a:gd name="connsiteY17" fmla="*/ 33338 h 421482"/>
              <a:gd name="connsiteX18" fmla="*/ 247650 w 419101"/>
              <a:gd name="connsiteY18" fmla="*/ 133351 h 421482"/>
              <a:gd name="connsiteX19" fmla="*/ 0 w 419101"/>
              <a:gd name="connsiteY19" fmla="*/ 323851 h 421482"/>
              <a:gd name="connsiteX20" fmla="*/ 88106 w 419101"/>
              <a:gd name="connsiteY20" fmla="*/ 421482 h 421482"/>
              <a:gd name="connsiteX0" fmla="*/ 88106 w 419101"/>
              <a:gd name="connsiteY0" fmla="*/ 421482 h 421482"/>
              <a:gd name="connsiteX1" fmla="*/ 319087 w 419101"/>
              <a:gd name="connsiteY1" fmla="*/ 197645 h 421482"/>
              <a:gd name="connsiteX2" fmla="*/ 381000 w 419101"/>
              <a:gd name="connsiteY2" fmla="*/ 230982 h 421482"/>
              <a:gd name="connsiteX3" fmla="*/ 385763 w 419101"/>
              <a:gd name="connsiteY3" fmla="*/ 192881 h 421482"/>
              <a:gd name="connsiteX4" fmla="*/ 342900 w 419101"/>
              <a:gd name="connsiteY4" fmla="*/ 157164 h 421482"/>
              <a:gd name="connsiteX5" fmla="*/ 407194 w 419101"/>
              <a:gd name="connsiteY5" fmla="*/ 90489 h 421482"/>
              <a:gd name="connsiteX6" fmla="*/ 419101 w 419101"/>
              <a:gd name="connsiteY6" fmla="*/ 66676 h 421482"/>
              <a:gd name="connsiteX7" fmla="*/ 340519 w 419101"/>
              <a:gd name="connsiteY7" fmla="*/ 119064 h 421482"/>
              <a:gd name="connsiteX8" fmla="*/ 385763 w 419101"/>
              <a:gd name="connsiteY8" fmla="*/ 33339 h 421482"/>
              <a:gd name="connsiteX9" fmla="*/ 369093 w 419101"/>
              <a:gd name="connsiteY9" fmla="*/ 21432 h 421482"/>
              <a:gd name="connsiteX10" fmla="*/ 314325 w 419101"/>
              <a:gd name="connsiteY10" fmla="*/ 95251 h 421482"/>
              <a:gd name="connsiteX11" fmla="*/ 300037 w 419101"/>
              <a:gd name="connsiteY11" fmla="*/ 95251 h 421482"/>
              <a:gd name="connsiteX12" fmla="*/ 326231 w 419101"/>
              <a:gd name="connsiteY12" fmla="*/ 11907 h 421482"/>
              <a:gd name="connsiteX13" fmla="*/ 309562 w 419101"/>
              <a:gd name="connsiteY13" fmla="*/ 0 h 421482"/>
              <a:gd name="connsiteX14" fmla="*/ 271462 w 419101"/>
              <a:gd name="connsiteY14" fmla="*/ 83345 h 421482"/>
              <a:gd name="connsiteX15" fmla="*/ 276225 w 419101"/>
              <a:gd name="connsiteY15" fmla="*/ 64296 h 421482"/>
              <a:gd name="connsiteX16" fmla="*/ 264319 w 419101"/>
              <a:gd name="connsiteY16" fmla="*/ 40482 h 421482"/>
              <a:gd name="connsiteX17" fmla="*/ 245269 w 419101"/>
              <a:gd name="connsiteY17" fmla="*/ 33338 h 421482"/>
              <a:gd name="connsiteX18" fmla="*/ 247650 w 419101"/>
              <a:gd name="connsiteY18" fmla="*/ 133351 h 421482"/>
              <a:gd name="connsiteX19" fmla="*/ 0 w 419101"/>
              <a:gd name="connsiteY19" fmla="*/ 323851 h 421482"/>
              <a:gd name="connsiteX20" fmla="*/ 88106 w 419101"/>
              <a:gd name="connsiteY20" fmla="*/ 421482 h 421482"/>
              <a:gd name="connsiteX0" fmla="*/ 88106 w 421482"/>
              <a:gd name="connsiteY0" fmla="*/ 421482 h 421482"/>
              <a:gd name="connsiteX1" fmla="*/ 319087 w 421482"/>
              <a:gd name="connsiteY1" fmla="*/ 197645 h 421482"/>
              <a:gd name="connsiteX2" fmla="*/ 381000 w 421482"/>
              <a:gd name="connsiteY2" fmla="*/ 230982 h 421482"/>
              <a:gd name="connsiteX3" fmla="*/ 385763 w 421482"/>
              <a:gd name="connsiteY3" fmla="*/ 192881 h 421482"/>
              <a:gd name="connsiteX4" fmla="*/ 342900 w 421482"/>
              <a:gd name="connsiteY4" fmla="*/ 157164 h 421482"/>
              <a:gd name="connsiteX5" fmla="*/ 421482 w 421482"/>
              <a:gd name="connsiteY5" fmla="*/ 104776 h 421482"/>
              <a:gd name="connsiteX6" fmla="*/ 419101 w 421482"/>
              <a:gd name="connsiteY6" fmla="*/ 66676 h 421482"/>
              <a:gd name="connsiteX7" fmla="*/ 340519 w 421482"/>
              <a:gd name="connsiteY7" fmla="*/ 119064 h 421482"/>
              <a:gd name="connsiteX8" fmla="*/ 385763 w 421482"/>
              <a:gd name="connsiteY8" fmla="*/ 33339 h 421482"/>
              <a:gd name="connsiteX9" fmla="*/ 369093 w 421482"/>
              <a:gd name="connsiteY9" fmla="*/ 21432 h 421482"/>
              <a:gd name="connsiteX10" fmla="*/ 314325 w 421482"/>
              <a:gd name="connsiteY10" fmla="*/ 95251 h 421482"/>
              <a:gd name="connsiteX11" fmla="*/ 300037 w 421482"/>
              <a:gd name="connsiteY11" fmla="*/ 95251 h 421482"/>
              <a:gd name="connsiteX12" fmla="*/ 326231 w 421482"/>
              <a:gd name="connsiteY12" fmla="*/ 11907 h 421482"/>
              <a:gd name="connsiteX13" fmla="*/ 309562 w 421482"/>
              <a:gd name="connsiteY13" fmla="*/ 0 h 421482"/>
              <a:gd name="connsiteX14" fmla="*/ 271462 w 421482"/>
              <a:gd name="connsiteY14" fmla="*/ 83345 h 421482"/>
              <a:gd name="connsiteX15" fmla="*/ 276225 w 421482"/>
              <a:gd name="connsiteY15" fmla="*/ 64296 h 421482"/>
              <a:gd name="connsiteX16" fmla="*/ 264319 w 421482"/>
              <a:gd name="connsiteY16" fmla="*/ 40482 h 421482"/>
              <a:gd name="connsiteX17" fmla="*/ 245269 w 421482"/>
              <a:gd name="connsiteY17" fmla="*/ 33338 h 421482"/>
              <a:gd name="connsiteX18" fmla="*/ 247650 w 421482"/>
              <a:gd name="connsiteY18" fmla="*/ 133351 h 421482"/>
              <a:gd name="connsiteX19" fmla="*/ 0 w 421482"/>
              <a:gd name="connsiteY19" fmla="*/ 323851 h 421482"/>
              <a:gd name="connsiteX20" fmla="*/ 88106 w 421482"/>
              <a:gd name="connsiteY20" fmla="*/ 421482 h 421482"/>
              <a:gd name="connsiteX0" fmla="*/ 88106 w 422897"/>
              <a:gd name="connsiteY0" fmla="*/ 421482 h 421482"/>
              <a:gd name="connsiteX1" fmla="*/ 319087 w 422897"/>
              <a:gd name="connsiteY1" fmla="*/ 197645 h 421482"/>
              <a:gd name="connsiteX2" fmla="*/ 381000 w 422897"/>
              <a:gd name="connsiteY2" fmla="*/ 230982 h 421482"/>
              <a:gd name="connsiteX3" fmla="*/ 385763 w 422897"/>
              <a:gd name="connsiteY3" fmla="*/ 192881 h 421482"/>
              <a:gd name="connsiteX4" fmla="*/ 342900 w 422897"/>
              <a:gd name="connsiteY4" fmla="*/ 157164 h 421482"/>
              <a:gd name="connsiteX5" fmla="*/ 421482 w 422897"/>
              <a:gd name="connsiteY5" fmla="*/ 104776 h 421482"/>
              <a:gd name="connsiteX6" fmla="*/ 419101 w 422897"/>
              <a:gd name="connsiteY6" fmla="*/ 66676 h 421482"/>
              <a:gd name="connsiteX7" fmla="*/ 340519 w 422897"/>
              <a:gd name="connsiteY7" fmla="*/ 119064 h 421482"/>
              <a:gd name="connsiteX8" fmla="*/ 385763 w 422897"/>
              <a:gd name="connsiteY8" fmla="*/ 33339 h 421482"/>
              <a:gd name="connsiteX9" fmla="*/ 369093 w 422897"/>
              <a:gd name="connsiteY9" fmla="*/ 21432 h 421482"/>
              <a:gd name="connsiteX10" fmla="*/ 314325 w 422897"/>
              <a:gd name="connsiteY10" fmla="*/ 95251 h 421482"/>
              <a:gd name="connsiteX11" fmla="*/ 300037 w 422897"/>
              <a:gd name="connsiteY11" fmla="*/ 95251 h 421482"/>
              <a:gd name="connsiteX12" fmla="*/ 326231 w 422897"/>
              <a:gd name="connsiteY12" fmla="*/ 11907 h 421482"/>
              <a:gd name="connsiteX13" fmla="*/ 309562 w 422897"/>
              <a:gd name="connsiteY13" fmla="*/ 0 h 421482"/>
              <a:gd name="connsiteX14" fmla="*/ 271462 w 422897"/>
              <a:gd name="connsiteY14" fmla="*/ 83345 h 421482"/>
              <a:gd name="connsiteX15" fmla="*/ 276225 w 422897"/>
              <a:gd name="connsiteY15" fmla="*/ 64296 h 421482"/>
              <a:gd name="connsiteX16" fmla="*/ 264319 w 422897"/>
              <a:gd name="connsiteY16" fmla="*/ 40482 h 421482"/>
              <a:gd name="connsiteX17" fmla="*/ 245269 w 422897"/>
              <a:gd name="connsiteY17" fmla="*/ 33338 h 421482"/>
              <a:gd name="connsiteX18" fmla="*/ 247650 w 422897"/>
              <a:gd name="connsiteY18" fmla="*/ 133351 h 421482"/>
              <a:gd name="connsiteX19" fmla="*/ 0 w 422897"/>
              <a:gd name="connsiteY19" fmla="*/ 323851 h 421482"/>
              <a:gd name="connsiteX20" fmla="*/ 88106 w 422897"/>
              <a:gd name="connsiteY20" fmla="*/ 421482 h 421482"/>
              <a:gd name="connsiteX0" fmla="*/ 88106 w 419749"/>
              <a:gd name="connsiteY0" fmla="*/ 421482 h 421482"/>
              <a:gd name="connsiteX1" fmla="*/ 319087 w 419749"/>
              <a:gd name="connsiteY1" fmla="*/ 197645 h 421482"/>
              <a:gd name="connsiteX2" fmla="*/ 381000 w 419749"/>
              <a:gd name="connsiteY2" fmla="*/ 230982 h 421482"/>
              <a:gd name="connsiteX3" fmla="*/ 385763 w 419749"/>
              <a:gd name="connsiteY3" fmla="*/ 192881 h 421482"/>
              <a:gd name="connsiteX4" fmla="*/ 342900 w 419749"/>
              <a:gd name="connsiteY4" fmla="*/ 157164 h 421482"/>
              <a:gd name="connsiteX5" fmla="*/ 416720 w 419749"/>
              <a:gd name="connsiteY5" fmla="*/ 90488 h 421482"/>
              <a:gd name="connsiteX6" fmla="*/ 419101 w 419749"/>
              <a:gd name="connsiteY6" fmla="*/ 66676 h 421482"/>
              <a:gd name="connsiteX7" fmla="*/ 340519 w 419749"/>
              <a:gd name="connsiteY7" fmla="*/ 119064 h 421482"/>
              <a:gd name="connsiteX8" fmla="*/ 385763 w 419749"/>
              <a:gd name="connsiteY8" fmla="*/ 33339 h 421482"/>
              <a:gd name="connsiteX9" fmla="*/ 369093 w 419749"/>
              <a:gd name="connsiteY9" fmla="*/ 21432 h 421482"/>
              <a:gd name="connsiteX10" fmla="*/ 314325 w 419749"/>
              <a:gd name="connsiteY10" fmla="*/ 95251 h 421482"/>
              <a:gd name="connsiteX11" fmla="*/ 300037 w 419749"/>
              <a:gd name="connsiteY11" fmla="*/ 95251 h 421482"/>
              <a:gd name="connsiteX12" fmla="*/ 326231 w 419749"/>
              <a:gd name="connsiteY12" fmla="*/ 11907 h 421482"/>
              <a:gd name="connsiteX13" fmla="*/ 309562 w 419749"/>
              <a:gd name="connsiteY13" fmla="*/ 0 h 421482"/>
              <a:gd name="connsiteX14" fmla="*/ 271462 w 419749"/>
              <a:gd name="connsiteY14" fmla="*/ 83345 h 421482"/>
              <a:gd name="connsiteX15" fmla="*/ 276225 w 419749"/>
              <a:gd name="connsiteY15" fmla="*/ 64296 h 421482"/>
              <a:gd name="connsiteX16" fmla="*/ 264319 w 419749"/>
              <a:gd name="connsiteY16" fmla="*/ 40482 h 421482"/>
              <a:gd name="connsiteX17" fmla="*/ 245269 w 419749"/>
              <a:gd name="connsiteY17" fmla="*/ 33338 h 421482"/>
              <a:gd name="connsiteX18" fmla="*/ 247650 w 419749"/>
              <a:gd name="connsiteY18" fmla="*/ 133351 h 421482"/>
              <a:gd name="connsiteX19" fmla="*/ 0 w 419749"/>
              <a:gd name="connsiteY19" fmla="*/ 323851 h 421482"/>
              <a:gd name="connsiteX20" fmla="*/ 88106 w 419749"/>
              <a:gd name="connsiteY20" fmla="*/ 421482 h 421482"/>
              <a:gd name="connsiteX0" fmla="*/ 88106 w 419749"/>
              <a:gd name="connsiteY0" fmla="*/ 421482 h 421482"/>
              <a:gd name="connsiteX1" fmla="*/ 319087 w 419749"/>
              <a:gd name="connsiteY1" fmla="*/ 197645 h 421482"/>
              <a:gd name="connsiteX2" fmla="*/ 381000 w 419749"/>
              <a:gd name="connsiteY2" fmla="*/ 230982 h 421482"/>
              <a:gd name="connsiteX3" fmla="*/ 385763 w 419749"/>
              <a:gd name="connsiteY3" fmla="*/ 192881 h 421482"/>
              <a:gd name="connsiteX4" fmla="*/ 342900 w 419749"/>
              <a:gd name="connsiteY4" fmla="*/ 157164 h 421482"/>
              <a:gd name="connsiteX5" fmla="*/ 416720 w 419749"/>
              <a:gd name="connsiteY5" fmla="*/ 90488 h 421482"/>
              <a:gd name="connsiteX6" fmla="*/ 419101 w 419749"/>
              <a:gd name="connsiteY6" fmla="*/ 66676 h 421482"/>
              <a:gd name="connsiteX7" fmla="*/ 340519 w 419749"/>
              <a:gd name="connsiteY7" fmla="*/ 119064 h 421482"/>
              <a:gd name="connsiteX8" fmla="*/ 385763 w 419749"/>
              <a:gd name="connsiteY8" fmla="*/ 33339 h 421482"/>
              <a:gd name="connsiteX9" fmla="*/ 369093 w 419749"/>
              <a:gd name="connsiteY9" fmla="*/ 21432 h 421482"/>
              <a:gd name="connsiteX10" fmla="*/ 314325 w 419749"/>
              <a:gd name="connsiteY10" fmla="*/ 95251 h 421482"/>
              <a:gd name="connsiteX11" fmla="*/ 300037 w 419749"/>
              <a:gd name="connsiteY11" fmla="*/ 95251 h 421482"/>
              <a:gd name="connsiteX12" fmla="*/ 326231 w 419749"/>
              <a:gd name="connsiteY12" fmla="*/ 11907 h 421482"/>
              <a:gd name="connsiteX13" fmla="*/ 309562 w 419749"/>
              <a:gd name="connsiteY13" fmla="*/ 0 h 421482"/>
              <a:gd name="connsiteX14" fmla="*/ 271462 w 419749"/>
              <a:gd name="connsiteY14" fmla="*/ 83345 h 421482"/>
              <a:gd name="connsiteX15" fmla="*/ 276225 w 419749"/>
              <a:gd name="connsiteY15" fmla="*/ 64296 h 421482"/>
              <a:gd name="connsiteX16" fmla="*/ 264319 w 419749"/>
              <a:gd name="connsiteY16" fmla="*/ 40482 h 421482"/>
              <a:gd name="connsiteX17" fmla="*/ 245269 w 419749"/>
              <a:gd name="connsiteY17" fmla="*/ 33338 h 421482"/>
              <a:gd name="connsiteX18" fmla="*/ 247650 w 419749"/>
              <a:gd name="connsiteY18" fmla="*/ 133351 h 421482"/>
              <a:gd name="connsiteX19" fmla="*/ 0 w 419749"/>
              <a:gd name="connsiteY19" fmla="*/ 323851 h 421482"/>
              <a:gd name="connsiteX20" fmla="*/ 88106 w 419749"/>
              <a:gd name="connsiteY20" fmla="*/ 421482 h 421482"/>
              <a:gd name="connsiteX0" fmla="*/ 88106 w 431671"/>
              <a:gd name="connsiteY0" fmla="*/ 421482 h 421482"/>
              <a:gd name="connsiteX1" fmla="*/ 319087 w 431671"/>
              <a:gd name="connsiteY1" fmla="*/ 197645 h 421482"/>
              <a:gd name="connsiteX2" fmla="*/ 381000 w 431671"/>
              <a:gd name="connsiteY2" fmla="*/ 230982 h 421482"/>
              <a:gd name="connsiteX3" fmla="*/ 385763 w 431671"/>
              <a:gd name="connsiteY3" fmla="*/ 192881 h 421482"/>
              <a:gd name="connsiteX4" fmla="*/ 342900 w 431671"/>
              <a:gd name="connsiteY4" fmla="*/ 157164 h 421482"/>
              <a:gd name="connsiteX5" fmla="*/ 431007 w 431671"/>
              <a:gd name="connsiteY5" fmla="*/ 90488 h 421482"/>
              <a:gd name="connsiteX6" fmla="*/ 419101 w 431671"/>
              <a:gd name="connsiteY6" fmla="*/ 66676 h 421482"/>
              <a:gd name="connsiteX7" fmla="*/ 340519 w 431671"/>
              <a:gd name="connsiteY7" fmla="*/ 119064 h 421482"/>
              <a:gd name="connsiteX8" fmla="*/ 385763 w 431671"/>
              <a:gd name="connsiteY8" fmla="*/ 33339 h 421482"/>
              <a:gd name="connsiteX9" fmla="*/ 369093 w 431671"/>
              <a:gd name="connsiteY9" fmla="*/ 21432 h 421482"/>
              <a:gd name="connsiteX10" fmla="*/ 314325 w 431671"/>
              <a:gd name="connsiteY10" fmla="*/ 95251 h 421482"/>
              <a:gd name="connsiteX11" fmla="*/ 300037 w 431671"/>
              <a:gd name="connsiteY11" fmla="*/ 95251 h 421482"/>
              <a:gd name="connsiteX12" fmla="*/ 326231 w 431671"/>
              <a:gd name="connsiteY12" fmla="*/ 11907 h 421482"/>
              <a:gd name="connsiteX13" fmla="*/ 309562 w 431671"/>
              <a:gd name="connsiteY13" fmla="*/ 0 h 421482"/>
              <a:gd name="connsiteX14" fmla="*/ 271462 w 431671"/>
              <a:gd name="connsiteY14" fmla="*/ 83345 h 421482"/>
              <a:gd name="connsiteX15" fmla="*/ 276225 w 431671"/>
              <a:gd name="connsiteY15" fmla="*/ 64296 h 421482"/>
              <a:gd name="connsiteX16" fmla="*/ 264319 w 431671"/>
              <a:gd name="connsiteY16" fmla="*/ 40482 h 421482"/>
              <a:gd name="connsiteX17" fmla="*/ 245269 w 431671"/>
              <a:gd name="connsiteY17" fmla="*/ 33338 h 421482"/>
              <a:gd name="connsiteX18" fmla="*/ 247650 w 431671"/>
              <a:gd name="connsiteY18" fmla="*/ 133351 h 421482"/>
              <a:gd name="connsiteX19" fmla="*/ 0 w 431671"/>
              <a:gd name="connsiteY19" fmla="*/ 323851 h 421482"/>
              <a:gd name="connsiteX20" fmla="*/ 88106 w 431671"/>
              <a:gd name="connsiteY20" fmla="*/ 421482 h 421482"/>
              <a:gd name="connsiteX0" fmla="*/ 47637 w 431671"/>
              <a:gd name="connsiteY0" fmla="*/ 402044 h 402044"/>
              <a:gd name="connsiteX1" fmla="*/ 319087 w 431671"/>
              <a:gd name="connsiteY1" fmla="*/ 197645 h 402044"/>
              <a:gd name="connsiteX2" fmla="*/ 381000 w 431671"/>
              <a:gd name="connsiteY2" fmla="*/ 230982 h 402044"/>
              <a:gd name="connsiteX3" fmla="*/ 385763 w 431671"/>
              <a:gd name="connsiteY3" fmla="*/ 192881 h 402044"/>
              <a:gd name="connsiteX4" fmla="*/ 342900 w 431671"/>
              <a:gd name="connsiteY4" fmla="*/ 157164 h 402044"/>
              <a:gd name="connsiteX5" fmla="*/ 431007 w 431671"/>
              <a:gd name="connsiteY5" fmla="*/ 90488 h 402044"/>
              <a:gd name="connsiteX6" fmla="*/ 419101 w 431671"/>
              <a:gd name="connsiteY6" fmla="*/ 66676 h 402044"/>
              <a:gd name="connsiteX7" fmla="*/ 340519 w 431671"/>
              <a:gd name="connsiteY7" fmla="*/ 119064 h 402044"/>
              <a:gd name="connsiteX8" fmla="*/ 385763 w 431671"/>
              <a:gd name="connsiteY8" fmla="*/ 33339 h 402044"/>
              <a:gd name="connsiteX9" fmla="*/ 369093 w 431671"/>
              <a:gd name="connsiteY9" fmla="*/ 21432 h 402044"/>
              <a:gd name="connsiteX10" fmla="*/ 314325 w 431671"/>
              <a:gd name="connsiteY10" fmla="*/ 95251 h 402044"/>
              <a:gd name="connsiteX11" fmla="*/ 300037 w 431671"/>
              <a:gd name="connsiteY11" fmla="*/ 95251 h 402044"/>
              <a:gd name="connsiteX12" fmla="*/ 326231 w 431671"/>
              <a:gd name="connsiteY12" fmla="*/ 11907 h 402044"/>
              <a:gd name="connsiteX13" fmla="*/ 309562 w 431671"/>
              <a:gd name="connsiteY13" fmla="*/ 0 h 402044"/>
              <a:gd name="connsiteX14" fmla="*/ 271462 w 431671"/>
              <a:gd name="connsiteY14" fmla="*/ 83345 h 402044"/>
              <a:gd name="connsiteX15" fmla="*/ 276225 w 431671"/>
              <a:gd name="connsiteY15" fmla="*/ 64296 h 402044"/>
              <a:gd name="connsiteX16" fmla="*/ 264319 w 431671"/>
              <a:gd name="connsiteY16" fmla="*/ 40482 h 402044"/>
              <a:gd name="connsiteX17" fmla="*/ 245269 w 431671"/>
              <a:gd name="connsiteY17" fmla="*/ 33338 h 402044"/>
              <a:gd name="connsiteX18" fmla="*/ 247650 w 431671"/>
              <a:gd name="connsiteY18" fmla="*/ 133351 h 402044"/>
              <a:gd name="connsiteX19" fmla="*/ 0 w 431671"/>
              <a:gd name="connsiteY19" fmla="*/ 323851 h 402044"/>
              <a:gd name="connsiteX20" fmla="*/ 47637 w 431671"/>
              <a:gd name="connsiteY20" fmla="*/ 402044 h 402044"/>
              <a:gd name="connsiteX0" fmla="*/ 27403 w 411437"/>
              <a:gd name="connsiteY0" fmla="*/ 402044 h 402044"/>
              <a:gd name="connsiteX1" fmla="*/ 298853 w 411437"/>
              <a:gd name="connsiteY1" fmla="*/ 197645 h 402044"/>
              <a:gd name="connsiteX2" fmla="*/ 360766 w 411437"/>
              <a:gd name="connsiteY2" fmla="*/ 230982 h 402044"/>
              <a:gd name="connsiteX3" fmla="*/ 365529 w 411437"/>
              <a:gd name="connsiteY3" fmla="*/ 192881 h 402044"/>
              <a:gd name="connsiteX4" fmla="*/ 322666 w 411437"/>
              <a:gd name="connsiteY4" fmla="*/ 157164 h 402044"/>
              <a:gd name="connsiteX5" fmla="*/ 410773 w 411437"/>
              <a:gd name="connsiteY5" fmla="*/ 90488 h 402044"/>
              <a:gd name="connsiteX6" fmla="*/ 398867 w 411437"/>
              <a:gd name="connsiteY6" fmla="*/ 66676 h 402044"/>
              <a:gd name="connsiteX7" fmla="*/ 320285 w 411437"/>
              <a:gd name="connsiteY7" fmla="*/ 119064 h 402044"/>
              <a:gd name="connsiteX8" fmla="*/ 365529 w 411437"/>
              <a:gd name="connsiteY8" fmla="*/ 33339 h 402044"/>
              <a:gd name="connsiteX9" fmla="*/ 348859 w 411437"/>
              <a:gd name="connsiteY9" fmla="*/ 21432 h 402044"/>
              <a:gd name="connsiteX10" fmla="*/ 294091 w 411437"/>
              <a:gd name="connsiteY10" fmla="*/ 95251 h 402044"/>
              <a:gd name="connsiteX11" fmla="*/ 279803 w 411437"/>
              <a:gd name="connsiteY11" fmla="*/ 95251 h 402044"/>
              <a:gd name="connsiteX12" fmla="*/ 305997 w 411437"/>
              <a:gd name="connsiteY12" fmla="*/ 11907 h 402044"/>
              <a:gd name="connsiteX13" fmla="*/ 289328 w 411437"/>
              <a:gd name="connsiteY13" fmla="*/ 0 h 402044"/>
              <a:gd name="connsiteX14" fmla="*/ 251228 w 411437"/>
              <a:gd name="connsiteY14" fmla="*/ 83345 h 402044"/>
              <a:gd name="connsiteX15" fmla="*/ 255991 w 411437"/>
              <a:gd name="connsiteY15" fmla="*/ 64296 h 402044"/>
              <a:gd name="connsiteX16" fmla="*/ 244085 w 411437"/>
              <a:gd name="connsiteY16" fmla="*/ 40482 h 402044"/>
              <a:gd name="connsiteX17" fmla="*/ 225035 w 411437"/>
              <a:gd name="connsiteY17" fmla="*/ 33338 h 402044"/>
              <a:gd name="connsiteX18" fmla="*/ 227416 w 411437"/>
              <a:gd name="connsiteY18" fmla="*/ 133351 h 402044"/>
              <a:gd name="connsiteX19" fmla="*/ 0 w 411437"/>
              <a:gd name="connsiteY19" fmla="*/ 335999 h 402044"/>
              <a:gd name="connsiteX20" fmla="*/ 27403 w 411437"/>
              <a:gd name="connsiteY20" fmla="*/ 402044 h 402044"/>
              <a:gd name="connsiteX0" fmla="*/ 34147 w 411437"/>
              <a:gd name="connsiteY0" fmla="*/ 409334 h 409334"/>
              <a:gd name="connsiteX1" fmla="*/ 298853 w 411437"/>
              <a:gd name="connsiteY1" fmla="*/ 197645 h 409334"/>
              <a:gd name="connsiteX2" fmla="*/ 360766 w 411437"/>
              <a:gd name="connsiteY2" fmla="*/ 230982 h 409334"/>
              <a:gd name="connsiteX3" fmla="*/ 365529 w 411437"/>
              <a:gd name="connsiteY3" fmla="*/ 192881 h 409334"/>
              <a:gd name="connsiteX4" fmla="*/ 322666 w 411437"/>
              <a:gd name="connsiteY4" fmla="*/ 157164 h 409334"/>
              <a:gd name="connsiteX5" fmla="*/ 410773 w 411437"/>
              <a:gd name="connsiteY5" fmla="*/ 90488 h 409334"/>
              <a:gd name="connsiteX6" fmla="*/ 398867 w 411437"/>
              <a:gd name="connsiteY6" fmla="*/ 66676 h 409334"/>
              <a:gd name="connsiteX7" fmla="*/ 320285 w 411437"/>
              <a:gd name="connsiteY7" fmla="*/ 119064 h 409334"/>
              <a:gd name="connsiteX8" fmla="*/ 365529 w 411437"/>
              <a:gd name="connsiteY8" fmla="*/ 33339 h 409334"/>
              <a:gd name="connsiteX9" fmla="*/ 348859 w 411437"/>
              <a:gd name="connsiteY9" fmla="*/ 21432 h 409334"/>
              <a:gd name="connsiteX10" fmla="*/ 294091 w 411437"/>
              <a:gd name="connsiteY10" fmla="*/ 95251 h 409334"/>
              <a:gd name="connsiteX11" fmla="*/ 279803 w 411437"/>
              <a:gd name="connsiteY11" fmla="*/ 95251 h 409334"/>
              <a:gd name="connsiteX12" fmla="*/ 305997 w 411437"/>
              <a:gd name="connsiteY12" fmla="*/ 11907 h 409334"/>
              <a:gd name="connsiteX13" fmla="*/ 289328 w 411437"/>
              <a:gd name="connsiteY13" fmla="*/ 0 h 409334"/>
              <a:gd name="connsiteX14" fmla="*/ 251228 w 411437"/>
              <a:gd name="connsiteY14" fmla="*/ 83345 h 409334"/>
              <a:gd name="connsiteX15" fmla="*/ 255991 w 411437"/>
              <a:gd name="connsiteY15" fmla="*/ 64296 h 409334"/>
              <a:gd name="connsiteX16" fmla="*/ 244085 w 411437"/>
              <a:gd name="connsiteY16" fmla="*/ 40482 h 409334"/>
              <a:gd name="connsiteX17" fmla="*/ 225035 w 411437"/>
              <a:gd name="connsiteY17" fmla="*/ 33338 h 409334"/>
              <a:gd name="connsiteX18" fmla="*/ 227416 w 411437"/>
              <a:gd name="connsiteY18" fmla="*/ 133351 h 409334"/>
              <a:gd name="connsiteX19" fmla="*/ 0 w 411437"/>
              <a:gd name="connsiteY19" fmla="*/ 335999 h 409334"/>
              <a:gd name="connsiteX20" fmla="*/ 34147 w 411437"/>
              <a:gd name="connsiteY20" fmla="*/ 409334 h 409334"/>
              <a:gd name="connsiteX0" fmla="*/ 40891 w 418181"/>
              <a:gd name="connsiteY0" fmla="*/ 409334 h 409334"/>
              <a:gd name="connsiteX1" fmla="*/ 305597 w 418181"/>
              <a:gd name="connsiteY1" fmla="*/ 197645 h 409334"/>
              <a:gd name="connsiteX2" fmla="*/ 367510 w 418181"/>
              <a:gd name="connsiteY2" fmla="*/ 230982 h 409334"/>
              <a:gd name="connsiteX3" fmla="*/ 372273 w 418181"/>
              <a:gd name="connsiteY3" fmla="*/ 192881 h 409334"/>
              <a:gd name="connsiteX4" fmla="*/ 329410 w 418181"/>
              <a:gd name="connsiteY4" fmla="*/ 157164 h 409334"/>
              <a:gd name="connsiteX5" fmla="*/ 417517 w 418181"/>
              <a:gd name="connsiteY5" fmla="*/ 90488 h 409334"/>
              <a:gd name="connsiteX6" fmla="*/ 405611 w 418181"/>
              <a:gd name="connsiteY6" fmla="*/ 66676 h 409334"/>
              <a:gd name="connsiteX7" fmla="*/ 327029 w 418181"/>
              <a:gd name="connsiteY7" fmla="*/ 119064 h 409334"/>
              <a:gd name="connsiteX8" fmla="*/ 372273 w 418181"/>
              <a:gd name="connsiteY8" fmla="*/ 33339 h 409334"/>
              <a:gd name="connsiteX9" fmla="*/ 355603 w 418181"/>
              <a:gd name="connsiteY9" fmla="*/ 21432 h 409334"/>
              <a:gd name="connsiteX10" fmla="*/ 300835 w 418181"/>
              <a:gd name="connsiteY10" fmla="*/ 95251 h 409334"/>
              <a:gd name="connsiteX11" fmla="*/ 286547 w 418181"/>
              <a:gd name="connsiteY11" fmla="*/ 95251 h 409334"/>
              <a:gd name="connsiteX12" fmla="*/ 312741 w 418181"/>
              <a:gd name="connsiteY12" fmla="*/ 11907 h 409334"/>
              <a:gd name="connsiteX13" fmla="*/ 296072 w 418181"/>
              <a:gd name="connsiteY13" fmla="*/ 0 h 409334"/>
              <a:gd name="connsiteX14" fmla="*/ 257972 w 418181"/>
              <a:gd name="connsiteY14" fmla="*/ 83345 h 409334"/>
              <a:gd name="connsiteX15" fmla="*/ 262735 w 418181"/>
              <a:gd name="connsiteY15" fmla="*/ 64296 h 409334"/>
              <a:gd name="connsiteX16" fmla="*/ 250829 w 418181"/>
              <a:gd name="connsiteY16" fmla="*/ 40482 h 409334"/>
              <a:gd name="connsiteX17" fmla="*/ 231779 w 418181"/>
              <a:gd name="connsiteY17" fmla="*/ 33338 h 409334"/>
              <a:gd name="connsiteX18" fmla="*/ 234160 w 418181"/>
              <a:gd name="connsiteY18" fmla="*/ 133351 h 409334"/>
              <a:gd name="connsiteX19" fmla="*/ 0 w 418181"/>
              <a:gd name="connsiteY19" fmla="*/ 333569 h 409334"/>
              <a:gd name="connsiteX20" fmla="*/ 40891 w 418181"/>
              <a:gd name="connsiteY20" fmla="*/ 409334 h 409334"/>
              <a:gd name="connsiteX0" fmla="*/ 20657 w 418181"/>
              <a:gd name="connsiteY0" fmla="*/ 377747 h 377747"/>
              <a:gd name="connsiteX1" fmla="*/ 305597 w 418181"/>
              <a:gd name="connsiteY1" fmla="*/ 197645 h 377747"/>
              <a:gd name="connsiteX2" fmla="*/ 367510 w 418181"/>
              <a:gd name="connsiteY2" fmla="*/ 230982 h 377747"/>
              <a:gd name="connsiteX3" fmla="*/ 372273 w 418181"/>
              <a:gd name="connsiteY3" fmla="*/ 192881 h 377747"/>
              <a:gd name="connsiteX4" fmla="*/ 329410 w 418181"/>
              <a:gd name="connsiteY4" fmla="*/ 157164 h 377747"/>
              <a:gd name="connsiteX5" fmla="*/ 417517 w 418181"/>
              <a:gd name="connsiteY5" fmla="*/ 90488 h 377747"/>
              <a:gd name="connsiteX6" fmla="*/ 405611 w 418181"/>
              <a:gd name="connsiteY6" fmla="*/ 66676 h 377747"/>
              <a:gd name="connsiteX7" fmla="*/ 327029 w 418181"/>
              <a:gd name="connsiteY7" fmla="*/ 119064 h 377747"/>
              <a:gd name="connsiteX8" fmla="*/ 372273 w 418181"/>
              <a:gd name="connsiteY8" fmla="*/ 33339 h 377747"/>
              <a:gd name="connsiteX9" fmla="*/ 355603 w 418181"/>
              <a:gd name="connsiteY9" fmla="*/ 21432 h 377747"/>
              <a:gd name="connsiteX10" fmla="*/ 300835 w 418181"/>
              <a:gd name="connsiteY10" fmla="*/ 95251 h 377747"/>
              <a:gd name="connsiteX11" fmla="*/ 286547 w 418181"/>
              <a:gd name="connsiteY11" fmla="*/ 95251 h 377747"/>
              <a:gd name="connsiteX12" fmla="*/ 312741 w 418181"/>
              <a:gd name="connsiteY12" fmla="*/ 11907 h 377747"/>
              <a:gd name="connsiteX13" fmla="*/ 296072 w 418181"/>
              <a:gd name="connsiteY13" fmla="*/ 0 h 377747"/>
              <a:gd name="connsiteX14" fmla="*/ 257972 w 418181"/>
              <a:gd name="connsiteY14" fmla="*/ 83345 h 377747"/>
              <a:gd name="connsiteX15" fmla="*/ 262735 w 418181"/>
              <a:gd name="connsiteY15" fmla="*/ 64296 h 377747"/>
              <a:gd name="connsiteX16" fmla="*/ 250829 w 418181"/>
              <a:gd name="connsiteY16" fmla="*/ 40482 h 377747"/>
              <a:gd name="connsiteX17" fmla="*/ 231779 w 418181"/>
              <a:gd name="connsiteY17" fmla="*/ 33338 h 377747"/>
              <a:gd name="connsiteX18" fmla="*/ 234160 w 418181"/>
              <a:gd name="connsiteY18" fmla="*/ 133351 h 377747"/>
              <a:gd name="connsiteX19" fmla="*/ 0 w 418181"/>
              <a:gd name="connsiteY19" fmla="*/ 333569 h 377747"/>
              <a:gd name="connsiteX20" fmla="*/ 20657 w 418181"/>
              <a:gd name="connsiteY20" fmla="*/ 377747 h 37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8181" h="377747">
                <a:moveTo>
                  <a:pt x="20657" y="377747"/>
                </a:moveTo>
                <a:lnTo>
                  <a:pt x="305597" y="197645"/>
                </a:lnTo>
                <a:cubicBezTo>
                  <a:pt x="332585" y="211139"/>
                  <a:pt x="328616" y="222250"/>
                  <a:pt x="367510" y="230982"/>
                </a:cubicBezTo>
                <a:cubicBezTo>
                  <a:pt x="373066" y="220663"/>
                  <a:pt x="381004" y="219869"/>
                  <a:pt x="372273" y="192881"/>
                </a:cubicBezTo>
                <a:lnTo>
                  <a:pt x="329410" y="157164"/>
                </a:lnTo>
                <a:cubicBezTo>
                  <a:pt x="350841" y="134939"/>
                  <a:pt x="405611" y="115094"/>
                  <a:pt x="417517" y="90488"/>
                </a:cubicBezTo>
                <a:cubicBezTo>
                  <a:pt x="421486" y="70644"/>
                  <a:pt x="406405" y="79376"/>
                  <a:pt x="405611" y="66676"/>
                </a:cubicBezTo>
                <a:lnTo>
                  <a:pt x="327029" y="119064"/>
                </a:lnTo>
                <a:cubicBezTo>
                  <a:pt x="338935" y="94458"/>
                  <a:pt x="367511" y="62708"/>
                  <a:pt x="372273" y="33339"/>
                </a:cubicBezTo>
                <a:cubicBezTo>
                  <a:pt x="346080" y="20639"/>
                  <a:pt x="374653" y="22226"/>
                  <a:pt x="355603" y="21432"/>
                </a:cubicBezTo>
                <a:lnTo>
                  <a:pt x="300835" y="95251"/>
                </a:lnTo>
                <a:lnTo>
                  <a:pt x="286547" y="95251"/>
                </a:lnTo>
                <a:cubicBezTo>
                  <a:pt x="295278" y="67470"/>
                  <a:pt x="308772" y="39688"/>
                  <a:pt x="312741" y="11907"/>
                </a:cubicBezTo>
                <a:cubicBezTo>
                  <a:pt x="315122" y="0"/>
                  <a:pt x="305597" y="4763"/>
                  <a:pt x="296072" y="0"/>
                </a:cubicBezTo>
                <a:lnTo>
                  <a:pt x="257972" y="83345"/>
                </a:lnTo>
                <a:lnTo>
                  <a:pt x="262735" y="64296"/>
                </a:lnTo>
                <a:cubicBezTo>
                  <a:pt x="258766" y="56358"/>
                  <a:pt x="255988" y="45642"/>
                  <a:pt x="250829" y="40482"/>
                </a:cubicBezTo>
                <a:cubicBezTo>
                  <a:pt x="245670" y="35322"/>
                  <a:pt x="233048" y="26676"/>
                  <a:pt x="231779" y="33338"/>
                </a:cubicBezTo>
                <a:cubicBezTo>
                  <a:pt x="225429" y="66676"/>
                  <a:pt x="233366" y="100013"/>
                  <a:pt x="234160" y="133351"/>
                </a:cubicBezTo>
                <a:lnTo>
                  <a:pt x="0" y="333569"/>
                </a:lnTo>
                <a:lnTo>
                  <a:pt x="20657" y="377747"/>
                </a:lnTo>
                <a:close/>
              </a:path>
            </a:pathLst>
          </a:cu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0" name="Picture 89"/>
          <p:cNvPicPr>
            <a:picLocks noChangeAspect="1"/>
          </p:cNvPicPr>
          <p:nvPr/>
        </p:nvPicPr>
        <p:blipFill>
          <a:blip r:embed="rId4"/>
          <a:stretch>
            <a:fillRect/>
          </a:stretch>
        </p:blipFill>
        <p:spPr>
          <a:xfrm>
            <a:off x="3810000" y="2291300"/>
            <a:ext cx="1153019" cy="1153019"/>
          </a:xfrm>
          <a:prstGeom prst="rect">
            <a:avLst/>
          </a:prstGeom>
        </p:spPr>
      </p:pic>
      <p:pic>
        <p:nvPicPr>
          <p:cNvPr id="94" name="Picture 93"/>
          <p:cNvPicPr>
            <a:picLocks noChangeAspect="1"/>
          </p:cNvPicPr>
          <p:nvPr/>
        </p:nvPicPr>
        <p:blipFill>
          <a:blip r:embed="rId5">
            <a:extLst>
              <a:ext uri="{BEBA8EAE-BF5A-486C-A8C5-ECC9F3942E4B}">
                <a14:imgProps xmlns:a14="http://schemas.microsoft.com/office/drawing/2010/main">
                  <a14:imgLayer r:embed="rId6">
                    <a14:imgEffect>
                      <a14:backgroundRemoval t="1887" b="98113" l="9693" r="89835"/>
                    </a14:imgEffect>
                  </a14:imgLayer>
                </a14:imgProps>
              </a:ext>
            </a:extLst>
          </a:blip>
          <a:stretch>
            <a:fillRect/>
          </a:stretch>
        </p:blipFill>
        <p:spPr>
          <a:xfrm>
            <a:off x="4075344" y="3814797"/>
            <a:ext cx="2020904" cy="2532102"/>
          </a:xfrm>
          <a:prstGeom prst="rect">
            <a:avLst/>
          </a:prstGeom>
          <a:scene3d>
            <a:camera prst="orthographicFront">
              <a:rot lat="0" lon="12599999" rev="0"/>
            </a:camera>
            <a:lightRig rig="threePt" dir="t"/>
          </a:scene3d>
        </p:spPr>
      </p:pic>
      <p:grpSp>
        <p:nvGrpSpPr>
          <p:cNvPr id="102" name="Group 101"/>
          <p:cNvGrpSpPr/>
          <p:nvPr/>
        </p:nvGrpSpPr>
        <p:grpSpPr>
          <a:xfrm>
            <a:off x="4811391" y="2929905"/>
            <a:ext cx="1375924" cy="3063050"/>
            <a:chOff x="4491926" y="2333048"/>
            <a:chExt cx="952206" cy="2326521"/>
          </a:xfrm>
        </p:grpSpPr>
        <p:grpSp>
          <p:nvGrpSpPr>
            <p:cNvPr id="104" name="Group 103"/>
            <p:cNvGrpSpPr/>
            <p:nvPr/>
          </p:nvGrpSpPr>
          <p:grpSpPr>
            <a:xfrm>
              <a:off x="4672415" y="4440399"/>
              <a:ext cx="109467" cy="211269"/>
              <a:chOff x="1997832" y="4940226"/>
              <a:chExt cx="189762" cy="211269"/>
            </a:xfrm>
          </p:grpSpPr>
          <p:sp>
            <p:nvSpPr>
              <p:cNvPr id="139" name="Chord 138"/>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Chord 139"/>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05" name="Rectangle: Single Corner Snipped 17"/>
            <p:cNvSpPr/>
            <p:nvPr/>
          </p:nvSpPr>
          <p:spPr>
            <a:xfrm flipH="1">
              <a:off x="4648200" y="3276600"/>
              <a:ext cx="411267" cy="643635"/>
            </a:xfrm>
            <a:prstGeom prst="snip1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504D"/>
                </a:solidFill>
                <a:effectLst/>
                <a:uLnTx/>
                <a:uFillTx/>
                <a:latin typeface="Calibri"/>
                <a:cs typeface="Arial" charset="0"/>
              </a:endParaRPr>
            </a:p>
          </p:txBody>
        </p:sp>
        <p:sp>
          <p:nvSpPr>
            <p:cNvPr id="106" name="Oval 105"/>
            <p:cNvSpPr/>
            <p:nvPr/>
          </p:nvSpPr>
          <p:spPr>
            <a:xfrm>
              <a:off x="4506280" y="2739370"/>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07" name="Oval 106"/>
            <p:cNvSpPr/>
            <p:nvPr/>
          </p:nvSpPr>
          <p:spPr>
            <a:xfrm>
              <a:off x="5119600" y="2732744"/>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08" name="Flowchart: Off-page Connector 107"/>
            <p:cNvSpPr/>
            <p:nvPr/>
          </p:nvSpPr>
          <p:spPr>
            <a:xfrm>
              <a:off x="4772352" y="3101111"/>
              <a:ext cx="190502" cy="228600"/>
            </a:xfrm>
            <a:prstGeom prst="flowChartOffpageConnec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09" name="Oval 108"/>
            <p:cNvSpPr/>
            <p:nvPr/>
          </p:nvSpPr>
          <p:spPr>
            <a:xfrm>
              <a:off x="4564914" y="2411783"/>
              <a:ext cx="605378" cy="762000"/>
            </a:xfrm>
            <a:prstGeom prst="ellipse">
              <a:avLst/>
            </a:prstGeom>
            <a:solidFill>
              <a:srgbClr val="F6E4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0" name="Flowchart: Terminator 109"/>
            <p:cNvSpPr/>
            <p:nvPr/>
          </p:nvSpPr>
          <p:spPr>
            <a:xfrm>
              <a:off x="4491926" y="3481367"/>
              <a:ext cx="129447" cy="3726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1" name="Oval 110"/>
            <p:cNvSpPr/>
            <p:nvPr/>
          </p:nvSpPr>
          <p:spPr>
            <a:xfrm rot="315244" flipH="1">
              <a:off x="4623609" y="2764900"/>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2" name="Flowchart: Delay 111"/>
            <p:cNvSpPr/>
            <p:nvPr/>
          </p:nvSpPr>
          <p:spPr>
            <a:xfrm rot="1119198" flipH="1">
              <a:off x="4493078" y="3238467"/>
              <a:ext cx="212483" cy="344160"/>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3" name="Moon 112"/>
            <p:cNvSpPr/>
            <p:nvPr/>
          </p:nvSpPr>
          <p:spPr>
            <a:xfrm rot="16044244">
              <a:off x="4840336" y="2976171"/>
              <a:ext cx="67748" cy="201238"/>
            </a:xfrm>
            <a:prstGeom prst="moon">
              <a:avLst/>
            </a:prstGeom>
            <a:solidFill>
              <a:sysClr val="window" lastClr="FFFFFF"/>
            </a:solidFill>
            <a:ln w="19050" cap="flat" cmpd="sng" algn="ctr">
              <a:solidFill>
                <a:srgbClr val="AD4F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4" name="Flowchart: Terminator 113"/>
            <p:cNvSpPr/>
            <p:nvPr/>
          </p:nvSpPr>
          <p:spPr>
            <a:xfrm rot="2733961" flipH="1">
              <a:off x="5204875" y="3015003"/>
              <a:ext cx="106880" cy="371635"/>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5" name="Oval 114"/>
            <p:cNvSpPr/>
            <p:nvPr/>
          </p:nvSpPr>
          <p:spPr>
            <a:xfrm>
              <a:off x="4691166" y="2799006"/>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6" name="Oval 115"/>
            <p:cNvSpPr/>
            <p:nvPr/>
          </p:nvSpPr>
          <p:spPr>
            <a:xfrm rot="315244" flipH="1">
              <a:off x="4929529" y="2766159"/>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7" name="Oval 116"/>
            <p:cNvSpPr/>
            <p:nvPr/>
          </p:nvSpPr>
          <p:spPr>
            <a:xfrm>
              <a:off x="4995280" y="2797478"/>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8" name="Arc 117"/>
            <p:cNvSpPr/>
            <p:nvPr/>
          </p:nvSpPr>
          <p:spPr>
            <a:xfrm rot="21294691">
              <a:off x="4750157" y="2709274"/>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19" name="Moon 118"/>
            <p:cNvSpPr/>
            <p:nvPr/>
          </p:nvSpPr>
          <p:spPr>
            <a:xfrm rot="5400000">
              <a:off x="4670135" y="2227828"/>
              <a:ext cx="394931" cy="605380"/>
            </a:xfrm>
            <a:prstGeom prst="moon">
              <a:avLst>
                <a:gd name="adj" fmla="val 46460"/>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0" name="Moon 119"/>
            <p:cNvSpPr/>
            <p:nvPr/>
          </p:nvSpPr>
          <p:spPr>
            <a:xfrm rot="5400000">
              <a:off x="4717026" y="2283202"/>
              <a:ext cx="301150" cy="605380"/>
            </a:xfrm>
            <a:prstGeom prst="moon">
              <a:avLst>
                <a:gd name="adj" fmla="val 52142"/>
              </a:avLst>
            </a:prstGeom>
            <a:pattFill prst="dotDmnd">
              <a:fgClr>
                <a:srgbClr val="000000"/>
              </a:fgClr>
              <a:bgClr>
                <a:srgbClr val="000000">
                  <a:lumMod val="75000"/>
                  <a:lumOff val="25000"/>
                </a:srgbClr>
              </a:bgClr>
            </a:patt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734319" y="2333048"/>
              <a:ext cx="262966" cy="102267"/>
            </a:xfrm>
            <a:prstGeom prst="ellipse">
              <a:avLst/>
            </a:prstGeom>
            <a:pattFill prst="dotDmnd">
              <a:fgClr>
                <a:srgbClr val="000000"/>
              </a:fgClr>
              <a:bgClr>
                <a:srgbClr val="FFCC66">
                  <a:lumMod val="25000"/>
                </a:srgbClr>
              </a:bgClr>
            </a:patt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22" name="Flowchart: Delay 123"/>
            <p:cNvSpPr/>
            <p:nvPr/>
          </p:nvSpPr>
          <p:spPr>
            <a:xfrm rot="2497218" flipV="1">
              <a:off x="5069979" y="3122049"/>
              <a:ext cx="185195" cy="358183"/>
            </a:xfrm>
            <a:custGeom>
              <a:avLst/>
              <a:gdLst>
                <a:gd name="connsiteX0" fmla="*/ 0 w 216926"/>
                <a:gd name="connsiteY0" fmla="*/ 0 h 344160"/>
                <a:gd name="connsiteX1" fmla="*/ 108463 w 216926"/>
                <a:gd name="connsiteY1" fmla="*/ 0 h 344160"/>
                <a:gd name="connsiteX2" fmla="*/ 216926 w 216926"/>
                <a:gd name="connsiteY2" fmla="*/ 172080 h 344160"/>
                <a:gd name="connsiteX3" fmla="*/ 108463 w 216926"/>
                <a:gd name="connsiteY3" fmla="*/ 344160 h 344160"/>
                <a:gd name="connsiteX4" fmla="*/ 0 w 216926"/>
                <a:gd name="connsiteY4" fmla="*/ 344160 h 344160"/>
                <a:gd name="connsiteX5" fmla="*/ 0 w 216926"/>
                <a:gd name="connsiteY5" fmla="*/ 0 h 344160"/>
                <a:gd name="connsiteX0" fmla="*/ 0 w 216926"/>
                <a:gd name="connsiteY0" fmla="*/ 0 h 344160"/>
                <a:gd name="connsiteX1" fmla="*/ 108463 w 216926"/>
                <a:gd name="connsiteY1" fmla="*/ 0 h 344160"/>
                <a:gd name="connsiteX2" fmla="*/ 216926 w 216926"/>
                <a:gd name="connsiteY2" fmla="*/ 172080 h 344160"/>
                <a:gd name="connsiteX3" fmla="*/ 108463 w 216926"/>
                <a:gd name="connsiteY3" fmla="*/ 344160 h 344160"/>
                <a:gd name="connsiteX4" fmla="*/ 36384 w 216926"/>
                <a:gd name="connsiteY4" fmla="*/ 331890 h 344160"/>
                <a:gd name="connsiteX5" fmla="*/ 0 w 216926"/>
                <a:gd name="connsiteY5" fmla="*/ 0 h 344160"/>
                <a:gd name="connsiteX0" fmla="*/ 0 w 217741"/>
                <a:gd name="connsiteY0" fmla="*/ 0 h 354040"/>
                <a:gd name="connsiteX1" fmla="*/ 108463 w 217741"/>
                <a:gd name="connsiteY1" fmla="*/ 0 h 354040"/>
                <a:gd name="connsiteX2" fmla="*/ 216926 w 217741"/>
                <a:gd name="connsiteY2" fmla="*/ 172080 h 354040"/>
                <a:gd name="connsiteX3" fmla="*/ 141095 w 217741"/>
                <a:gd name="connsiteY3" fmla="*/ 354040 h 354040"/>
                <a:gd name="connsiteX4" fmla="*/ 36384 w 217741"/>
                <a:gd name="connsiteY4" fmla="*/ 331890 h 354040"/>
                <a:gd name="connsiteX5" fmla="*/ 0 w 217741"/>
                <a:gd name="connsiteY5" fmla="*/ 0 h 354040"/>
                <a:gd name="connsiteX0" fmla="*/ 0 w 193030"/>
                <a:gd name="connsiteY0" fmla="*/ 0 h 354040"/>
                <a:gd name="connsiteX1" fmla="*/ 108463 w 193030"/>
                <a:gd name="connsiteY1" fmla="*/ 0 h 354040"/>
                <a:gd name="connsiteX2" fmla="*/ 189834 w 193030"/>
                <a:gd name="connsiteY2" fmla="*/ 170305 h 354040"/>
                <a:gd name="connsiteX3" fmla="*/ 141095 w 193030"/>
                <a:gd name="connsiteY3" fmla="*/ 354040 h 354040"/>
                <a:gd name="connsiteX4" fmla="*/ 36384 w 193030"/>
                <a:gd name="connsiteY4" fmla="*/ 331890 h 354040"/>
                <a:gd name="connsiteX5" fmla="*/ 0 w 193030"/>
                <a:gd name="connsiteY5" fmla="*/ 0 h 354040"/>
                <a:gd name="connsiteX0" fmla="*/ 0 w 191471"/>
                <a:gd name="connsiteY0" fmla="*/ 0 h 354040"/>
                <a:gd name="connsiteX1" fmla="*/ 108463 w 191471"/>
                <a:gd name="connsiteY1" fmla="*/ 0 h 354040"/>
                <a:gd name="connsiteX2" fmla="*/ 189834 w 191471"/>
                <a:gd name="connsiteY2" fmla="*/ 170305 h 354040"/>
                <a:gd name="connsiteX3" fmla="*/ 141095 w 191471"/>
                <a:gd name="connsiteY3" fmla="*/ 354040 h 354040"/>
                <a:gd name="connsiteX4" fmla="*/ 36384 w 191471"/>
                <a:gd name="connsiteY4" fmla="*/ 331890 h 354040"/>
                <a:gd name="connsiteX5" fmla="*/ 0 w 191471"/>
                <a:gd name="connsiteY5" fmla="*/ 0 h 354040"/>
                <a:gd name="connsiteX0" fmla="*/ 0 w 211262"/>
                <a:gd name="connsiteY0" fmla="*/ 0 h 358183"/>
                <a:gd name="connsiteX1" fmla="*/ 108463 w 211262"/>
                <a:gd name="connsiteY1" fmla="*/ 0 h 358183"/>
                <a:gd name="connsiteX2" fmla="*/ 189834 w 211262"/>
                <a:gd name="connsiteY2" fmla="*/ 170305 h 358183"/>
                <a:gd name="connsiteX3" fmla="*/ 185195 w 211262"/>
                <a:gd name="connsiteY3" fmla="*/ 358183 h 358183"/>
                <a:gd name="connsiteX4" fmla="*/ 36384 w 211262"/>
                <a:gd name="connsiteY4" fmla="*/ 331890 h 358183"/>
                <a:gd name="connsiteX5" fmla="*/ 0 w 211262"/>
                <a:gd name="connsiteY5" fmla="*/ 0 h 358183"/>
                <a:gd name="connsiteX0" fmla="*/ 0 w 193274"/>
                <a:gd name="connsiteY0" fmla="*/ 0 h 358183"/>
                <a:gd name="connsiteX1" fmla="*/ 108463 w 193274"/>
                <a:gd name="connsiteY1" fmla="*/ 0 h 358183"/>
                <a:gd name="connsiteX2" fmla="*/ 189834 w 193274"/>
                <a:gd name="connsiteY2" fmla="*/ 170305 h 358183"/>
                <a:gd name="connsiteX3" fmla="*/ 185195 w 193274"/>
                <a:gd name="connsiteY3" fmla="*/ 358183 h 358183"/>
                <a:gd name="connsiteX4" fmla="*/ 36384 w 193274"/>
                <a:gd name="connsiteY4" fmla="*/ 331890 h 358183"/>
                <a:gd name="connsiteX5" fmla="*/ 0 w 193274"/>
                <a:gd name="connsiteY5" fmla="*/ 0 h 358183"/>
                <a:gd name="connsiteX0" fmla="*/ 0 w 193274"/>
                <a:gd name="connsiteY0" fmla="*/ 0 h 358183"/>
                <a:gd name="connsiteX1" fmla="*/ 108463 w 193274"/>
                <a:gd name="connsiteY1" fmla="*/ 0 h 358183"/>
                <a:gd name="connsiteX2" fmla="*/ 189834 w 193274"/>
                <a:gd name="connsiteY2" fmla="*/ 170305 h 358183"/>
                <a:gd name="connsiteX3" fmla="*/ 185195 w 193274"/>
                <a:gd name="connsiteY3" fmla="*/ 358183 h 358183"/>
                <a:gd name="connsiteX4" fmla="*/ 21355 w 193274"/>
                <a:gd name="connsiteY4" fmla="*/ 334466 h 358183"/>
                <a:gd name="connsiteX5" fmla="*/ 0 w 193274"/>
                <a:gd name="connsiteY5" fmla="*/ 0 h 358183"/>
                <a:gd name="connsiteX0" fmla="*/ 0 w 193274"/>
                <a:gd name="connsiteY0" fmla="*/ 0 h 358183"/>
                <a:gd name="connsiteX1" fmla="*/ 108463 w 193274"/>
                <a:gd name="connsiteY1" fmla="*/ 0 h 358183"/>
                <a:gd name="connsiteX2" fmla="*/ 189834 w 193274"/>
                <a:gd name="connsiteY2" fmla="*/ 170305 h 358183"/>
                <a:gd name="connsiteX3" fmla="*/ 185195 w 193274"/>
                <a:gd name="connsiteY3" fmla="*/ 358183 h 358183"/>
                <a:gd name="connsiteX4" fmla="*/ 21355 w 193274"/>
                <a:gd name="connsiteY4" fmla="*/ 334466 h 358183"/>
                <a:gd name="connsiteX5" fmla="*/ 0 w 193274"/>
                <a:gd name="connsiteY5" fmla="*/ 0 h 358183"/>
                <a:gd name="connsiteX0" fmla="*/ 0 w 193274"/>
                <a:gd name="connsiteY0" fmla="*/ 0 h 358183"/>
                <a:gd name="connsiteX1" fmla="*/ 108463 w 193274"/>
                <a:gd name="connsiteY1" fmla="*/ 0 h 358183"/>
                <a:gd name="connsiteX2" fmla="*/ 189834 w 193274"/>
                <a:gd name="connsiteY2" fmla="*/ 170305 h 358183"/>
                <a:gd name="connsiteX3" fmla="*/ 185195 w 193274"/>
                <a:gd name="connsiteY3" fmla="*/ 358183 h 358183"/>
                <a:gd name="connsiteX4" fmla="*/ 21355 w 193274"/>
                <a:gd name="connsiteY4" fmla="*/ 334466 h 358183"/>
                <a:gd name="connsiteX5" fmla="*/ 0 w 193274"/>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7973"/>
                <a:gd name="connsiteY0" fmla="*/ 0 h 358183"/>
                <a:gd name="connsiteX1" fmla="*/ 108463 w 187973"/>
                <a:gd name="connsiteY1" fmla="*/ 0 h 358183"/>
                <a:gd name="connsiteX2" fmla="*/ 174607 w 187973"/>
                <a:gd name="connsiteY2" fmla="*/ 169517 h 358183"/>
                <a:gd name="connsiteX3" fmla="*/ 185195 w 187973"/>
                <a:gd name="connsiteY3" fmla="*/ 358183 h 358183"/>
                <a:gd name="connsiteX4" fmla="*/ 21355 w 187973"/>
                <a:gd name="connsiteY4" fmla="*/ 334466 h 358183"/>
                <a:gd name="connsiteX5" fmla="*/ 0 w 187973"/>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5195"/>
                <a:gd name="connsiteY0" fmla="*/ 0 h 358183"/>
                <a:gd name="connsiteX1" fmla="*/ 108463 w 185195"/>
                <a:gd name="connsiteY1" fmla="*/ 0 h 358183"/>
                <a:gd name="connsiteX2" fmla="*/ 174607 w 185195"/>
                <a:gd name="connsiteY2" fmla="*/ 169517 h 358183"/>
                <a:gd name="connsiteX3" fmla="*/ 185195 w 185195"/>
                <a:gd name="connsiteY3" fmla="*/ 358183 h 358183"/>
                <a:gd name="connsiteX4" fmla="*/ 21355 w 185195"/>
                <a:gd name="connsiteY4" fmla="*/ 334466 h 358183"/>
                <a:gd name="connsiteX5" fmla="*/ 0 w 185195"/>
                <a:gd name="connsiteY5" fmla="*/ 0 h 358183"/>
                <a:gd name="connsiteX0" fmla="*/ 0 w 185195"/>
                <a:gd name="connsiteY0" fmla="*/ 0 h 358183"/>
                <a:gd name="connsiteX1" fmla="*/ 108463 w 185195"/>
                <a:gd name="connsiteY1" fmla="*/ 0 h 358183"/>
                <a:gd name="connsiteX2" fmla="*/ 144551 w 185195"/>
                <a:gd name="connsiteY2" fmla="*/ 174665 h 358183"/>
                <a:gd name="connsiteX3" fmla="*/ 185195 w 185195"/>
                <a:gd name="connsiteY3" fmla="*/ 358183 h 358183"/>
                <a:gd name="connsiteX4" fmla="*/ 21355 w 185195"/>
                <a:gd name="connsiteY4" fmla="*/ 334466 h 358183"/>
                <a:gd name="connsiteX5" fmla="*/ 0 w 185195"/>
                <a:gd name="connsiteY5" fmla="*/ 0 h 35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5" h="358183">
                  <a:moveTo>
                    <a:pt x="0" y="0"/>
                  </a:moveTo>
                  <a:lnTo>
                    <a:pt x="108463" y="0"/>
                  </a:lnTo>
                  <a:cubicBezTo>
                    <a:pt x="127839" y="56368"/>
                    <a:pt x="137500" y="126434"/>
                    <a:pt x="144551" y="174665"/>
                  </a:cubicBezTo>
                  <a:cubicBezTo>
                    <a:pt x="151602" y="222896"/>
                    <a:pt x="163210" y="285429"/>
                    <a:pt x="185195" y="358183"/>
                  </a:cubicBezTo>
                  <a:lnTo>
                    <a:pt x="21355" y="334466"/>
                  </a:lnTo>
                  <a:cubicBezTo>
                    <a:pt x="-4351" y="222388"/>
                    <a:pt x="7118" y="111489"/>
                    <a:pt x="0" y="0"/>
                  </a:cubicBezTo>
                  <a:close/>
                </a:path>
              </a:pathLst>
            </a:cu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23" name="Right Triangle 122"/>
            <p:cNvSpPr/>
            <p:nvPr/>
          </p:nvSpPr>
          <p:spPr>
            <a:xfrm rot="8699319">
              <a:off x="4679176"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24" name="Right Triangle 123"/>
            <p:cNvSpPr/>
            <p:nvPr/>
          </p:nvSpPr>
          <p:spPr>
            <a:xfrm rot="12900681" flipH="1">
              <a:off x="4918211"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25" name="Flowchart: Manual Operation 26"/>
            <p:cNvSpPr/>
            <p:nvPr/>
          </p:nvSpPr>
          <p:spPr>
            <a:xfrm rot="230863" flipV="1">
              <a:off x="4628537"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26" name="Flowchart: Terminator 125"/>
            <p:cNvSpPr/>
            <p:nvPr/>
          </p:nvSpPr>
          <p:spPr>
            <a:xfrm rot="19337414" flipH="1">
              <a:off x="4545232" y="3797964"/>
              <a:ext cx="81137" cy="2179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27" name="Flowchart: Connector 126"/>
            <p:cNvSpPr/>
            <p:nvPr/>
          </p:nvSpPr>
          <p:spPr>
            <a:xfrm>
              <a:off x="4838016" y="3363435"/>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8" name="Flowchart: Connector 127"/>
            <p:cNvSpPr/>
            <p:nvPr/>
          </p:nvSpPr>
          <p:spPr>
            <a:xfrm>
              <a:off x="4838016" y="3429659"/>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9" name="Group 128"/>
            <p:cNvGrpSpPr/>
            <p:nvPr/>
          </p:nvGrpSpPr>
          <p:grpSpPr>
            <a:xfrm>
              <a:off x="4893374" y="3342051"/>
              <a:ext cx="186550" cy="273856"/>
              <a:chOff x="859632" y="2338402"/>
              <a:chExt cx="571500" cy="788345"/>
            </a:xfrm>
          </p:grpSpPr>
          <p:sp>
            <p:nvSpPr>
              <p:cNvPr id="137" name="Rectangle 136"/>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8" name="Picture 13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130" name="Arc 129"/>
            <p:cNvSpPr/>
            <p:nvPr/>
          </p:nvSpPr>
          <p:spPr>
            <a:xfrm rot="305309" flipH="1">
              <a:off x="4626841" y="2709913"/>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31" name="Arc 130"/>
            <p:cNvSpPr/>
            <p:nvPr/>
          </p:nvSpPr>
          <p:spPr>
            <a:xfrm rot="21378744">
              <a:off x="4838157" y="2935365"/>
              <a:ext cx="64770" cy="53141"/>
            </a:xfrm>
            <a:prstGeom prst="arc">
              <a:avLst>
                <a:gd name="adj1" fmla="val 11462654"/>
                <a:gd name="adj2" fmla="val 0"/>
              </a:avLst>
            </a:prstGeom>
            <a:noFill/>
            <a:ln w="19050" cap="flat" cmpd="sng" algn="ctr">
              <a:solidFill>
                <a:srgbClr val="D09F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 name="Moon 131"/>
            <p:cNvSpPr/>
            <p:nvPr/>
          </p:nvSpPr>
          <p:spPr>
            <a:xfrm rot="5400000">
              <a:off x="4760576" y="2331290"/>
              <a:ext cx="214051" cy="605379"/>
            </a:xfrm>
            <a:prstGeom prst="moon">
              <a:avLst>
                <a:gd name="adj" fmla="val 45986"/>
              </a:avLst>
            </a:prstGeom>
            <a:pattFill prst="openDmnd">
              <a:fgClr>
                <a:srgbClr val="000000"/>
              </a:fgClr>
              <a:bgClr>
                <a:srgbClr val="F6E4A0"/>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3" name="Group 132"/>
            <p:cNvGrpSpPr/>
            <p:nvPr/>
          </p:nvGrpSpPr>
          <p:grpSpPr>
            <a:xfrm flipH="1">
              <a:off x="4931090" y="4448300"/>
              <a:ext cx="109467" cy="211269"/>
              <a:chOff x="1997832" y="4940226"/>
              <a:chExt cx="189762" cy="211269"/>
            </a:xfrm>
          </p:grpSpPr>
          <p:sp>
            <p:nvSpPr>
              <p:cNvPr id="135" name="Chord 134"/>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6" name="Chord 135"/>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4" name="Flowchart: Manual Operation 26"/>
            <p:cNvSpPr/>
            <p:nvPr/>
          </p:nvSpPr>
          <p:spPr>
            <a:xfrm rot="21369137" flipH="1" flipV="1">
              <a:off x="4838213"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sp>
        <p:nvSpPr>
          <p:cNvPr id="2" name="Title 1"/>
          <p:cNvSpPr>
            <a:spLocks noGrp="1"/>
          </p:cNvSpPr>
          <p:nvPr>
            <p:ph type="title"/>
          </p:nvPr>
        </p:nvSpPr>
        <p:spPr>
          <a:xfrm>
            <a:off x="533400" y="304800"/>
            <a:ext cx="8229600" cy="1143000"/>
          </a:xfrm>
        </p:spPr>
        <p:txBody>
          <a:bodyPr>
            <a:normAutofit/>
          </a:bodyPr>
          <a:lstStyle/>
          <a:p>
            <a:pPr algn="l"/>
            <a:r>
              <a:rPr lang="en-US" sz="4000" b="1" dirty="0">
                <a:solidFill>
                  <a:srgbClr val="000000"/>
                </a:solidFill>
              </a:rPr>
              <a:t>Organization and Planning</a:t>
            </a:r>
          </a:p>
        </p:txBody>
      </p:sp>
      <p:sp>
        <p:nvSpPr>
          <p:cNvPr id="4" name="TextBox 3"/>
          <p:cNvSpPr txBox="1"/>
          <p:nvPr/>
        </p:nvSpPr>
        <p:spPr>
          <a:xfrm>
            <a:off x="533400" y="1219200"/>
            <a:ext cx="8239760" cy="954107"/>
          </a:xfrm>
          <a:prstGeom prst="rect">
            <a:avLst/>
          </a:prstGeom>
          <a:noFill/>
        </p:spPr>
        <p:txBody>
          <a:bodyPr wrap="square" rtlCol="0">
            <a:spAutoFit/>
          </a:bodyPr>
          <a:lstStyle/>
          <a:p>
            <a:r>
              <a:rPr lang="en-US" sz="2800" dirty="0">
                <a:solidFill>
                  <a:srgbClr val="000000"/>
                </a:solidFill>
                <a:latin typeface="+mn-lt"/>
              </a:rPr>
              <a:t>A planner knows their time is limited. By planning ahead they can accomplish more in the day. </a:t>
            </a:r>
          </a:p>
        </p:txBody>
      </p:sp>
      <p:sp>
        <p:nvSpPr>
          <p:cNvPr id="88" name="AutoShape 2" descr="Image result for clip art clock"/>
          <p:cNvSpPr>
            <a:spLocks noChangeAspect="1" noChangeArrowheads="1"/>
          </p:cNvSpPr>
          <p:nvPr/>
        </p:nvSpPr>
        <p:spPr bwMode="auto">
          <a:xfrm>
            <a:off x="155575" y="-1020763"/>
            <a:ext cx="2133600"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AutoShape 4" descr="Image result for clip art clock"/>
          <p:cNvSpPr>
            <a:spLocks noChangeAspect="1" noChangeArrowheads="1"/>
          </p:cNvSpPr>
          <p:nvPr/>
        </p:nvSpPr>
        <p:spPr bwMode="auto">
          <a:xfrm>
            <a:off x="307975" y="-868363"/>
            <a:ext cx="2133600"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1" name="Picture 90" descr="File:Nuvola &lt;strong&gt;desk&lt;/strong&gt; 3.svg - Wikimedia Common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3780" y="4704644"/>
            <a:ext cx="2855960" cy="1642255"/>
          </a:xfrm>
          <a:prstGeom prst="rect">
            <a:avLst/>
          </a:prstGeom>
        </p:spPr>
      </p:pic>
      <p:pic>
        <p:nvPicPr>
          <p:cNvPr id="92" name="Picture 9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97769" y="4013337"/>
            <a:ext cx="1171409" cy="1111845"/>
          </a:xfrm>
          <a:prstGeom prst="rect">
            <a:avLst/>
          </a:prstGeom>
          <a:scene3d>
            <a:camera prst="isometricOffAxis1Right"/>
            <a:lightRig rig="threePt" dir="t"/>
          </a:scene3d>
        </p:spPr>
      </p:pic>
      <p:sp>
        <p:nvSpPr>
          <p:cNvPr id="141" name="TextBox 140"/>
          <p:cNvSpPr txBox="1"/>
          <p:nvPr/>
        </p:nvSpPr>
        <p:spPr>
          <a:xfrm>
            <a:off x="533400" y="2418851"/>
            <a:ext cx="3724158" cy="5570756"/>
          </a:xfrm>
          <a:prstGeom prst="rect">
            <a:avLst/>
          </a:prstGeom>
          <a:noFill/>
        </p:spPr>
        <p:txBody>
          <a:bodyPr wrap="square" rtlCol="0">
            <a:spAutoFit/>
          </a:bodyPr>
          <a:lstStyle/>
          <a:p>
            <a:pPr marL="457200" indent="-457200">
              <a:buFont typeface="Wingdings" panose="05000000000000000000" pitchFamily="2" charset="2"/>
              <a:buChar char="Ø"/>
            </a:pPr>
            <a:r>
              <a:rPr lang="en-US" sz="2600" dirty="0">
                <a:solidFill>
                  <a:srgbClr val="000000"/>
                </a:solidFill>
                <a:latin typeface="+mn-lt"/>
              </a:rPr>
              <a:t>Time Management</a:t>
            </a:r>
          </a:p>
          <a:p>
            <a:pPr marL="914400" lvl="1" indent="-457200">
              <a:buFont typeface="Wingdings" panose="05000000000000000000" pitchFamily="2" charset="2"/>
              <a:buChar char="Ø"/>
            </a:pPr>
            <a:r>
              <a:rPr lang="en-US" dirty="0">
                <a:solidFill>
                  <a:srgbClr val="000000"/>
                </a:solidFill>
                <a:latin typeface="+mn-lt"/>
              </a:rPr>
              <a:t>Daily tasks</a:t>
            </a:r>
          </a:p>
          <a:p>
            <a:pPr marL="914400" lvl="1" indent="-457200">
              <a:buFont typeface="Wingdings" panose="05000000000000000000" pitchFamily="2" charset="2"/>
              <a:buChar char="Ø"/>
            </a:pPr>
            <a:r>
              <a:rPr lang="en-US" dirty="0">
                <a:solidFill>
                  <a:srgbClr val="000000"/>
                </a:solidFill>
                <a:latin typeface="+mn-lt"/>
              </a:rPr>
              <a:t>Meetings </a:t>
            </a:r>
          </a:p>
          <a:p>
            <a:pPr marL="914400" lvl="1" indent="-457200">
              <a:buFont typeface="Wingdings" panose="05000000000000000000" pitchFamily="2" charset="2"/>
              <a:buChar char="Ø"/>
            </a:pPr>
            <a:r>
              <a:rPr lang="en-US" dirty="0">
                <a:solidFill>
                  <a:srgbClr val="000000"/>
                </a:solidFill>
                <a:latin typeface="+mn-lt"/>
              </a:rPr>
              <a:t>Employee vacation</a:t>
            </a:r>
          </a:p>
          <a:p>
            <a:pPr lvl="1"/>
            <a:endParaRPr lang="en-US" sz="600" dirty="0">
              <a:solidFill>
                <a:srgbClr val="000000"/>
              </a:solidFill>
              <a:latin typeface="+mn-lt"/>
            </a:endParaRPr>
          </a:p>
          <a:p>
            <a:pPr lvl="1"/>
            <a:endParaRPr lang="en-US" sz="600" dirty="0">
              <a:solidFill>
                <a:srgbClr val="000000"/>
              </a:solidFill>
              <a:latin typeface="+mn-lt"/>
            </a:endParaRPr>
          </a:p>
          <a:p>
            <a:pPr marL="457200" indent="-457200">
              <a:buFont typeface="Wingdings" panose="05000000000000000000" pitchFamily="2" charset="2"/>
              <a:buChar char="Ø"/>
            </a:pPr>
            <a:r>
              <a:rPr lang="en-US" sz="2600" dirty="0">
                <a:solidFill>
                  <a:srgbClr val="000000"/>
                </a:solidFill>
                <a:latin typeface="+mn-lt"/>
              </a:rPr>
              <a:t>Meet Deadlines</a:t>
            </a:r>
          </a:p>
          <a:p>
            <a:pPr marL="914400" lvl="1" indent="-457200">
              <a:buFont typeface="Wingdings" panose="05000000000000000000" pitchFamily="2" charset="2"/>
              <a:buChar char="Ø"/>
            </a:pPr>
            <a:r>
              <a:rPr lang="en-US" dirty="0">
                <a:solidFill>
                  <a:srgbClr val="000000"/>
                </a:solidFill>
                <a:latin typeface="+mn-lt"/>
              </a:rPr>
              <a:t>Trainings</a:t>
            </a:r>
          </a:p>
          <a:p>
            <a:pPr marL="914400" lvl="1" indent="-457200">
              <a:buFont typeface="Wingdings" panose="05000000000000000000" pitchFamily="2" charset="2"/>
              <a:buChar char="Ø"/>
            </a:pPr>
            <a:r>
              <a:rPr lang="en-US" dirty="0">
                <a:solidFill>
                  <a:srgbClr val="000000"/>
                </a:solidFill>
                <a:latin typeface="+mn-lt"/>
              </a:rPr>
              <a:t>CMS </a:t>
            </a:r>
          </a:p>
          <a:p>
            <a:pPr marL="1371600" lvl="2" indent="-457200">
              <a:buFont typeface="Arial" panose="020B0604020202020204" pitchFamily="34" charset="0"/>
              <a:buChar char="•"/>
            </a:pPr>
            <a:r>
              <a:rPr lang="en-US" sz="2200" dirty="0">
                <a:solidFill>
                  <a:srgbClr val="000000"/>
                </a:solidFill>
                <a:latin typeface="+mn-lt"/>
              </a:rPr>
              <a:t>Inventory </a:t>
            </a:r>
          </a:p>
          <a:p>
            <a:pPr marL="1371600" lvl="2" indent="-457200">
              <a:buFont typeface="Arial" panose="020B0604020202020204" pitchFamily="34" charset="0"/>
              <a:buChar char="•"/>
            </a:pPr>
            <a:r>
              <a:rPr lang="en-US" sz="2200" dirty="0">
                <a:solidFill>
                  <a:srgbClr val="000000"/>
                </a:solidFill>
                <a:latin typeface="+mn-lt"/>
              </a:rPr>
              <a:t>Ordering</a:t>
            </a:r>
          </a:p>
          <a:p>
            <a:pPr marL="914400" lvl="1" indent="-457200">
              <a:buFont typeface="Wingdings" panose="05000000000000000000" pitchFamily="2" charset="2"/>
              <a:buChar char="Ø"/>
            </a:pPr>
            <a:endParaRPr lang="en-US" sz="2600" dirty="0">
              <a:solidFill>
                <a:srgbClr val="000000"/>
              </a:solidFill>
              <a:latin typeface="+mn-lt"/>
            </a:endParaRPr>
          </a:p>
          <a:p>
            <a:pPr marL="914400" lvl="1" indent="-457200">
              <a:buFont typeface="Wingdings" panose="05000000000000000000" pitchFamily="2" charset="2"/>
              <a:buChar char="Ø"/>
            </a:pPr>
            <a:endParaRPr lang="en-US" sz="2600" dirty="0">
              <a:solidFill>
                <a:srgbClr val="000000"/>
              </a:solidFill>
              <a:latin typeface="+mn-lt"/>
            </a:endParaRPr>
          </a:p>
          <a:p>
            <a:endParaRPr lang="en-US" dirty="0"/>
          </a:p>
          <a:p>
            <a:endParaRPr lang="en-US" dirty="0"/>
          </a:p>
          <a:p>
            <a:endParaRPr lang="en-US" dirty="0"/>
          </a:p>
        </p:txBody>
      </p:sp>
      <p:pic>
        <p:nvPicPr>
          <p:cNvPr id="54" name="Picture 53"/>
          <p:cNvPicPr>
            <a:picLocks noChangeAspect="1"/>
          </p:cNvPicPr>
          <p:nvPr/>
        </p:nvPicPr>
        <p:blipFill rotWithShape="1">
          <a:blip r:embed="rId3"/>
          <a:srcRect r="2318" b="12860"/>
          <a:stretch/>
        </p:blipFill>
        <p:spPr>
          <a:xfrm rot="9832946">
            <a:off x="5280731" y="4406203"/>
            <a:ext cx="803701" cy="1432105"/>
          </a:xfrm>
          <a:prstGeom prst="rect">
            <a:avLst/>
          </a:prstGeom>
          <a:ln w="25400">
            <a:solidFill>
              <a:srgbClr val="000000"/>
            </a:solidFill>
          </a:ln>
          <a:scene3d>
            <a:camera prst="orthographicFront">
              <a:rot lat="18000887" lon="17861188" rev="3538446"/>
            </a:camera>
            <a:lightRig rig="threePt" dir="t"/>
          </a:scene3d>
        </p:spPr>
      </p:pic>
      <p:sp>
        <p:nvSpPr>
          <p:cNvPr id="3" name="Rounded Rectangle 2"/>
          <p:cNvSpPr/>
          <p:nvPr/>
        </p:nvSpPr>
        <p:spPr>
          <a:xfrm>
            <a:off x="6781800" y="2408338"/>
            <a:ext cx="1905000" cy="6885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rPr>
              <a:t>CMS Ordering Calendar</a:t>
            </a:r>
          </a:p>
        </p:txBody>
      </p:sp>
    </p:spTree>
    <p:extLst>
      <p:ext uri="{BB962C8B-B14F-4D97-AF65-F5344CB8AC3E}">
        <p14:creationId xmlns:p14="http://schemas.microsoft.com/office/powerpoint/2010/main" val="3066689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2438400"/>
            <a:ext cx="8229600" cy="462444"/>
          </a:xfrm>
        </p:spPr>
        <p:txBody>
          <a:bodyPr>
            <a:noAutofit/>
          </a:bodyPr>
          <a:lstStyle/>
          <a:p>
            <a:r>
              <a:rPr lang="en-US" sz="2800" b="1" dirty="0">
                <a:solidFill>
                  <a:srgbClr val="000000"/>
                </a:solidFill>
                <a:latin typeface="+mn-lt"/>
              </a:rPr>
              <a:t>What type of calendar do managers already use?</a:t>
            </a:r>
            <a:endParaRPr lang="en-US" sz="4000" b="1" dirty="0">
              <a:solidFill>
                <a:srgbClr val="000000"/>
              </a:solidFill>
              <a:latin typeface="+mn-lt"/>
            </a:endParaRPr>
          </a:p>
        </p:txBody>
      </p:sp>
      <p:sp>
        <p:nvSpPr>
          <p:cNvPr id="11" name="TextBox 10"/>
          <p:cNvSpPr txBox="1"/>
          <p:nvPr/>
        </p:nvSpPr>
        <p:spPr>
          <a:xfrm>
            <a:off x="552048" y="530965"/>
            <a:ext cx="5162952" cy="707886"/>
          </a:xfrm>
          <a:prstGeom prst="rect">
            <a:avLst/>
          </a:prstGeom>
          <a:noFill/>
        </p:spPr>
        <p:txBody>
          <a:bodyPr wrap="none" rtlCol="0">
            <a:spAutoFit/>
          </a:bodyPr>
          <a:lstStyle/>
          <a:p>
            <a:r>
              <a:rPr lang="en-US" sz="4000" b="1" dirty="0">
                <a:solidFill>
                  <a:srgbClr val="000000"/>
                </a:solidFill>
                <a:latin typeface="+mn-lt"/>
              </a:rPr>
              <a:t>Calendar Management </a:t>
            </a:r>
          </a:p>
        </p:txBody>
      </p:sp>
      <p:sp>
        <p:nvSpPr>
          <p:cNvPr id="12" name="TextBox 11"/>
          <p:cNvSpPr txBox="1"/>
          <p:nvPr/>
        </p:nvSpPr>
        <p:spPr>
          <a:xfrm>
            <a:off x="552048" y="1238851"/>
            <a:ext cx="8344966" cy="954107"/>
          </a:xfrm>
          <a:prstGeom prst="rect">
            <a:avLst/>
          </a:prstGeom>
          <a:noFill/>
        </p:spPr>
        <p:txBody>
          <a:bodyPr wrap="square" rtlCol="0">
            <a:spAutoFit/>
          </a:bodyPr>
          <a:lstStyle/>
          <a:p>
            <a:r>
              <a:rPr lang="en-US" sz="2800" dirty="0">
                <a:solidFill>
                  <a:srgbClr val="000000"/>
                </a:solidFill>
                <a:latin typeface="+mn-lt"/>
              </a:rPr>
              <a:t>Calendar management is planning for an event or task on a specific date or time. </a:t>
            </a:r>
          </a:p>
        </p:txBody>
      </p:sp>
      <p:pic>
        <p:nvPicPr>
          <p:cNvPr id="3" name="Picture 2"/>
          <p:cNvPicPr>
            <a:picLocks noChangeAspect="1"/>
          </p:cNvPicPr>
          <p:nvPr/>
        </p:nvPicPr>
        <p:blipFill rotWithShape="1">
          <a:blip r:embed="rId3"/>
          <a:srcRect r="2318" b="12860"/>
          <a:stretch/>
        </p:blipFill>
        <p:spPr>
          <a:xfrm>
            <a:off x="1752600" y="3048000"/>
            <a:ext cx="5619750" cy="3039364"/>
          </a:xfrm>
          <a:prstGeom prst="rect">
            <a:avLst/>
          </a:prstGeom>
          <a:ln w="25400">
            <a:solidFill>
              <a:srgbClr val="000000"/>
            </a:solidFill>
          </a:ln>
        </p:spPr>
      </p:pic>
    </p:spTree>
    <p:extLst>
      <p:ext uri="{BB962C8B-B14F-4D97-AF65-F5344CB8AC3E}">
        <p14:creationId xmlns:p14="http://schemas.microsoft.com/office/powerpoint/2010/main" val="325537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77" y="442004"/>
            <a:ext cx="8685302" cy="853396"/>
          </a:xfrm>
        </p:spPr>
        <p:txBody>
          <a:bodyPr>
            <a:noAutofit/>
          </a:bodyPr>
          <a:lstStyle/>
          <a:p>
            <a:r>
              <a:rPr lang="en-US" sz="4000" b="1" dirty="0">
                <a:solidFill>
                  <a:srgbClr val="000000"/>
                </a:solidFill>
                <a:latin typeface="+mn-lt"/>
              </a:rPr>
              <a:t>It’s Not Just An Ordering Calendar, Cont</a:t>
            </a:r>
            <a:r>
              <a:rPr lang="en-US" sz="4000" dirty="0">
                <a:solidFill>
                  <a:srgbClr val="000000"/>
                </a:solidFill>
                <a:latin typeface="+mn-lt"/>
              </a:rPr>
              <a:t>. </a:t>
            </a:r>
          </a:p>
        </p:txBody>
      </p:sp>
      <p:pic>
        <p:nvPicPr>
          <p:cNvPr id="15" name="Picture 14"/>
          <p:cNvPicPr>
            <a:picLocks noChangeAspect="1"/>
          </p:cNvPicPr>
          <p:nvPr/>
        </p:nvPicPr>
        <p:blipFill rotWithShape="1">
          <a:blip r:embed="rId3"/>
          <a:srcRect r="2318" b="12860"/>
          <a:stretch/>
        </p:blipFill>
        <p:spPr>
          <a:xfrm>
            <a:off x="838200" y="1350740"/>
            <a:ext cx="7924800" cy="4286019"/>
          </a:xfrm>
          <a:prstGeom prst="rect">
            <a:avLst/>
          </a:prstGeom>
          <a:ln w="25400">
            <a:solidFill>
              <a:srgbClr val="000000"/>
            </a:solidFill>
          </a:ln>
        </p:spPr>
      </p:pic>
      <p:sp>
        <p:nvSpPr>
          <p:cNvPr id="11" name="TextBox 10"/>
          <p:cNvSpPr txBox="1"/>
          <p:nvPr/>
        </p:nvSpPr>
        <p:spPr>
          <a:xfrm>
            <a:off x="-4003119" y="733907"/>
            <a:ext cx="4353692" cy="338554"/>
          </a:xfrm>
          <a:prstGeom prst="rect">
            <a:avLst/>
          </a:prstGeom>
          <a:noFill/>
        </p:spPr>
        <p:txBody>
          <a:bodyPr wrap="none" rtlCol="0">
            <a:spAutoFit/>
          </a:bodyPr>
          <a:lstStyle/>
          <a:p>
            <a:r>
              <a:rPr lang="en-US" sz="1600" b="1" dirty="0">
                <a:solidFill>
                  <a:srgbClr val="FF0000"/>
                </a:solidFill>
                <a:latin typeface="+mn-lt"/>
              </a:rPr>
              <a:t>Increase Participation by 10 Students This Month</a:t>
            </a:r>
          </a:p>
        </p:txBody>
      </p:sp>
      <p:sp>
        <p:nvSpPr>
          <p:cNvPr id="10" name="TextBox 9"/>
          <p:cNvSpPr txBox="1"/>
          <p:nvPr/>
        </p:nvSpPr>
        <p:spPr>
          <a:xfrm>
            <a:off x="-3540584" y="3120831"/>
            <a:ext cx="1219200" cy="584775"/>
          </a:xfrm>
          <a:prstGeom prst="rect">
            <a:avLst/>
          </a:prstGeom>
          <a:noFill/>
        </p:spPr>
        <p:txBody>
          <a:bodyPr wrap="square" rtlCol="0">
            <a:spAutoFit/>
          </a:bodyPr>
          <a:lstStyle/>
          <a:p>
            <a:r>
              <a:rPr lang="en-US" sz="1600" b="1" dirty="0">
                <a:solidFill>
                  <a:srgbClr val="FF0000"/>
                </a:solidFill>
                <a:latin typeface="+mn-lt"/>
              </a:rPr>
              <a:t>Evaluate Successes  </a:t>
            </a:r>
          </a:p>
        </p:txBody>
      </p:sp>
      <p:sp>
        <p:nvSpPr>
          <p:cNvPr id="13" name="TextBox 12"/>
          <p:cNvSpPr txBox="1"/>
          <p:nvPr/>
        </p:nvSpPr>
        <p:spPr>
          <a:xfrm>
            <a:off x="-2360774" y="4419600"/>
            <a:ext cx="1505355" cy="584775"/>
          </a:xfrm>
          <a:prstGeom prst="rect">
            <a:avLst/>
          </a:prstGeom>
          <a:noFill/>
        </p:spPr>
        <p:txBody>
          <a:bodyPr wrap="square" rtlCol="0">
            <a:spAutoFit/>
          </a:bodyPr>
          <a:lstStyle/>
          <a:p>
            <a:r>
              <a:rPr lang="en-US" sz="1600" b="1" dirty="0">
                <a:solidFill>
                  <a:srgbClr val="FF0000"/>
                </a:solidFill>
                <a:latin typeface="+mn-lt"/>
              </a:rPr>
              <a:t>Employee On </a:t>
            </a:r>
            <a:r>
              <a:rPr lang="en-US" sz="1600" b="1" dirty="0" err="1">
                <a:solidFill>
                  <a:srgbClr val="FF0000"/>
                </a:solidFill>
                <a:latin typeface="+mn-lt"/>
              </a:rPr>
              <a:t>Vac</a:t>
            </a:r>
            <a:r>
              <a:rPr lang="en-US" sz="1600" b="1" dirty="0">
                <a:solidFill>
                  <a:srgbClr val="FF0000"/>
                </a:solidFill>
                <a:latin typeface="+mn-lt"/>
              </a:rPr>
              <a:t> For 1 Week</a:t>
            </a:r>
          </a:p>
        </p:txBody>
      </p:sp>
      <p:sp>
        <p:nvSpPr>
          <p:cNvPr id="6" name="TextBox 5"/>
          <p:cNvSpPr txBox="1"/>
          <p:nvPr/>
        </p:nvSpPr>
        <p:spPr>
          <a:xfrm>
            <a:off x="-1494269" y="2133601"/>
            <a:ext cx="1341869" cy="584775"/>
          </a:xfrm>
          <a:prstGeom prst="rect">
            <a:avLst/>
          </a:prstGeom>
          <a:noFill/>
        </p:spPr>
        <p:txBody>
          <a:bodyPr wrap="square" rtlCol="0">
            <a:spAutoFit/>
          </a:bodyPr>
          <a:lstStyle/>
          <a:p>
            <a:r>
              <a:rPr lang="en-US" sz="1600" b="1" dirty="0">
                <a:solidFill>
                  <a:srgbClr val="FF0000"/>
                </a:solidFill>
                <a:latin typeface="+mn-lt"/>
              </a:rPr>
              <a:t>Analyze Cart Participations</a:t>
            </a:r>
          </a:p>
        </p:txBody>
      </p:sp>
      <p:sp>
        <p:nvSpPr>
          <p:cNvPr id="7" name="TextBox 6"/>
          <p:cNvSpPr txBox="1"/>
          <p:nvPr/>
        </p:nvSpPr>
        <p:spPr>
          <a:xfrm>
            <a:off x="-3548605" y="1719620"/>
            <a:ext cx="1470660" cy="584775"/>
          </a:xfrm>
          <a:prstGeom prst="rect">
            <a:avLst/>
          </a:prstGeom>
          <a:noFill/>
        </p:spPr>
        <p:txBody>
          <a:bodyPr wrap="square" rtlCol="0">
            <a:spAutoFit/>
          </a:bodyPr>
          <a:lstStyle/>
          <a:p>
            <a:pPr lvl="0" defTabSz="457200" eaLnBrk="1" fontAlgn="auto" hangingPunct="1">
              <a:spcBef>
                <a:spcPct val="20000"/>
              </a:spcBef>
              <a:spcAft>
                <a:spcPts val="0"/>
              </a:spcAft>
            </a:pPr>
            <a:r>
              <a:rPr lang="en-US" sz="1600" b="1" dirty="0">
                <a:solidFill>
                  <a:srgbClr val="FF0000"/>
                </a:solidFill>
                <a:latin typeface="+mn-lt"/>
              </a:rPr>
              <a:t>Mobile Cart’s First Day </a:t>
            </a:r>
          </a:p>
        </p:txBody>
      </p:sp>
    </p:spTree>
    <p:extLst>
      <p:ext uri="{BB962C8B-B14F-4D97-AF65-F5344CB8AC3E}">
        <p14:creationId xmlns:p14="http://schemas.microsoft.com/office/powerpoint/2010/main" val="7530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44" presetClass="path" presetSubtype="0" accel="50000" decel="50000" fill="hold" grpId="0" nodeType="withEffect">
                                  <p:stCondLst>
                                    <p:cond delay="0"/>
                                  </p:stCondLst>
                                  <p:childTnLst>
                                    <p:animMotion origin="layout" path="M 5.55556E-7 0.0794 L 0.19566 0.00672 C 0.2349 -0.00902 0.29566 -0.0169 0.35885 -0.0169 C 0.43073 -0.0169 0.48889 -0.00902 0.52934 0.00672 L 0.72413 0.0794 " pathEditMode="relative" rAng="0" ptsTypes="AAAAA">
                                      <p:cBhvr>
                                        <p:cTn id="8" dur="2000" fill="hold"/>
                                        <p:tgtEl>
                                          <p:spTgt spid="11"/>
                                        </p:tgtEl>
                                        <p:attrNameLst>
                                          <p:attrName>ppt_x</p:attrName>
                                          <p:attrName>ppt_y</p:attrName>
                                        </p:attrNameLst>
                                      </p:cBhvr>
                                      <p:rCtr x="36198" y="-4815"/>
                                    </p:animMotion>
                                  </p:childTnLst>
                                </p:cTn>
                              </p:par>
                              <p:par>
                                <p:cTn id="9" presetID="44" presetClass="path" presetSubtype="0" accel="50000" decel="50000" fill="hold" grpId="0" nodeType="withEffect">
                                  <p:stCondLst>
                                    <p:cond delay="0"/>
                                  </p:stCondLst>
                                  <p:childTnLst>
                                    <p:animMotion origin="layout" path="M -1.11111E-6 0.0919 L 0.17899 -0.04051 C 0.21667 -0.06945 0.27222 -0.08473 0.32969 -0.08473 C 0.39618 -0.08473 0.44931 -0.06945 0.48681 -0.04051 L 0.66597 0.0919 " pathEditMode="relative" rAng="0" ptsTypes="AAAAA">
                                      <p:cBhvr>
                                        <p:cTn id="10" dur="2000" fill="hold"/>
                                        <p:tgtEl>
                                          <p:spTgt spid="7"/>
                                        </p:tgtEl>
                                        <p:attrNameLst>
                                          <p:attrName>ppt_x</p:attrName>
                                          <p:attrName>ppt_y</p:attrName>
                                        </p:attrNameLst>
                                      </p:cBhvr>
                                      <p:rCtr x="33299" y="-8843"/>
                                    </p:animMotion>
                                  </p:childTnLst>
                                </p:cTn>
                              </p:par>
                              <p:par>
                                <p:cTn id="11" presetID="44" presetClass="path" presetSubtype="0" accel="50000" decel="50000" fill="hold" grpId="0" nodeType="withEffect">
                                  <p:stCondLst>
                                    <p:cond delay="0"/>
                                  </p:stCondLst>
                                  <p:childTnLst>
                                    <p:animMotion origin="layout" path="M 5.55556E-7 0.03519 L 0.16667 -0.18171 C 0.20156 -0.22986 0.25399 -0.25578 0.30833 -0.25578 C 0.37031 -0.25578 0.42083 -0.22986 0.45556 -0.18171 L 0.62326 0.03519 " pathEditMode="relative" rAng="0" ptsTypes="AAAAA">
                                      <p:cBhvr>
                                        <p:cTn id="12" dur="2000" fill="hold"/>
                                        <p:tgtEl>
                                          <p:spTgt spid="6"/>
                                        </p:tgtEl>
                                        <p:attrNameLst>
                                          <p:attrName>ppt_x</p:attrName>
                                          <p:attrName>ppt_y</p:attrName>
                                        </p:attrNameLst>
                                      </p:cBhvr>
                                      <p:rCtr x="31163" y="-14560"/>
                                    </p:animMotion>
                                  </p:childTnLst>
                                </p:cTn>
                              </p:par>
                              <p:par>
                                <p:cTn id="13" presetID="44" presetClass="path" presetSubtype="0" accel="50000" decel="50000" fill="hold" grpId="0" nodeType="withEffect">
                                  <p:stCondLst>
                                    <p:cond delay="0"/>
                                  </p:stCondLst>
                                  <p:childTnLst>
                                    <p:animMotion origin="layout" path="M -3.88889E-6 -0.11991 L 0.3165 -0.15093 C 0.38247 -0.15741 0.48195 -0.16158 0.58421 -0.16158 C 0.70122 -0.16158 0.79566 -0.15741 0.86216 -0.15093 L 1.17865 -0.11991 " pathEditMode="relative" rAng="0" ptsTypes="AAAAA">
                                      <p:cBhvr>
                                        <p:cTn id="14" dur="2000" fill="hold"/>
                                        <p:tgtEl>
                                          <p:spTgt spid="10"/>
                                        </p:tgtEl>
                                        <p:attrNameLst>
                                          <p:attrName>ppt_x</p:attrName>
                                          <p:attrName>ppt_y</p:attrName>
                                        </p:attrNameLst>
                                      </p:cBhvr>
                                      <p:rCtr x="58941" y="-2083"/>
                                    </p:animMotion>
                                  </p:childTnLst>
                                </p:cTn>
                              </p:par>
                              <p:par>
                                <p:cTn id="15" presetID="44" presetClass="path" presetSubtype="0" accel="50000" decel="50000" fill="hold" grpId="0" nodeType="withEffect">
                                  <p:stCondLst>
                                    <p:cond delay="0"/>
                                  </p:stCondLst>
                                  <p:childTnLst>
                                    <p:animMotion origin="layout" path="M -0.225 0.03518 L 0.11511 -0.24653 C 0.18559 -0.30903 0.29288 -0.3426 0.40278 -0.3426 C 0.52882 -0.3426 0.6309 -0.30903 0.70156 -0.24653 L 1.04254 0.03518 " pathEditMode="relative" rAng="0" ptsTypes="AAAAA">
                                      <p:cBhvr>
                                        <p:cTn id="16" dur="2000" fill="hold"/>
                                        <p:tgtEl>
                                          <p:spTgt spid="13"/>
                                        </p:tgtEl>
                                        <p:attrNameLst>
                                          <p:attrName>ppt_x</p:attrName>
                                          <p:attrName>ppt_y</p:attrName>
                                        </p:attrNameLst>
                                      </p:cBhvr>
                                      <p:rCtr x="63368" y="-1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513983"/>
            <a:ext cx="8534400" cy="808038"/>
          </a:xfrm>
        </p:spPr>
        <p:txBody>
          <a:bodyPr>
            <a:noAutofit/>
          </a:bodyPr>
          <a:lstStyle/>
          <a:p>
            <a:pPr algn="l"/>
            <a:r>
              <a:rPr lang="en-US" sz="4000" b="1" dirty="0">
                <a:solidFill>
                  <a:srgbClr val="000000"/>
                </a:solidFill>
              </a:rPr>
              <a:t>Professional Development </a:t>
            </a:r>
          </a:p>
        </p:txBody>
      </p:sp>
      <p:sp>
        <p:nvSpPr>
          <p:cNvPr id="4" name="TextBox 3"/>
          <p:cNvSpPr txBox="1"/>
          <p:nvPr/>
        </p:nvSpPr>
        <p:spPr>
          <a:xfrm>
            <a:off x="355590" y="1474669"/>
            <a:ext cx="8051800" cy="1692771"/>
          </a:xfrm>
          <a:prstGeom prst="rect">
            <a:avLst/>
          </a:prstGeom>
          <a:noFill/>
        </p:spPr>
        <p:txBody>
          <a:bodyPr wrap="square" rtlCol="0">
            <a:spAutoFit/>
          </a:bodyPr>
          <a:lstStyle/>
          <a:p>
            <a:r>
              <a:rPr lang="en-US" sz="2600" dirty="0">
                <a:solidFill>
                  <a:srgbClr val="000000"/>
                </a:solidFill>
                <a:latin typeface="+mn-lt"/>
              </a:rPr>
              <a:t>Professional development enables individuals to</a:t>
            </a:r>
          </a:p>
          <a:p>
            <a:r>
              <a:rPr lang="en-US" sz="2600" dirty="0">
                <a:solidFill>
                  <a:srgbClr val="000000"/>
                </a:solidFill>
                <a:latin typeface="+mn-lt"/>
              </a:rPr>
              <a:t>become more effective in the workplace, advance in their career and move into new positions where they can lead, manage, influence, and coach others. </a:t>
            </a:r>
            <a:r>
              <a:rPr lang="en-US" sz="2600" dirty="0">
                <a:solidFill>
                  <a:srgbClr val="000000"/>
                </a:solidFill>
                <a:latin typeface="Calibri"/>
              </a:rPr>
              <a:t>Available </a:t>
            </a:r>
            <a:r>
              <a:rPr lang="en-US" sz="2600" dirty="0">
                <a:solidFill>
                  <a:srgbClr val="000000"/>
                </a:solidFill>
                <a:latin typeface="+mn-lt"/>
              </a:rPr>
              <a:t>resources; </a:t>
            </a:r>
          </a:p>
        </p:txBody>
      </p:sp>
      <p:sp>
        <p:nvSpPr>
          <p:cNvPr id="5" name="TextBox 4"/>
          <p:cNvSpPr txBox="1"/>
          <p:nvPr/>
        </p:nvSpPr>
        <p:spPr>
          <a:xfrm>
            <a:off x="990600" y="3352800"/>
            <a:ext cx="261610" cy="461665"/>
          </a:xfrm>
          <a:prstGeom prst="rect">
            <a:avLst/>
          </a:prstGeom>
          <a:noFill/>
        </p:spPr>
        <p:txBody>
          <a:bodyPr wrap="none" rtlCol="0">
            <a:spAutoFit/>
          </a:bodyPr>
          <a:lstStyle/>
          <a:p>
            <a:r>
              <a:rPr lang="en-US" dirty="0"/>
              <a:t> </a:t>
            </a:r>
          </a:p>
        </p:txBody>
      </p:sp>
      <p:sp>
        <p:nvSpPr>
          <p:cNvPr id="8" name="TextBox 7"/>
          <p:cNvSpPr txBox="1"/>
          <p:nvPr/>
        </p:nvSpPr>
        <p:spPr>
          <a:xfrm>
            <a:off x="375920" y="3385512"/>
            <a:ext cx="5872480" cy="2862322"/>
          </a:xfrm>
          <a:prstGeom prst="rect">
            <a:avLst/>
          </a:prstGeom>
          <a:noFill/>
        </p:spPr>
        <p:txBody>
          <a:bodyPr wrap="square" rtlCol="0">
            <a:spAutoFit/>
          </a:bodyPr>
          <a:lstStyle/>
          <a:p>
            <a:pPr marL="457200" indent="-457200">
              <a:buFont typeface="Wingdings" panose="05000000000000000000" pitchFamily="2" charset="2"/>
              <a:buChar char="Ø"/>
            </a:pPr>
            <a:r>
              <a:rPr lang="en-US" sz="2600" dirty="0">
                <a:solidFill>
                  <a:srgbClr val="000000"/>
                </a:solidFill>
                <a:latin typeface="+mn-lt"/>
              </a:rPr>
              <a:t>YouTube; Ted Talk, Tech Talk, tutorials</a:t>
            </a:r>
          </a:p>
          <a:p>
            <a:pPr marL="457200" indent="-457200">
              <a:buFont typeface="Wingdings" panose="05000000000000000000" pitchFamily="2" charset="2"/>
              <a:buChar char="Ø"/>
            </a:pPr>
            <a:r>
              <a:rPr lang="en-US" sz="2600" dirty="0" err="1">
                <a:solidFill>
                  <a:srgbClr val="000000"/>
                </a:solidFill>
                <a:latin typeface="+mn-lt"/>
              </a:rPr>
              <a:t>MyPLN</a:t>
            </a:r>
            <a:r>
              <a:rPr lang="en-US" sz="2600" dirty="0">
                <a:solidFill>
                  <a:srgbClr val="000000"/>
                </a:solidFill>
                <a:latin typeface="+mn-lt"/>
              </a:rPr>
              <a:t>, </a:t>
            </a:r>
            <a:r>
              <a:rPr lang="en-US" sz="2600" dirty="0" err="1">
                <a:solidFill>
                  <a:srgbClr val="000000"/>
                </a:solidFill>
                <a:latin typeface="+mn-lt"/>
              </a:rPr>
              <a:t>ServeSafe</a:t>
            </a:r>
            <a:r>
              <a:rPr lang="en-US" sz="2600" dirty="0">
                <a:solidFill>
                  <a:srgbClr val="000000"/>
                </a:solidFill>
                <a:latin typeface="+mn-lt"/>
              </a:rPr>
              <a:t>, ICN, APEX Learning</a:t>
            </a:r>
          </a:p>
          <a:p>
            <a:pPr marL="457200" indent="-457200">
              <a:buFont typeface="Wingdings" panose="05000000000000000000" pitchFamily="2" charset="2"/>
              <a:buChar char="Ø"/>
            </a:pPr>
            <a:r>
              <a:rPr lang="en-US" sz="2600" dirty="0">
                <a:solidFill>
                  <a:srgbClr val="000000"/>
                </a:solidFill>
                <a:latin typeface="+mn-lt"/>
              </a:rPr>
              <a:t>District tuition reimbursement for classes related to your job class.</a:t>
            </a:r>
          </a:p>
          <a:p>
            <a:pPr marL="1198563" lvl="1" indent="-395288">
              <a:buFont typeface="Arial" panose="020B0604020202020204" pitchFamily="34" charset="0"/>
              <a:buChar char="•"/>
            </a:pPr>
            <a:r>
              <a:rPr lang="en-US" dirty="0">
                <a:solidFill>
                  <a:srgbClr val="000000"/>
                </a:solidFill>
                <a:latin typeface="+mn-lt"/>
              </a:rPr>
              <a:t>SEIU up to $600 per year </a:t>
            </a:r>
          </a:p>
          <a:p>
            <a:pPr marL="1147763" lvl="1" indent="-344488">
              <a:buFont typeface="Arial" panose="020B0604020202020204" pitchFamily="34" charset="0"/>
              <a:buChar char="•"/>
            </a:pPr>
            <a:r>
              <a:rPr lang="en-US" dirty="0">
                <a:solidFill>
                  <a:srgbClr val="000000"/>
                </a:solidFill>
                <a:latin typeface="+mn-lt"/>
              </a:rPr>
              <a:t>Teamsters up to $800 per year</a:t>
            </a:r>
          </a:p>
          <a:p>
            <a:pPr marL="803275" lvl="1"/>
            <a:endParaRPr lang="en-US" sz="2800" dirty="0">
              <a:solidFill>
                <a:srgbClr val="000000"/>
              </a:solidFill>
              <a:latin typeface="+mn-lt"/>
            </a:endParaRPr>
          </a:p>
        </p:txBody>
      </p:sp>
    </p:spTree>
    <p:extLst>
      <p:ext uri="{BB962C8B-B14F-4D97-AF65-F5344CB8AC3E}">
        <p14:creationId xmlns:p14="http://schemas.microsoft.com/office/powerpoint/2010/main" val="410383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96526"/>
            <a:ext cx="8305800" cy="808038"/>
          </a:xfrm>
        </p:spPr>
        <p:txBody>
          <a:bodyPr>
            <a:noAutofit/>
          </a:bodyPr>
          <a:lstStyle/>
          <a:p>
            <a:pPr algn="l"/>
            <a:r>
              <a:rPr lang="en-US" sz="4000" b="1" dirty="0">
                <a:solidFill>
                  <a:srgbClr val="000000"/>
                </a:solidFill>
              </a:rPr>
              <a:t>Professional Development Advocate</a:t>
            </a:r>
          </a:p>
        </p:txBody>
      </p:sp>
      <p:sp>
        <p:nvSpPr>
          <p:cNvPr id="4" name="TextBox 3"/>
          <p:cNvSpPr txBox="1"/>
          <p:nvPr/>
        </p:nvSpPr>
        <p:spPr>
          <a:xfrm>
            <a:off x="609600" y="1304564"/>
            <a:ext cx="8305800" cy="954107"/>
          </a:xfrm>
          <a:prstGeom prst="rect">
            <a:avLst/>
          </a:prstGeom>
          <a:noFill/>
        </p:spPr>
        <p:txBody>
          <a:bodyPr wrap="square" rtlCol="0">
            <a:spAutoFit/>
          </a:bodyPr>
          <a:lstStyle/>
          <a:p>
            <a:r>
              <a:rPr lang="en-US" sz="2800" dirty="0">
                <a:solidFill>
                  <a:srgbClr val="000000"/>
                </a:solidFill>
                <a:latin typeface="+mn-lt"/>
              </a:rPr>
              <a:t>Understands the importance of Professional Standards to enhance jobs skills of oneself and employees.</a:t>
            </a:r>
          </a:p>
        </p:txBody>
      </p:sp>
      <p:sp>
        <p:nvSpPr>
          <p:cNvPr id="5" name="TextBox 4"/>
          <p:cNvSpPr txBox="1"/>
          <p:nvPr/>
        </p:nvSpPr>
        <p:spPr>
          <a:xfrm>
            <a:off x="990600" y="3352800"/>
            <a:ext cx="261610" cy="461665"/>
          </a:xfrm>
          <a:prstGeom prst="rect">
            <a:avLst/>
          </a:prstGeom>
          <a:noFill/>
        </p:spPr>
        <p:txBody>
          <a:bodyPr wrap="none" rtlCol="0">
            <a:spAutoFit/>
          </a:bodyPr>
          <a:lstStyle/>
          <a:p>
            <a:r>
              <a:rPr lang="en-US" dirty="0"/>
              <a:t> </a:t>
            </a:r>
          </a:p>
        </p:txBody>
      </p:sp>
      <p:sp>
        <p:nvSpPr>
          <p:cNvPr id="8" name="TextBox 7"/>
          <p:cNvSpPr txBox="1"/>
          <p:nvPr/>
        </p:nvSpPr>
        <p:spPr>
          <a:xfrm>
            <a:off x="1121405" y="2535670"/>
            <a:ext cx="3586353" cy="2246769"/>
          </a:xfrm>
          <a:prstGeom prst="rect">
            <a:avLst/>
          </a:prstGeom>
          <a:noFill/>
        </p:spPr>
        <p:txBody>
          <a:bodyPr wrap="square" rtlCol="0">
            <a:spAutoFit/>
          </a:bodyPr>
          <a:lstStyle/>
          <a:p>
            <a:r>
              <a:rPr lang="en-US" sz="2800" dirty="0">
                <a:solidFill>
                  <a:srgbClr val="000000"/>
                </a:solidFill>
                <a:latin typeface="+mn-lt"/>
              </a:rPr>
              <a:t>Each job title has a required number of training hours they must complete each fiscal year.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345" r="4423"/>
          <a:stretch/>
        </p:blipFill>
        <p:spPr>
          <a:xfrm>
            <a:off x="4800600" y="2362200"/>
            <a:ext cx="3200401" cy="3633770"/>
          </a:xfrm>
          <a:prstGeom prst="rect">
            <a:avLst/>
          </a:prstGeom>
          <a:ln w="25400">
            <a:solidFill>
              <a:srgbClr val="000000"/>
            </a:solidFill>
          </a:ln>
        </p:spPr>
      </p:pic>
      <p:sp>
        <p:nvSpPr>
          <p:cNvPr id="10" name="TextBox 9"/>
          <p:cNvSpPr txBox="1"/>
          <p:nvPr/>
        </p:nvSpPr>
        <p:spPr>
          <a:xfrm>
            <a:off x="228600" y="5045571"/>
            <a:ext cx="4810507" cy="1107996"/>
          </a:xfrm>
          <a:prstGeom prst="rect">
            <a:avLst/>
          </a:prstGeom>
          <a:noFill/>
        </p:spPr>
        <p:txBody>
          <a:bodyPr wrap="square" rtlCol="0">
            <a:spAutoFit/>
          </a:bodyPr>
          <a:lstStyle/>
          <a:p>
            <a:r>
              <a:rPr lang="en-US" sz="2200" dirty="0">
                <a:solidFill>
                  <a:srgbClr val="000000"/>
                </a:solidFill>
                <a:latin typeface="+mn-lt"/>
              </a:rPr>
              <a:t>NOTE: Training Brochure is located on the FSD website under “Training and Resources”. </a:t>
            </a:r>
          </a:p>
        </p:txBody>
      </p:sp>
    </p:spTree>
    <p:extLst>
      <p:ext uri="{BB962C8B-B14F-4D97-AF65-F5344CB8AC3E}">
        <p14:creationId xmlns:p14="http://schemas.microsoft.com/office/powerpoint/2010/main" val="68436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plus(in)">
                                      <p:cBhvr>
                                        <p:cTn id="11" dur="2000"/>
                                        <p:tgtEl>
                                          <p:spTgt spid="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754313" y="1990725"/>
            <a:ext cx="5856287" cy="1362075"/>
          </a:xfrm>
        </p:spPr>
        <p:txBody>
          <a:bodyPr rtlCol="0">
            <a:normAutofit fontScale="90000"/>
          </a:bodyPr>
          <a:lstStyle/>
          <a:p>
            <a:pPr eaLnBrk="1" hangingPunct="1">
              <a:defRPr/>
            </a:pPr>
            <a:br>
              <a:rPr lang="en-US" altLang="en-US" dirty="0"/>
            </a:br>
            <a:r>
              <a:rPr lang="en-US" altLang="en-US" cap="none" dirty="0"/>
              <a:t>Increasing Participation </a:t>
            </a:r>
            <a:br>
              <a:rPr lang="en-US" altLang="en-US" cap="none" dirty="0"/>
            </a:br>
            <a:r>
              <a:rPr lang="en-US" altLang="en-US" cap="none" dirty="0"/>
              <a:t>and </a:t>
            </a:r>
            <a:br>
              <a:rPr lang="en-US" altLang="en-US" cap="none" dirty="0"/>
            </a:br>
            <a:r>
              <a:rPr lang="en-US" cap="none" dirty="0"/>
              <a:t>Profit And Loss</a:t>
            </a:r>
            <a:endParaRPr lang="en-US" altLang="en-US" dirty="0"/>
          </a:p>
        </p:txBody>
      </p:sp>
      <p:sp>
        <p:nvSpPr>
          <p:cNvPr id="28675" name="Rectangle 3"/>
          <p:cNvSpPr>
            <a:spLocks noGrp="1" noChangeArrowheads="1"/>
          </p:cNvSpPr>
          <p:nvPr>
            <p:ph type="subTitle" idx="4294967295"/>
          </p:nvPr>
        </p:nvSpPr>
        <p:spPr>
          <a:xfrm>
            <a:off x="2514600" y="6096000"/>
            <a:ext cx="6629400" cy="847476"/>
          </a:xfrm>
        </p:spPr>
        <p:txBody>
          <a:bodyPr/>
          <a:lstStyle/>
          <a:p>
            <a:pPr eaLnBrk="1" hangingPunct="1">
              <a:spcBef>
                <a:spcPts val="0"/>
              </a:spcBef>
            </a:pPr>
            <a:r>
              <a:rPr lang="en-US" altLang="en-US" dirty="0"/>
              <a:t>	</a:t>
            </a:r>
            <a:r>
              <a:rPr lang="en-US" altLang="en-US" dirty="0">
                <a:latin typeface="Calibri" pitchFamily="34" charset="0"/>
              </a:rPr>
              <a:t>Provided by the LAUSD Food Services Division</a:t>
            </a:r>
          </a:p>
        </p:txBody>
      </p:sp>
      <p:sp>
        <p:nvSpPr>
          <p:cNvPr id="4" name="Date Placeholder 1"/>
          <p:cNvSpPr>
            <a:spLocks noGrp="1"/>
          </p:cNvSpPr>
          <p:nvPr>
            <p:ph type="dt" sz="half" idx="10"/>
          </p:nvPr>
        </p:nvSpPr>
        <p:spPr>
          <a:xfrm>
            <a:off x="8001000" y="6518274"/>
            <a:ext cx="1066800" cy="365125"/>
          </a:xfrm>
        </p:spPr>
        <p:txBody>
          <a:bodyPr/>
          <a:lstStyle/>
          <a:p>
            <a:fld id="{3AB9B2E5-948B-4515-9F74-73C9E34E9D4E}" type="datetime1">
              <a:rPr lang="en-US" smtClean="0">
                <a:latin typeface="+mn-lt"/>
              </a:rPr>
              <a:t>7/31/2019</a:t>
            </a:fld>
            <a:endParaRPr lang="en-US" dirty="0">
              <a:latin typeface="+mn-lt"/>
            </a:endParaRPr>
          </a:p>
        </p:txBody>
      </p:sp>
    </p:spTree>
    <p:extLst>
      <p:ext uri="{BB962C8B-B14F-4D97-AF65-F5344CB8AC3E}">
        <p14:creationId xmlns:p14="http://schemas.microsoft.com/office/powerpoint/2010/main" val="366650943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5079" y="3556205"/>
            <a:ext cx="914921" cy="2692195"/>
          </a:xfrm>
          <a:prstGeom prst="rect">
            <a:avLst/>
          </a:prstGeom>
        </p:spPr>
      </p:pic>
      <p:sp>
        <p:nvSpPr>
          <p:cNvPr id="6" name="TextBox 5"/>
          <p:cNvSpPr txBox="1"/>
          <p:nvPr/>
        </p:nvSpPr>
        <p:spPr>
          <a:xfrm>
            <a:off x="502705" y="518045"/>
            <a:ext cx="4251485" cy="707886"/>
          </a:xfrm>
          <a:prstGeom prst="rect">
            <a:avLst/>
          </a:prstGeom>
          <a:noFill/>
        </p:spPr>
        <p:txBody>
          <a:bodyPr wrap="none" rtlCol="0">
            <a:spAutoFit/>
          </a:bodyPr>
          <a:lstStyle/>
          <a:p>
            <a:r>
              <a:rPr lang="en-US" sz="4000" b="1" dirty="0">
                <a:solidFill>
                  <a:srgbClr val="000000"/>
                </a:solidFill>
                <a:latin typeface="+mn-lt"/>
              </a:rPr>
              <a:t>The Managers Role</a:t>
            </a:r>
          </a:p>
        </p:txBody>
      </p:sp>
      <p:sp>
        <p:nvSpPr>
          <p:cNvPr id="7" name="TextBox 6"/>
          <p:cNvSpPr txBox="1"/>
          <p:nvPr/>
        </p:nvSpPr>
        <p:spPr>
          <a:xfrm>
            <a:off x="613628" y="1225931"/>
            <a:ext cx="8301772" cy="1815882"/>
          </a:xfrm>
          <a:prstGeom prst="rect">
            <a:avLst/>
          </a:prstGeom>
          <a:noFill/>
        </p:spPr>
        <p:txBody>
          <a:bodyPr wrap="square" rtlCol="0">
            <a:spAutoFit/>
          </a:bodyPr>
          <a:lstStyle/>
          <a:p>
            <a:pPr lvl="0"/>
            <a:r>
              <a:rPr lang="en-US" sz="2800" dirty="0">
                <a:solidFill>
                  <a:srgbClr val="000000"/>
                </a:solidFill>
                <a:latin typeface="+mn-lt"/>
              </a:rPr>
              <a:t>The manager is responsible for planning and maintaining work systems, procedures, and policies that enable and encourage the optimum performance of it’s people and other resources within a business unit. </a:t>
            </a:r>
          </a:p>
        </p:txBody>
      </p:sp>
      <p:pic>
        <p:nvPicPr>
          <p:cNvPr id="8" name="Man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28" y="3657600"/>
            <a:ext cx="937036" cy="2614391"/>
          </a:xfrm>
          <a:prstGeom prst="rect">
            <a:avLst/>
          </a:prstGeom>
          <a:noFill/>
          <a:extLst>
            <a:ext uri="{909E8E84-426E-40DD-AFC4-6F175D3DCCD1}">
              <a14:hiddenFill xmlns:a14="http://schemas.microsoft.com/office/drawing/2010/main">
                <a:solidFill>
                  <a:srgbClr val="FFFFFF"/>
                </a:solidFill>
              </a14:hiddenFill>
            </a:ext>
          </a:extLst>
        </p:spPr>
      </p:pic>
      <p:pic>
        <p:nvPicPr>
          <p:cNvPr id="48" name="Ma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913" y="3562946"/>
            <a:ext cx="941814" cy="267580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760168" y="3657600"/>
            <a:ext cx="821232" cy="2612107"/>
            <a:chOff x="914402" y="2487506"/>
            <a:chExt cx="1060168" cy="3574619"/>
          </a:xfrm>
        </p:grpSpPr>
        <p:sp>
          <p:nvSpPr>
            <p:cNvPr id="52" name="Flowchart: Terminator 51"/>
            <p:cNvSpPr/>
            <p:nvPr/>
          </p:nvSpPr>
          <p:spPr>
            <a:xfrm rot="3474270" flipH="1">
              <a:off x="1720942" y="4716259"/>
              <a:ext cx="117242" cy="261492"/>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nvGrpSpPr>
            <p:cNvPr id="9" name="Group 8"/>
            <p:cNvGrpSpPr/>
            <p:nvPr/>
          </p:nvGrpSpPr>
          <p:grpSpPr>
            <a:xfrm>
              <a:off x="914402" y="2487506"/>
              <a:ext cx="1060168" cy="3574619"/>
              <a:chOff x="4491926" y="2333048"/>
              <a:chExt cx="733688" cy="2326521"/>
            </a:xfrm>
          </p:grpSpPr>
          <p:grpSp>
            <p:nvGrpSpPr>
              <p:cNvPr id="11" name="Group 10"/>
              <p:cNvGrpSpPr/>
              <p:nvPr/>
            </p:nvGrpSpPr>
            <p:grpSpPr>
              <a:xfrm>
                <a:off x="4672415" y="4440399"/>
                <a:ext cx="109467" cy="211269"/>
                <a:chOff x="1997832" y="4940226"/>
                <a:chExt cx="189762" cy="211269"/>
              </a:xfrm>
            </p:grpSpPr>
            <p:sp>
              <p:nvSpPr>
                <p:cNvPr id="46" name="Chord 45"/>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hord 46"/>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Single Corner Snipped 17"/>
              <p:cNvSpPr/>
              <p:nvPr/>
            </p:nvSpPr>
            <p:spPr>
              <a:xfrm flipH="1">
                <a:off x="4648200" y="3276600"/>
                <a:ext cx="411267" cy="643635"/>
              </a:xfrm>
              <a:prstGeom prst="snip1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504D"/>
                  </a:solidFill>
                  <a:effectLst/>
                  <a:uLnTx/>
                  <a:uFillTx/>
                  <a:latin typeface="Calibri"/>
                  <a:cs typeface="Arial" charset="0"/>
                </a:endParaRPr>
              </a:p>
            </p:txBody>
          </p:sp>
          <p:sp>
            <p:nvSpPr>
              <p:cNvPr id="13" name="Oval 12"/>
              <p:cNvSpPr/>
              <p:nvPr/>
            </p:nvSpPr>
            <p:spPr>
              <a:xfrm>
                <a:off x="4506280" y="2739370"/>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4" name="Oval 13"/>
              <p:cNvSpPr/>
              <p:nvPr/>
            </p:nvSpPr>
            <p:spPr>
              <a:xfrm>
                <a:off x="5119600" y="2732744"/>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5" name="Flowchart: Off-page Connector 14"/>
              <p:cNvSpPr/>
              <p:nvPr/>
            </p:nvSpPr>
            <p:spPr>
              <a:xfrm>
                <a:off x="4772352" y="3101111"/>
                <a:ext cx="190502" cy="228600"/>
              </a:xfrm>
              <a:prstGeom prst="flowChartOffpageConnec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6" name="Oval 15"/>
              <p:cNvSpPr/>
              <p:nvPr/>
            </p:nvSpPr>
            <p:spPr>
              <a:xfrm>
                <a:off x="4564914" y="2411783"/>
                <a:ext cx="605378" cy="762000"/>
              </a:xfrm>
              <a:prstGeom prst="ellipse">
                <a:avLst/>
              </a:prstGeom>
              <a:solidFill>
                <a:srgbClr val="F6E4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7" name="Flowchart: Terminator 16"/>
              <p:cNvSpPr/>
              <p:nvPr/>
            </p:nvSpPr>
            <p:spPr>
              <a:xfrm>
                <a:off x="4491926" y="3481367"/>
                <a:ext cx="129447" cy="3726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8" name="Oval 17"/>
              <p:cNvSpPr/>
              <p:nvPr/>
            </p:nvSpPr>
            <p:spPr>
              <a:xfrm rot="315244" flipH="1">
                <a:off x="4623609" y="2764900"/>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9" name="Flowchart: Delay 18"/>
              <p:cNvSpPr/>
              <p:nvPr/>
            </p:nvSpPr>
            <p:spPr>
              <a:xfrm rot="1119198" flipH="1">
                <a:off x="4493078" y="3238467"/>
                <a:ext cx="212483" cy="344160"/>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0" name="Moon 19"/>
              <p:cNvSpPr/>
              <p:nvPr/>
            </p:nvSpPr>
            <p:spPr>
              <a:xfrm rot="16044244">
                <a:off x="4840336" y="2976171"/>
                <a:ext cx="67748" cy="201238"/>
              </a:xfrm>
              <a:prstGeom prst="moon">
                <a:avLst/>
              </a:prstGeom>
              <a:solidFill>
                <a:sysClr val="window" lastClr="FFFFFF"/>
              </a:solidFill>
              <a:ln w="19050" cap="flat" cmpd="sng" algn="ctr">
                <a:solidFill>
                  <a:srgbClr val="AD4F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2" name="Oval 21"/>
              <p:cNvSpPr/>
              <p:nvPr/>
            </p:nvSpPr>
            <p:spPr>
              <a:xfrm>
                <a:off x="4691166" y="2799006"/>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3" name="Oval 22"/>
              <p:cNvSpPr/>
              <p:nvPr/>
            </p:nvSpPr>
            <p:spPr>
              <a:xfrm rot="315244" flipH="1">
                <a:off x="4929529" y="2766159"/>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4" name="Oval 23"/>
              <p:cNvSpPr/>
              <p:nvPr/>
            </p:nvSpPr>
            <p:spPr>
              <a:xfrm>
                <a:off x="4995280" y="2797478"/>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5" name="Arc 24"/>
              <p:cNvSpPr/>
              <p:nvPr/>
            </p:nvSpPr>
            <p:spPr>
              <a:xfrm rot="21294691">
                <a:off x="4750157" y="2709274"/>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6" name="Moon 25"/>
              <p:cNvSpPr/>
              <p:nvPr/>
            </p:nvSpPr>
            <p:spPr>
              <a:xfrm rot="5400000">
                <a:off x="4670135" y="2227828"/>
                <a:ext cx="394931" cy="605380"/>
              </a:xfrm>
              <a:prstGeom prst="moon">
                <a:avLst>
                  <a:gd name="adj" fmla="val 46460"/>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Moon 26"/>
              <p:cNvSpPr/>
              <p:nvPr/>
            </p:nvSpPr>
            <p:spPr>
              <a:xfrm rot="5400000">
                <a:off x="4717026" y="2283202"/>
                <a:ext cx="301150" cy="605380"/>
              </a:xfrm>
              <a:prstGeom prst="moon">
                <a:avLst>
                  <a:gd name="adj" fmla="val 52142"/>
                </a:avLst>
              </a:prstGeom>
              <a:pattFill prst="dotDmnd">
                <a:fgClr>
                  <a:srgbClr val="000000"/>
                </a:fgClr>
                <a:bgClr>
                  <a:srgbClr val="000000">
                    <a:lumMod val="75000"/>
                    <a:lumOff val="25000"/>
                  </a:srgbClr>
                </a:bgClr>
              </a:patt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4734319" y="2333048"/>
                <a:ext cx="262966" cy="102267"/>
              </a:xfrm>
              <a:prstGeom prst="ellipse">
                <a:avLst/>
              </a:prstGeom>
              <a:pattFill prst="dotDmnd">
                <a:fgClr>
                  <a:srgbClr val="000000"/>
                </a:fgClr>
                <a:bgClr>
                  <a:srgbClr val="FFCC66">
                    <a:lumMod val="25000"/>
                  </a:srgbClr>
                </a:bgClr>
              </a:patt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30" name="Right Triangle 29"/>
              <p:cNvSpPr/>
              <p:nvPr/>
            </p:nvSpPr>
            <p:spPr>
              <a:xfrm rot="8699319">
                <a:off x="4679176"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1" name="Right Triangle 30"/>
              <p:cNvSpPr/>
              <p:nvPr/>
            </p:nvSpPr>
            <p:spPr>
              <a:xfrm rot="12900681" flipH="1">
                <a:off x="4918211"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2" name="Flowchart: Manual Operation 26"/>
              <p:cNvSpPr/>
              <p:nvPr/>
            </p:nvSpPr>
            <p:spPr>
              <a:xfrm rot="230863" flipV="1">
                <a:off x="4628537"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3" name="Flowchart: Terminator 32"/>
              <p:cNvSpPr/>
              <p:nvPr/>
            </p:nvSpPr>
            <p:spPr>
              <a:xfrm rot="19337414" flipH="1">
                <a:off x="4545232" y="3797964"/>
                <a:ext cx="81137" cy="2179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4" name="Flowchart: Connector 33"/>
              <p:cNvSpPr/>
              <p:nvPr/>
            </p:nvSpPr>
            <p:spPr>
              <a:xfrm>
                <a:off x="4838016" y="3363435"/>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lowchart: Connector 34"/>
              <p:cNvSpPr/>
              <p:nvPr/>
            </p:nvSpPr>
            <p:spPr>
              <a:xfrm>
                <a:off x="4838016" y="3429659"/>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p:cNvGrpSpPr/>
              <p:nvPr/>
            </p:nvGrpSpPr>
            <p:grpSpPr>
              <a:xfrm>
                <a:off x="4893374" y="3342051"/>
                <a:ext cx="186550" cy="273856"/>
                <a:chOff x="859632" y="2338402"/>
                <a:chExt cx="571500" cy="788345"/>
              </a:xfrm>
            </p:grpSpPr>
            <p:sp>
              <p:nvSpPr>
                <p:cNvPr id="44" name="Rectangle 43"/>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37" name="Arc 36"/>
              <p:cNvSpPr/>
              <p:nvPr/>
            </p:nvSpPr>
            <p:spPr>
              <a:xfrm rot="305309" flipH="1">
                <a:off x="4626841" y="2709913"/>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8" name="Arc 37"/>
              <p:cNvSpPr/>
              <p:nvPr/>
            </p:nvSpPr>
            <p:spPr>
              <a:xfrm rot="21378744">
                <a:off x="4838157" y="2935365"/>
                <a:ext cx="64770" cy="53141"/>
              </a:xfrm>
              <a:prstGeom prst="arc">
                <a:avLst>
                  <a:gd name="adj1" fmla="val 11462654"/>
                  <a:gd name="adj2" fmla="val 0"/>
                </a:avLst>
              </a:prstGeom>
              <a:noFill/>
              <a:ln w="19050" cap="flat" cmpd="sng" algn="ctr">
                <a:solidFill>
                  <a:srgbClr val="D09F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 name="Moon 38"/>
              <p:cNvSpPr/>
              <p:nvPr/>
            </p:nvSpPr>
            <p:spPr>
              <a:xfrm rot="5400000">
                <a:off x="4760576" y="2331290"/>
                <a:ext cx="214051" cy="605379"/>
              </a:xfrm>
              <a:prstGeom prst="moon">
                <a:avLst>
                  <a:gd name="adj" fmla="val 45986"/>
                </a:avLst>
              </a:prstGeom>
              <a:pattFill prst="openDmnd">
                <a:fgClr>
                  <a:srgbClr val="000000"/>
                </a:fgClr>
                <a:bgClr>
                  <a:srgbClr val="F6E4A0"/>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p:cNvGrpSpPr/>
              <p:nvPr/>
            </p:nvGrpSpPr>
            <p:grpSpPr>
              <a:xfrm flipH="1">
                <a:off x="4931090" y="4448300"/>
                <a:ext cx="109467" cy="211269"/>
                <a:chOff x="1997832" y="4940226"/>
                <a:chExt cx="189762" cy="211269"/>
              </a:xfrm>
            </p:grpSpPr>
            <p:sp>
              <p:nvSpPr>
                <p:cNvPr id="42" name="Chord 41"/>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hord 42"/>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1" name="Flowchart: Manual Operation 26"/>
              <p:cNvSpPr/>
              <p:nvPr/>
            </p:nvSpPr>
            <p:spPr>
              <a:xfrm rot="21369137" flipH="1" flipV="1">
                <a:off x="4838213"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sp>
          <p:nvSpPr>
            <p:cNvPr id="51" name="Flowchart: Terminator 50"/>
            <p:cNvSpPr/>
            <p:nvPr/>
          </p:nvSpPr>
          <p:spPr>
            <a:xfrm>
              <a:off x="1778234" y="4269377"/>
              <a:ext cx="155024" cy="553572"/>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50" name="Flowchart: Delay 49"/>
            <p:cNvSpPr/>
            <p:nvPr/>
          </p:nvSpPr>
          <p:spPr>
            <a:xfrm rot="9872336" flipH="1">
              <a:off x="1692073" y="3899009"/>
              <a:ext cx="265848" cy="527412"/>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spTree>
    <p:extLst>
      <p:ext uri="{BB962C8B-B14F-4D97-AF65-F5344CB8AC3E}">
        <p14:creationId xmlns:p14="http://schemas.microsoft.com/office/powerpoint/2010/main" val="103489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0999" y="472440"/>
            <a:ext cx="8295327" cy="822960"/>
          </a:xfrm>
        </p:spPr>
        <p:txBody>
          <a:bodyPr/>
          <a:lstStyle/>
          <a:p>
            <a:pPr eaLnBrk="1" hangingPunct="1"/>
            <a:r>
              <a:rPr lang="en-US" altLang="en-US" dirty="0"/>
              <a:t>Where Does Our Profit Comes From?</a:t>
            </a:r>
          </a:p>
        </p:txBody>
      </p:sp>
      <p:sp>
        <p:nvSpPr>
          <p:cNvPr id="34819" name="Rectangle 3"/>
          <p:cNvSpPr>
            <a:spLocks noGrp="1" noChangeArrowheads="1"/>
          </p:cNvSpPr>
          <p:nvPr>
            <p:ph idx="1"/>
          </p:nvPr>
        </p:nvSpPr>
        <p:spPr>
          <a:xfrm>
            <a:off x="446727" y="1211750"/>
            <a:ext cx="8229600" cy="972010"/>
          </a:xfrm>
        </p:spPr>
        <p:txBody>
          <a:bodyPr>
            <a:noAutofit/>
          </a:bodyPr>
          <a:lstStyle/>
          <a:p>
            <a:pPr eaLnBrk="1" hangingPunct="1">
              <a:spcBef>
                <a:spcPts val="0"/>
              </a:spcBef>
              <a:spcAft>
                <a:spcPts val="1000"/>
              </a:spcAft>
            </a:pPr>
            <a:r>
              <a:rPr lang="en-US" altLang="en-US" sz="2800" dirty="0"/>
              <a:t>Having a successful business requires an understanding of the operation’s finances. Lets review where profit comes from: </a:t>
            </a:r>
          </a:p>
          <a:p>
            <a:pPr eaLnBrk="1" hangingPunct="1">
              <a:spcBef>
                <a:spcPts val="0"/>
              </a:spcBef>
              <a:spcAft>
                <a:spcPts val="1000"/>
              </a:spcAft>
            </a:pPr>
            <a:endParaRPr lang="en-US" altLang="en-US" sz="600" b="1" dirty="0"/>
          </a:p>
          <a:p>
            <a:pPr lvl="6" indent="0">
              <a:buNone/>
            </a:pPr>
            <a:endParaRPr lang="en-US" altLang="en-US" sz="2600" b="1" dirty="0"/>
          </a:p>
        </p:txBody>
      </p:sp>
      <p:grpSp>
        <p:nvGrpSpPr>
          <p:cNvPr id="8" name="Group 7"/>
          <p:cNvGrpSpPr/>
          <p:nvPr/>
        </p:nvGrpSpPr>
        <p:grpSpPr>
          <a:xfrm>
            <a:off x="533400" y="3671302"/>
            <a:ext cx="2209800" cy="2119898"/>
            <a:chOff x="304800" y="3352800"/>
            <a:chExt cx="838200" cy="1147523"/>
          </a:xfrm>
        </p:grpSpPr>
        <p:sp>
          <p:nvSpPr>
            <p:cNvPr id="5" name="Rounded Rectangle 4"/>
            <p:cNvSpPr/>
            <p:nvPr/>
          </p:nvSpPr>
          <p:spPr>
            <a:xfrm>
              <a:off x="304800" y="3448878"/>
              <a:ext cx="838200" cy="1051445"/>
            </a:xfrm>
            <a:prstGeom prst="roundRect">
              <a:avLst/>
            </a:prstGeom>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schemeClr>
                  </a:solidFill>
                </a:rPr>
                <a:t>Revenue </a:t>
              </a:r>
            </a:p>
          </p:txBody>
        </p:sp>
        <p:sp>
          <p:nvSpPr>
            <p:cNvPr id="4" name="Oval 3"/>
            <p:cNvSpPr/>
            <p:nvPr/>
          </p:nvSpPr>
          <p:spPr>
            <a:xfrm>
              <a:off x="304800" y="3352800"/>
              <a:ext cx="838200" cy="288735"/>
            </a:xfrm>
            <a:prstGeom prst="ellipse">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8900000" scaled="1"/>
              <a:tileRect/>
            </a:gra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1527" y="11835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39541" y="95382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66327" y="14883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18727" y="1640781"/>
            <a:ext cx="641628" cy="62662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325702" y="3687120"/>
            <a:ext cx="2209800" cy="2104079"/>
            <a:chOff x="304800" y="3352800"/>
            <a:chExt cx="838200" cy="629478"/>
          </a:xfrm>
        </p:grpSpPr>
        <p:sp>
          <p:nvSpPr>
            <p:cNvPr id="26" name="Rounded Rectangle 25"/>
            <p:cNvSpPr/>
            <p:nvPr/>
          </p:nvSpPr>
          <p:spPr>
            <a:xfrm>
              <a:off x="304800" y="3415129"/>
              <a:ext cx="838200" cy="567149"/>
            </a:xfrm>
            <a:prstGeom prst="roundRect">
              <a:avLst/>
            </a:prstGeom>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schemeClr>
                  </a:solidFill>
                </a:rPr>
                <a:t>Cost</a:t>
              </a:r>
              <a:r>
                <a:rPr lang="en-US" dirty="0"/>
                <a:t> </a:t>
              </a:r>
            </a:p>
          </p:txBody>
        </p:sp>
        <p:sp>
          <p:nvSpPr>
            <p:cNvPr id="27" name="Oval 26"/>
            <p:cNvSpPr/>
            <p:nvPr/>
          </p:nvSpPr>
          <p:spPr>
            <a:xfrm>
              <a:off x="304800" y="3352800"/>
              <a:ext cx="838200" cy="154845"/>
            </a:xfrm>
            <a:prstGeom prst="ellipse">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8900000" scaled="1"/>
              <a:tileRect/>
            </a:gra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248400" y="3687120"/>
            <a:ext cx="2209800" cy="2104079"/>
            <a:chOff x="304800" y="3352800"/>
            <a:chExt cx="838200" cy="629478"/>
          </a:xfrm>
        </p:grpSpPr>
        <p:sp>
          <p:nvSpPr>
            <p:cNvPr id="29" name="Rounded Rectangle 28"/>
            <p:cNvSpPr/>
            <p:nvPr/>
          </p:nvSpPr>
          <p:spPr>
            <a:xfrm>
              <a:off x="304800" y="3448878"/>
              <a:ext cx="838200" cy="533400"/>
            </a:xfrm>
            <a:prstGeom prst="roundRect">
              <a:avLst/>
            </a:prstGeom>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50000"/>
                    </a:schemeClr>
                  </a:solidFill>
                </a:rPr>
                <a:t>Profit</a:t>
              </a:r>
              <a:r>
                <a:rPr lang="en-US" dirty="0"/>
                <a:t> </a:t>
              </a:r>
            </a:p>
          </p:txBody>
        </p:sp>
        <p:sp>
          <p:nvSpPr>
            <p:cNvPr id="30" name="Oval 29"/>
            <p:cNvSpPr/>
            <p:nvPr/>
          </p:nvSpPr>
          <p:spPr>
            <a:xfrm>
              <a:off x="304800" y="3352800"/>
              <a:ext cx="838200" cy="173542"/>
            </a:xfrm>
            <a:prstGeom prst="ellipse">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18900000" scaled="1"/>
              <a:tileRect/>
            </a:gra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2824297" y="4242136"/>
            <a:ext cx="420308" cy="1015663"/>
          </a:xfrm>
          <a:prstGeom prst="rect">
            <a:avLst/>
          </a:prstGeom>
          <a:noFill/>
        </p:spPr>
        <p:txBody>
          <a:bodyPr wrap="square" rtlCol="0">
            <a:spAutoFit/>
          </a:bodyPr>
          <a:lstStyle/>
          <a:p>
            <a:r>
              <a:rPr lang="en-US" sz="6000" b="1" dirty="0">
                <a:latin typeface="+mn-lt"/>
              </a:rPr>
              <a:t>-</a:t>
            </a:r>
          </a:p>
        </p:txBody>
      </p:sp>
      <p:sp>
        <p:nvSpPr>
          <p:cNvPr id="10" name="TextBox 9"/>
          <p:cNvSpPr txBox="1"/>
          <p:nvPr/>
        </p:nvSpPr>
        <p:spPr>
          <a:xfrm>
            <a:off x="5638800" y="4396025"/>
            <a:ext cx="503664" cy="861774"/>
          </a:xfrm>
          <a:prstGeom prst="rect">
            <a:avLst/>
          </a:prstGeom>
          <a:noFill/>
        </p:spPr>
        <p:txBody>
          <a:bodyPr wrap="none" rtlCol="0">
            <a:spAutoFit/>
          </a:bodyPr>
          <a:lstStyle/>
          <a:p>
            <a:r>
              <a:rPr lang="en-US" sz="5000" b="1" dirty="0">
                <a:latin typeface="+mn-lt"/>
              </a:rPr>
              <a:t>=</a:t>
            </a:r>
          </a:p>
        </p:txBody>
      </p:sp>
      <p:grpSp>
        <p:nvGrpSpPr>
          <p:cNvPr id="34" name="Group 33"/>
          <p:cNvGrpSpPr/>
          <p:nvPr/>
        </p:nvGrpSpPr>
        <p:grpSpPr>
          <a:xfrm>
            <a:off x="4447480" y="2538994"/>
            <a:ext cx="1443152" cy="946042"/>
            <a:chOff x="6490400" y="2285709"/>
            <a:chExt cx="1443152" cy="946042"/>
          </a:xfrm>
        </p:grpSpPr>
        <p:sp>
          <p:nvSpPr>
            <p:cNvPr id="31" name="TextBox 30"/>
            <p:cNvSpPr txBox="1"/>
            <p:nvPr/>
          </p:nvSpPr>
          <p:spPr>
            <a:xfrm>
              <a:off x="6774260" y="2285709"/>
              <a:ext cx="1159292" cy="461665"/>
            </a:xfrm>
            <a:prstGeom prst="rect">
              <a:avLst/>
            </a:prstGeom>
            <a:noFill/>
          </p:spPr>
          <p:txBody>
            <a:bodyPr wrap="none" rtlCol="0">
              <a:spAutoFit/>
            </a:bodyPr>
            <a:lstStyle/>
            <a:p>
              <a:r>
                <a:rPr lang="en-US" dirty="0"/>
                <a:t>$ </a:t>
              </a:r>
              <a:r>
                <a:rPr lang="en-US" b="1" dirty="0"/>
                <a:t>Food </a:t>
              </a:r>
              <a:endParaRPr lang="en-US" dirty="0"/>
            </a:p>
          </p:txBody>
        </p:sp>
        <p:pic>
          <p:nvPicPr>
            <p:cNvPr id="36"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90400" y="2605122"/>
              <a:ext cx="641628" cy="6266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971346" y="2413513"/>
            <a:ext cx="1882054" cy="1035007"/>
            <a:chOff x="3962400" y="5763822"/>
            <a:chExt cx="1882054" cy="1035007"/>
          </a:xfrm>
        </p:grpSpPr>
        <p:sp>
          <p:nvSpPr>
            <p:cNvPr id="32" name="TextBox 31"/>
            <p:cNvSpPr txBox="1"/>
            <p:nvPr/>
          </p:nvSpPr>
          <p:spPr>
            <a:xfrm>
              <a:off x="3962400" y="5763822"/>
              <a:ext cx="1882054" cy="461665"/>
            </a:xfrm>
            <a:prstGeom prst="rect">
              <a:avLst/>
            </a:prstGeom>
            <a:noFill/>
          </p:spPr>
          <p:txBody>
            <a:bodyPr wrap="none" rtlCol="0">
              <a:spAutoFit/>
            </a:bodyPr>
            <a:lstStyle/>
            <a:p>
              <a:r>
                <a:rPr lang="en-US" dirty="0"/>
                <a:t>$ </a:t>
              </a:r>
              <a:r>
                <a:rPr lang="en-US" b="1" dirty="0"/>
                <a:t>Over-head </a:t>
              </a:r>
              <a:endParaRPr lang="en-US" dirty="0"/>
            </a:p>
          </p:txBody>
        </p:sp>
        <p:pic>
          <p:nvPicPr>
            <p:cNvPr id="38"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33945" y="6172200"/>
              <a:ext cx="641628" cy="6266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3657273" y="1754907"/>
            <a:ext cx="1654620" cy="1595470"/>
            <a:chOff x="5059207" y="1978652"/>
            <a:chExt cx="1654620" cy="1595470"/>
          </a:xfrm>
        </p:grpSpPr>
        <p:pic>
          <p:nvPicPr>
            <p:cNvPr id="35"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97895" y="2947493"/>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59207" y="1978652"/>
              <a:ext cx="1654620" cy="830997"/>
            </a:xfrm>
            <a:prstGeom prst="rect">
              <a:avLst/>
            </a:prstGeom>
            <a:noFill/>
          </p:spPr>
          <p:txBody>
            <a:bodyPr wrap="none" rtlCol="0">
              <a:spAutoFit/>
            </a:bodyPr>
            <a:lstStyle/>
            <a:p>
              <a:r>
                <a:rPr lang="en-US" dirty="0"/>
                <a:t>$ </a:t>
              </a:r>
              <a:r>
                <a:rPr lang="en-US" b="1" dirty="0"/>
                <a:t>Labor </a:t>
              </a:r>
            </a:p>
            <a:p>
              <a:r>
                <a:rPr lang="en-US" b="1" dirty="0"/>
                <a:t>&amp; Benefits </a:t>
              </a:r>
            </a:p>
          </p:txBody>
        </p:sp>
      </p:grpSp>
      <p:pic>
        <p:nvPicPr>
          <p:cNvPr id="43" name="Picture 10" descr="Image result for gold coin transparent background"/>
          <p:cNvPicPr>
            <a:picLocks noChangeAspect="1" noChangeArrowheads="1"/>
          </p:cNvPicPr>
          <p:nvPr/>
        </p:nvPicPr>
        <p:blipFill>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32486" y="2869059"/>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606218" y="4953000"/>
            <a:ext cx="3931920" cy="846386"/>
          </a:xfrm>
          <a:prstGeom prst="rect">
            <a:avLst/>
          </a:prstGeom>
          <a:noFill/>
        </p:spPr>
        <p:txBody>
          <a:bodyPr wrap="square" rtlCol="0">
            <a:spAutoFit/>
          </a:bodyPr>
          <a:lstStyle/>
          <a:p>
            <a:pPr marL="1085850" lvl="1" indent="-514350" algn="ctr" eaLnBrk="1" hangingPunct="1">
              <a:spcBef>
                <a:spcPts val="0"/>
              </a:spcBef>
              <a:spcAft>
                <a:spcPts val="600"/>
              </a:spcAft>
            </a:pPr>
            <a:r>
              <a:rPr lang="en-US" altLang="en-US" sz="2200" b="1" dirty="0">
                <a:solidFill>
                  <a:schemeClr val="tx1">
                    <a:lumMod val="50000"/>
                  </a:schemeClr>
                </a:solidFill>
                <a:latin typeface="+mn-lt"/>
              </a:rPr>
              <a:t>Sales &amp;</a:t>
            </a:r>
          </a:p>
          <a:p>
            <a:pPr marL="1085850" lvl="1" indent="-514350" algn="ctr" eaLnBrk="1" hangingPunct="1">
              <a:spcBef>
                <a:spcPts val="0"/>
              </a:spcBef>
              <a:spcAft>
                <a:spcPts val="600"/>
              </a:spcAft>
            </a:pPr>
            <a:r>
              <a:rPr lang="en-US" altLang="en-US" sz="2200" b="1" dirty="0">
                <a:solidFill>
                  <a:schemeClr val="tx1">
                    <a:lumMod val="50000"/>
                  </a:schemeClr>
                </a:solidFill>
                <a:latin typeface="+mn-lt"/>
              </a:rPr>
              <a:t>Reimbursements </a:t>
            </a:r>
          </a:p>
        </p:txBody>
      </p:sp>
      <p:sp>
        <p:nvSpPr>
          <p:cNvPr id="40" name="TextBox 39"/>
          <p:cNvSpPr txBox="1"/>
          <p:nvPr/>
        </p:nvSpPr>
        <p:spPr>
          <a:xfrm>
            <a:off x="3276600" y="4978427"/>
            <a:ext cx="2484863" cy="769441"/>
          </a:xfrm>
          <a:prstGeom prst="rect">
            <a:avLst/>
          </a:prstGeom>
          <a:noFill/>
        </p:spPr>
        <p:txBody>
          <a:bodyPr wrap="square" rtlCol="0">
            <a:spAutoFit/>
          </a:bodyPr>
          <a:lstStyle/>
          <a:p>
            <a:r>
              <a:rPr lang="en-US" altLang="en-US" sz="2200" b="1" dirty="0">
                <a:solidFill>
                  <a:schemeClr val="tx1">
                    <a:lumMod val="50000"/>
                  </a:schemeClr>
                </a:solidFill>
                <a:latin typeface="+mn-lt"/>
              </a:rPr>
              <a:t>Dollar amount to run the operation</a:t>
            </a:r>
            <a:endParaRPr lang="en-US" sz="2200" b="1" dirty="0">
              <a:solidFill>
                <a:schemeClr val="tx1">
                  <a:lumMod val="50000"/>
                </a:schemeClr>
              </a:solidFill>
              <a:latin typeface="+mn-lt"/>
            </a:endParaRPr>
          </a:p>
        </p:txBody>
      </p:sp>
      <p:sp>
        <p:nvSpPr>
          <p:cNvPr id="41" name="TextBox 40"/>
          <p:cNvSpPr txBox="1"/>
          <p:nvPr/>
        </p:nvSpPr>
        <p:spPr>
          <a:xfrm>
            <a:off x="5939576" y="5071946"/>
            <a:ext cx="2324631" cy="430887"/>
          </a:xfrm>
          <a:prstGeom prst="rect">
            <a:avLst/>
          </a:prstGeom>
          <a:noFill/>
        </p:spPr>
        <p:txBody>
          <a:bodyPr wrap="square" rtlCol="0">
            <a:spAutoFit/>
          </a:bodyPr>
          <a:lstStyle/>
          <a:p>
            <a:pPr marL="1028700" lvl="1" indent="-457200" eaLnBrk="1" hangingPunct="1"/>
            <a:r>
              <a:rPr lang="en-US" altLang="en-US" sz="2200" b="1" dirty="0">
                <a:solidFill>
                  <a:schemeClr val="tx1">
                    <a:lumMod val="50000"/>
                  </a:schemeClr>
                </a:solidFill>
                <a:latin typeface="+mn-lt"/>
              </a:rPr>
              <a:t>Money made </a:t>
            </a:r>
          </a:p>
        </p:txBody>
      </p:sp>
      <p:sp>
        <p:nvSpPr>
          <p:cNvPr id="2" name="TextBox 1"/>
          <p:cNvSpPr txBox="1"/>
          <p:nvPr/>
        </p:nvSpPr>
        <p:spPr>
          <a:xfrm>
            <a:off x="-2144407" y="3000268"/>
            <a:ext cx="2222082" cy="769441"/>
          </a:xfrm>
          <a:prstGeom prst="rect">
            <a:avLst/>
          </a:prstGeom>
          <a:noFill/>
        </p:spPr>
        <p:txBody>
          <a:bodyPr wrap="none" rtlCol="0">
            <a:spAutoFit/>
          </a:bodyPr>
          <a:lstStyle/>
          <a:p>
            <a:pPr algn="ctr"/>
            <a:r>
              <a:rPr lang="en-US" sz="2200" b="1" dirty="0">
                <a:latin typeface="+mn-lt"/>
              </a:rPr>
              <a:t>State &amp; Federal </a:t>
            </a:r>
          </a:p>
          <a:p>
            <a:pPr algn="ctr"/>
            <a:r>
              <a:rPr lang="en-US" sz="2200" b="1" dirty="0">
                <a:latin typeface="+mn-lt"/>
              </a:rPr>
              <a:t>Reimbursements</a:t>
            </a:r>
          </a:p>
        </p:txBody>
      </p:sp>
      <p:sp>
        <p:nvSpPr>
          <p:cNvPr id="3" name="TextBox 2"/>
          <p:cNvSpPr txBox="1"/>
          <p:nvPr/>
        </p:nvSpPr>
        <p:spPr>
          <a:xfrm>
            <a:off x="-1761312" y="1954307"/>
            <a:ext cx="1330237" cy="769441"/>
          </a:xfrm>
          <a:prstGeom prst="rect">
            <a:avLst/>
          </a:prstGeom>
          <a:noFill/>
        </p:spPr>
        <p:txBody>
          <a:bodyPr wrap="square" rtlCol="0">
            <a:spAutoFit/>
          </a:bodyPr>
          <a:lstStyle/>
          <a:p>
            <a:pPr algn="ctr"/>
            <a:r>
              <a:rPr lang="en-US" sz="2200" b="1" dirty="0">
                <a:latin typeface="+mn-lt"/>
              </a:rPr>
              <a:t>Ala Carte Sales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par>
                                <p:cTn id="10" presetID="35" presetClass="path" presetSubtype="0" accel="50000" decel="50000" fill="hold" nodeType="withEffect">
                                  <p:stCondLst>
                                    <p:cond delay="250"/>
                                  </p:stCondLst>
                                  <p:childTnLst>
                                    <p:animMotion origin="layout" path="M -0.21215 0.3581 L -0.41024 0.34282 " pathEditMode="relative" rAng="0" ptsTypes="AA">
                                      <p:cBhvr>
                                        <p:cTn id="11" dur="2000" fill="hold"/>
                                        <p:tgtEl>
                                          <p:spTgt spid="20"/>
                                        </p:tgtEl>
                                        <p:attrNameLst>
                                          <p:attrName>ppt_x</p:attrName>
                                          <p:attrName>ppt_y</p:attrName>
                                        </p:attrNameLst>
                                      </p:cBhvr>
                                      <p:rCtr x="-9913" y="-764"/>
                                    </p:animMotion>
                                  </p:childTnLst>
                                </p:cTn>
                              </p:par>
                              <p:par>
                                <p:cTn id="12" presetID="45" presetClass="entr" presetSubtype="0" fill="hold" nodeType="withEffect">
                                  <p:stCondLst>
                                    <p:cond delay="25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ppt_w</p:attrName>
                                        </p:attrNameLst>
                                      </p:cBhvr>
                                      <p:tavLst>
                                        <p:tav tm="0" fmla="#ppt_w*sin(2.5*pi*$)">
                                          <p:val>
                                            <p:fltVal val="0"/>
                                          </p:val>
                                        </p:tav>
                                        <p:tav tm="100000">
                                          <p:val>
                                            <p:fltVal val="1"/>
                                          </p:val>
                                        </p:tav>
                                      </p:tavLst>
                                    </p:anim>
                                    <p:anim calcmode="lin" valueType="num">
                                      <p:cBhvr>
                                        <p:cTn id="16" dur="2000" fill="hold"/>
                                        <p:tgtEl>
                                          <p:spTgt spid="21"/>
                                        </p:tgtEl>
                                        <p:attrNameLst>
                                          <p:attrName>ppt_h</p:attrName>
                                        </p:attrNameLst>
                                      </p:cBhvr>
                                      <p:tavLst>
                                        <p:tav tm="0">
                                          <p:val>
                                            <p:strVal val="#ppt_h"/>
                                          </p:val>
                                        </p:tav>
                                        <p:tav tm="100000">
                                          <p:val>
                                            <p:strVal val="#ppt_h"/>
                                          </p:val>
                                        </p:tav>
                                      </p:tavLst>
                                    </p:anim>
                                  </p:childTnLst>
                                </p:cTn>
                              </p:par>
                              <p:par>
                                <p:cTn id="17" presetID="35" presetClass="path" presetSubtype="0" accel="50000" decel="50000" fill="hold" nodeType="withEffect">
                                  <p:stCondLst>
                                    <p:cond delay="250"/>
                                  </p:stCondLst>
                                  <p:childTnLst>
                                    <p:animMotion origin="layout" path="M -0.07725 0.05463 L -0.45225 0.32084 " pathEditMode="relative" rAng="0" ptsTypes="AA">
                                      <p:cBhvr>
                                        <p:cTn id="18" dur="2000" fill="hold"/>
                                        <p:tgtEl>
                                          <p:spTgt spid="21"/>
                                        </p:tgtEl>
                                        <p:attrNameLst>
                                          <p:attrName>ppt_x</p:attrName>
                                          <p:attrName>ppt_y</p:attrName>
                                        </p:attrNameLst>
                                      </p:cBhvr>
                                      <p:rCtr x="-18750" y="13310"/>
                                    </p:animMotion>
                                  </p:childTnLst>
                                </p:cTn>
                              </p:par>
                              <p:par>
                                <p:cTn id="19" presetID="45" presetClass="entr" presetSubtype="0" fill="hold" nodeType="withEffect">
                                  <p:stCondLst>
                                    <p:cond delay="25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2000"/>
                                        <p:tgtEl>
                                          <p:spTgt spid="22"/>
                                        </p:tgtEl>
                                      </p:cBhvr>
                                    </p:animEffect>
                                    <p:anim calcmode="lin" valueType="num">
                                      <p:cBhvr>
                                        <p:cTn id="22" dur="2000" fill="hold"/>
                                        <p:tgtEl>
                                          <p:spTgt spid="22"/>
                                        </p:tgtEl>
                                        <p:attrNameLst>
                                          <p:attrName>ppt_w</p:attrName>
                                        </p:attrNameLst>
                                      </p:cBhvr>
                                      <p:tavLst>
                                        <p:tav tm="0" fmla="#ppt_w*sin(2.5*pi*$)">
                                          <p:val>
                                            <p:fltVal val="0"/>
                                          </p:val>
                                        </p:tav>
                                        <p:tav tm="100000">
                                          <p:val>
                                            <p:fltVal val="1"/>
                                          </p:val>
                                        </p:tav>
                                      </p:tavLst>
                                    </p:anim>
                                    <p:anim calcmode="lin" valueType="num">
                                      <p:cBhvr>
                                        <p:cTn id="23" dur="2000" fill="hold"/>
                                        <p:tgtEl>
                                          <p:spTgt spid="22"/>
                                        </p:tgtEl>
                                        <p:attrNameLst>
                                          <p:attrName>ppt_h</p:attrName>
                                        </p:attrNameLst>
                                      </p:cBhvr>
                                      <p:tavLst>
                                        <p:tav tm="0">
                                          <p:val>
                                            <p:strVal val="#ppt_h"/>
                                          </p:val>
                                        </p:tav>
                                        <p:tav tm="100000">
                                          <p:val>
                                            <p:strVal val="#ppt_h"/>
                                          </p:val>
                                        </p:tav>
                                      </p:tavLst>
                                    </p:anim>
                                  </p:childTnLst>
                                </p:cTn>
                              </p:par>
                              <p:par>
                                <p:cTn id="24" presetID="35" presetClass="path" presetSubtype="0" accel="50000" decel="50000" fill="hold" nodeType="withEffect">
                                  <p:stCondLst>
                                    <p:cond delay="250"/>
                                  </p:stCondLst>
                                  <p:childTnLst>
                                    <p:animMotion origin="layout" path="M -0.17552 0.09283 L -0.33854 0.24144 " pathEditMode="relative" rAng="0" ptsTypes="AA">
                                      <p:cBhvr>
                                        <p:cTn id="25" dur="2000" fill="hold"/>
                                        <p:tgtEl>
                                          <p:spTgt spid="22"/>
                                        </p:tgtEl>
                                        <p:attrNameLst>
                                          <p:attrName>ppt_x</p:attrName>
                                          <p:attrName>ppt_y</p:attrName>
                                        </p:attrNameLst>
                                      </p:cBhvr>
                                      <p:rCtr x="-8160" y="7431"/>
                                    </p:animMotion>
                                  </p:childTnLst>
                                </p:cTn>
                              </p:par>
                              <p:par>
                                <p:cTn id="26" presetID="45" presetClass="entr" presetSubtype="0" fill="hold" nodeType="withEffect">
                                  <p:stCondLst>
                                    <p:cond delay="25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35" presetClass="path" presetSubtype="0" accel="50000" decel="50000" fill="hold" nodeType="withEffect">
                                  <p:stCondLst>
                                    <p:cond delay="250"/>
                                  </p:stCondLst>
                                  <p:childTnLst>
                                    <p:animMotion origin="layout" path="M -0.09427 -0.04398 L -0.39392 0.28311 " pathEditMode="relative" rAng="0" ptsTypes="AA">
                                      <p:cBhvr>
                                        <p:cTn id="32" dur="2000" fill="hold"/>
                                        <p:tgtEl>
                                          <p:spTgt spid="23"/>
                                        </p:tgtEl>
                                        <p:attrNameLst>
                                          <p:attrName>ppt_x</p:attrName>
                                          <p:attrName>ppt_y</p:attrName>
                                        </p:attrNameLst>
                                      </p:cBhvr>
                                      <p:rCtr x="-14983" y="16343"/>
                                    </p:animMotion>
                                  </p:childTnLst>
                                </p:cTn>
                              </p:par>
                              <p:par>
                                <p:cTn id="33" presetID="35" presetClass="path" presetSubtype="0" accel="50000" decel="50000" fill="hold" grpId="2" nodeType="withEffect">
                                  <p:stCondLst>
                                    <p:cond delay="250"/>
                                  </p:stCondLst>
                                  <p:childTnLst>
                                    <p:animMotion origin="layout" path="M 0.59115 -0.26551 L 0.4224 -0.06875 " pathEditMode="relative" rAng="0" ptsTypes="AA">
                                      <p:cBhvr>
                                        <p:cTn id="34" dur="2000" fill="hold"/>
                                        <p:tgtEl>
                                          <p:spTgt spid="2"/>
                                        </p:tgtEl>
                                        <p:attrNameLst>
                                          <p:attrName>ppt_x</p:attrName>
                                          <p:attrName>ppt_y</p:attrName>
                                        </p:attrNameLst>
                                      </p:cBhvr>
                                      <p:rCtr x="-8438" y="9838"/>
                                    </p:animMotion>
                                  </p:childTnLst>
                                </p:cTn>
                              </p:par>
                              <p:par>
                                <p:cTn id="35" presetID="35" presetClass="path" presetSubtype="0" accel="50000" decel="50000" fill="hold" grpId="2" nodeType="withEffect">
                                  <p:stCondLst>
                                    <p:cond delay="250"/>
                                  </p:stCondLst>
                                  <p:childTnLst>
                                    <p:animMotion origin="layout" path="M 0.54618 -0.10162 L 0.21024 0.09584 " pathEditMode="relative" rAng="0" ptsTypes="AA">
                                      <p:cBhvr>
                                        <p:cTn id="36" dur="2000" fill="hold"/>
                                        <p:tgtEl>
                                          <p:spTgt spid="3"/>
                                        </p:tgtEl>
                                        <p:attrNameLst>
                                          <p:attrName>ppt_x</p:attrName>
                                          <p:attrName>ppt_y</p:attrName>
                                        </p:attrNameLst>
                                      </p:cBhvr>
                                      <p:rCtr x="-16806" y="9861"/>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childTnLst>
                          </p:cTn>
                        </p:par>
                        <p:par>
                          <p:cTn id="41" fill="hold">
                            <p:stCondLst>
                              <p:cond delay="0"/>
                            </p:stCondLst>
                            <p:childTnLst>
                              <p:par>
                                <p:cTn id="42" presetID="1" presetClass="exit" presetSubtype="0" fill="hold" grpId="1" nodeType="afterEffect">
                                  <p:stCondLst>
                                    <p:cond delay="0"/>
                                  </p:stCondLst>
                                  <p:childTnLst>
                                    <p:set>
                                      <p:cBhvr>
                                        <p:cTn id="43" dur="1" fill="hold">
                                          <p:stCondLst>
                                            <p:cond delay="0"/>
                                          </p:stCondLst>
                                        </p:cTn>
                                        <p:tgtEl>
                                          <p:spTgt spid="2"/>
                                        </p:tgtEl>
                                        <p:attrNameLst>
                                          <p:attrName>style.visibility</p:attrName>
                                        </p:attrNameLst>
                                      </p:cBhvr>
                                      <p:to>
                                        <p:strVal val="hidden"/>
                                      </p:to>
                                    </p:set>
                                  </p:childTnLst>
                                </p:cTn>
                              </p:par>
                              <p:par>
                                <p:cTn id="44" presetID="28" presetClass="emph" presetSubtype="0" fill="hold" grpId="0" nodeType="withEffect">
                                  <p:stCondLst>
                                    <p:cond delay="0"/>
                                  </p:stCondLst>
                                  <p:iterate type="lt">
                                    <p:tmPct val="10000"/>
                                  </p:iterate>
                                  <p:childTnLst>
                                    <p:animClr clrSpc="rgb" dir="cw">
                                      <p:cBhvr override="childStyle">
                                        <p:cTn id="45" dur="500" fill="hold"/>
                                        <p:tgtEl>
                                          <p:spTgt spid="9"/>
                                        </p:tgtEl>
                                        <p:attrNameLst>
                                          <p:attrName>style.color</p:attrName>
                                        </p:attrNameLst>
                                      </p:cBhvr>
                                      <p:to>
                                        <a:schemeClr val="accent2"/>
                                      </p:to>
                                    </p:animClr>
                                    <p:animClr clrSpc="rgb" dir="cw">
                                      <p:cBhvr>
                                        <p:cTn id="46" dur="500" fill="hold"/>
                                        <p:tgtEl>
                                          <p:spTgt spid="9"/>
                                        </p:tgtEl>
                                        <p:attrNameLst>
                                          <p:attrName>fillcolor</p:attrName>
                                        </p:attrNameLst>
                                      </p:cBhvr>
                                      <p:to>
                                        <a:schemeClr val="accent2"/>
                                      </p:to>
                                    </p:animClr>
                                    <p:set>
                                      <p:cBhvr>
                                        <p:cTn id="47" dur="500" fill="hold"/>
                                        <p:tgtEl>
                                          <p:spTgt spid="9"/>
                                        </p:tgtEl>
                                        <p:attrNameLst>
                                          <p:attrName>fill.type</p:attrName>
                                        </p:attrNameLst>
                                      </p:cBhvr>
                                      <p:to>
                                        <p:strVal val="solid"/>
                                      </p:to>
                                    </p:set>
                                    <p:anim to="1.5" calcmode="lin" valueType="num">
                                      <p:cBhvr override="childStyle">
                                        <p:cTn id="48" dur="500" fill="hold"/>
                                        <p:tgtEl>
                                          <p:spTgt spid="9"/>
                                        </p:tgtEl>
                                        <p:attrNameLst>
                                          <p:attrName>style.fontSize</p:attrName>
                                        </p:attrNameLst>
                                      </p:cBhvr>
                                    </p:anim>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4819">
                                            <p:txEl>
                                              <p:pRg st="0" end="0"/>
                                            </p:txEl>
                                          </p:spTgt>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par>
                          <p:cTn id="61" fill="hold">
                            <p:stCondLst>
                              <p:cond delay="500"/>
                            </p:stCondLst>
                            <p:childTnLst>
                              <p:par>
                                <p:cTn id="62" presetID="64" presetClass="path" presetSubtype="0" accel="50000" decel="50000" fill="hold" nodeType="afterEffect">
                                  <p:stCondLst>
                                    <p:cond delay="0"/>
                                  </p:stCondLst>
                                  <p:childTnLst>
                                    <p:animMotion origin="layout" path="M 2.22222E-6 -4.81481E-6 L -0.00139 -0.18796 " pathEditMode="relative" rAng="0" ptsTypes="AA">
                                      <p:cBhvr>
                                        <p:cTn id="63" dur="2000" fill="hold"/>
                                        <p:tgtEl>
                                          <p:spTgt spid="37"/>
                                        </p:tgtEl>
                                        <p:attrNameLst>
                                          <p:attrName>ppt_x</p:attrName>
                                          <p:attrName>ppt_y</p:attrName>
                                        </p:attrNameLst>
                                      </p:cBhvr>
                                      <p:rCtr x="-69" y="-9398"/>
                                    </p:animMotion>
                                  </p:childTnLst>
                                </p:cTn>
                              </p:par>
                            </p:childTnLst>
                          </p:cTn>
                        </p:par>
                        <p:par>
                          <p:cTn id="64" fill="hold">
                            <p:stCondLst>
                              <p:cond delay="2500"/>
                            </p:stCondLst>
                            <p:childTnLst>
                              <p:par>
                                <p:cTn id="65" presetID="1" presetClass="exit" presetSubtype="0" fill="hold" nodeType="afterEffect">
                                  <p:stCondLst>
                                    <p:cond delay="0"/>
                                  </p:stCondLst>
                                  <p:childTnLst>
                                    <p:set>
                                      <p:cBhvr>
                                        <p:cTn id="66" dur="1" fill="hold">
                                          <p:stCondLst>
                                            <p:cond delay="0"/>
                                          </p:stCondLst>
                                        </p:cTn>
                                        <p:tgtEl>
                                          <p:spTgt spid="3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par>
                          <p:cTn id="69" fill="hold">
                            <p:stCondLst>
                              <p:cond delay="2500"/>
                            </p:stCondLst>
                            <p:childTnLst>
                              <p:par>
                                <p:cTn id="70" presetID="64" presetClass="path" presetSubtype="0" accel="50000" decel="50000" fill="hold" nodeType="afterEffect">
                                  <p:stCondLst>
                                    <p:cond delay="0"/>
                                  </p:stCondLst>
                                  <p:childTnLst>
                                    <p:animMotion origin="layout" path="M -0.00139 0.18866 L -2.5E-6 -2.96296E-6 " pathEditMode="relative" rAng="0" ptsTypes="AA">
                                      <p:cBhvr>
                                        <p:cTn id="71" dur="2000" fill="hold"/>
                                        <p:tgtEl>
                                          <p:spTgt spid="33"/>
                                        </p:tgtEl>
                                        <p:attrNameLst>
                                          <p:attrName>ppt_x</p:attrName>
                                          <p:attrName>ppt_y</p:attrName>
                                        </p:attrNameLst>
                                      </p:cBhvr>
                                      <p:rCtr x="69" y="-9444"/>
                                    </p:animMotion>
                                  </p:childTnLst>
                                </p:cTn>
                              </p:par>
                            </p:childTnLst>
                          </p:cTn>
                        </p:par>
                        <p:par>
                          <p:cTn id="72" fill="hold">
                            <p:stCondLst>
                              <p:cond delay="4500"/>
                            </p:stCondLst>
                            <p:childTnLst>
                              <p:par>
                                <p:cTn id="73" presetID="1" presetClass="exit" presetSubtype="0" fill="hold" nodeType="afterEffect">
                                  <p:stCondLst>
                                    <p:cond delay="0"/>
                                  </p:stCondLst>
                                  <p:childTnLst>
                                    <p:set>
                                      <p:cBhvr>
                                        <p:cTn id="74" dur="1" fill="hold">
                                          <p:stCondLst>
                                            <p:cond delay="0"/>
                                          </p:stCondLst>
                                        </p:cTn>
                                        <p:tgtEl>
                                          <p:spTgt spid="33"/>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par>
                          <p:cTn id="77" fill="hold">
                            <p:stCondLst>
                              <p:cond delay="4500"/>
                            </p:stCondLst>
                            <p:childTnLst>
                              <p:par>
                                <p:cTn id="78" presetID="64" presetClass="path" presetSubtype="0" accel="50000" decel="50000" fill="hold" nodeType="afterEffect">
                                  <p:stCondLst>
                                    <p:cond delay="0"/>
                                  </p:stCondLst>
                                  <p:childTnLst>
                                    <p:animMotion origin="layout" path="M 2.22222E-6 -3.7037E-7 L 0.00052 -0.12731 " pathEditMode="relative" rAng="0" ptsTypes="AA">
                                      <p:cBhvr>
                                        <p:cTn id="79" dur="2000" fill="hold"/>
                                        <p:tgtEl>
                                          <p:spTgt spid="34"/>
                                        </p:tgtEl>
                                        <p:attrNameLst>
                                          <p:attrName>ppt_x</p:attrName>
                                          <p:attrName>ppt_y</p:attrName>
                                        </p:attrNameLst>
                                      </p:cBhvr>
                                      <p:rCtr x="17" y="-6366"/>
                                    </p:animMotion>
                                  </p:childTnLst>
                                </p:cTn>
                              </p:par>
                            </p:childTnLst>
                          </p:cTn>
                        </p:par>
                        <p:par>
                          <p:cTn id="80" fill="hold">
                            <p:stCondLst>
                              <p:cond delay="6500"/>
                            </p:stCondLst>
                            <p:childTnLst>
                              <p:par>
                                <p:cTn id="81" presetID="1" presetClass="exit" presetSubtype="0" fill="hold" nodeType="after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par>
                          <p:cTn id="83" fill="hold">
                            <p:stCondLst>
                              <p:cond delay="6500"/>
                            </p:stCondLst>
                            <p:childTnLst>
                              <p:par>
                                <p:cTn id="84" presetID="34" presetClass="emph" presetSubtype="0" fill="hold" grpId="0" nodeType="afterEffect">
                                  <p:stCondLst>
                                    <p:cond delay="0"/>
                                  </p:stCondLst>
                                  <p:iterate type="lt">
                                    <p:tmPct val="10000"/>
                                  </p:iterate>
                                  <p:childTnLst>
                                    <p:animMotion origin="layout" path="M 0.0 0.0 L 0.0 -0.07213" pathEditMode="relative" ptsTypes="">
                                      <p:cBhvr>
                                        <p:cTn id="85" dur="250" accel="50000" decel="50000" autoRev="1" fill="hold">
                                          <p:stCondLst>
                                            <p:cond delay="0"/>
                                          </p:stCondLst>
                                        </p:cTn>
                                        <p:tgtEl>
                                          <p:spTgt spid="10"/>
                                        </p:tgtEl>
                                        <p:attrNameLst>
                                          <p:attrName>ppt_x</p:attrName>
                                          <p:attrName>ppt_y</p:attrName>
                                        </p:attrNameLst>
                                      </p:cBhvr>
                                    </p:animMotion>
                                    <p:animRot by="1500000">
                                      <p:cBhvr>
                                        <p:cTn id="86" dur="125" fill="hold">
                                          <p:stCondLst>
                                            <p:cond delay="0"/>
                                          </p:stCondLst>
                                        </p:cTn>
                                        <p:tgtEl>
                                          <p:spTgt spid="10"/>
                                        </p:tgtEl>
                                        <p:attrNameLst>
                                          <p:attrName>r</p:attrName>
                                        </p:attrNameLst>
                                      </p:cBhvr>
                                    </p:animRot>
                                    <p:animRot by="-1500000">
                                      <p:cBhvr>
                                        <p:cTn id="87" dur="125" fill="hold">
                                          <p:stCondLst>
                                            <p:cond delay="125"/>
                                          </p:stCondLst>
                                        </p:cTn>
                                        <p:tgtEl>
                                          <p:spTgt spid="10"/>
                                        </p:tgtEl>
                                        <p:attrNameLst>
                                          <p:attrName>r</p:attrName>
                                        </p:attrNameLst>
                                      </p:cBhvr>
                                    </p:animRot>
                                    <p:animRot by="-1500000">
                                      <p:cBhvr>
                                        <p:cTn id="88" dur="125" fill="hold">
                                          <p:stCondLst>
                                            <p:cond delay="250"/>
                                          </p:stCondLst>
                                        </p:cTn>
                                        <p:tgtEl>
                                          <p:spTgt spid="10"/>
                                        </p:tgtEl>
                                        <p:attrNameLst>
                                          <p:attrName>r</p:attrName>
                                        </p:attrNameLst>
                                      </p:cBhvr>
                                    </p:animRot>
                                    <p:animRot by="1500000">
                                      <p:cBhvr>
                                        <p:cTn id="89" dur="125" fill="hold">
                                          <p:stCondLst>
                                            <p:cond delay="375"/>
                                          </p:stCondLst>
                                        </p:cTn>
                                        <p:tgtEl>
                                          <p:spTgt spid="10"/>
                                        </p:tgtEl>
                                        <p:attrNameLst>
                                          <p:attrName>r</p:attrName>
                                        </p:attrNameLst>
                                      </p:cBhvr>
                                    </p:animRot>
                                  </p:childTnLst>
                                </p:cTn>
                              </p:par>
                            </p:childTnLst>
                          </p:cTn>
                        </p:par>
                        <p:par>
                          <p:cTn id="90" fill="hold">
                            <p:stCondLst>
                              <p:cond delay="7000"/>
                            </p:stCondLst>
                            <p:childTnLst>
                              <p:par>
                                <p:cTn id="91" presetID="1" presetClass="entr" presetSubtype="0" fill="hold" nodeType="after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par>
                          <p:cTn id="93" fill="hold">
                            <p:stCondLst>
                              <p:cond delay="7000"/>
                            </p:stCondLst>
                            <p:childTnLst>
                              <p:par>
                                <p:cTn id="94" presetID="64" presetClass="path" presetSubtype="0" accel="50000" decel="50000" fill="hold" nodeType="afterEffect">
                                  <p:stCondLst>
                                    <p:cond delay="0"/>
                                  </p:stCondLst>
                                  <p:childTnLst>
                                    <p:animMotion origin="layout" path="M 3.33333E-6 0.09722 L 0.00416 -0.075 " pathEditMode="relative" rAng="0" ptsTypes="AA">
                                      <p:cBhvr>
                                        <p:cTn id="95" dur="2000" fill="hold"/>
                                        <p:tgtEl>
                                          <p:spTgt spid="43"/>
                                        </p:tgtEl>
                                        <p:attrNameLst>
                                          <p:attrName>ppt_x</p:attrName>
                                          <p:attrName>ppt_y</p:attrName>
                                        </p:attrNameLst>
                                      </p:cBhvr>
                                      <p:rCtr x="208" y="-8611"/>
                                    </p:animMotion>
                                  </p:childTnLst>
                                </p:cTn>
                              </p:par>
                            </p:childTnLst>
                          </p:cTn>
                        </p:par>
                        <p:par>
                          <p:cTn id="96" fill="hold">
                            <p:stCondLst>
                              <p:cond delay="9000"/>
                            </p:stCondLst>
                            <p:childTnLst>
                              <p:par>
                                <p:cTn id="97" presetID="8" presetClass="emph" presetSubtype="0" fill="hold" nodeType="afterEffect">
                                  <p:stCondLst>
                                    <p:cond delay="0"/>
                                  </p:stCondLst>
                                  <p:childTnLst>
                                    <p:animRot by="21600000">
                                      <p:cBhvr>
                                        <p:cTn id="98" dur="2000" fill="hold"/>
                                        <p:tgtEl>
                                          <p:spTgt spid="43"/>
                                        </p:tgtEl>
                                        <p:attrNameLst>
                                          <p:attrName>r</p:attrName>
                                        </p:attrNameLst>
                                      </p:cBhvr>
                                    </p:animRot>
                                  </p:childTnLst>
                                </p:cTn>
                              </p:par>
                            </p:childTnLst>
                          </p:cTn>
                        </p:par>
                        <p:par>
                          <p:cTn id="99" fill="hold">
                            <p:stCondLst>
                              <p:cond delay="11000"/>
                            </p:stCondLst>
                            <p:childTnLst>
                              <p:par>
                                <p:cTn id="100" presetID="6" presetClass="emph" presetSubtype="0" fill="hold" nodeType="afterEffect">
                                  <p:stCondLst>
                                    <p:cond delay="0"/>
                                  </p:stCondLst>
                                  <p:childTnLst>
                                    <p:animScale>
                                      <p:cBhvr>
                                        <p:cTn id="101" dur="200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9" grpId="0"/>
      <p:bldP spid="10" grpId="0"/>
      <p:bldP spid="2" grpId="1"/>
      <p:bldP spid="2" grpId="2"/>
      <p:bldP spid="3" grpId="1"/>
      <p:bldP spid="3"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472281"/>
            <a:ext cx="2393950" cy="808038"/>
          </a:xfrm>
        </p:spPr>
        <p:txBody>
          <a:bodyPr/>
          <a:lstStyle/>
          <a:p>
            <a:r>
              <a:rPr lang="en-US" altLang="en-US" dirty="0"/>
              <a:t>Revenue</a:t>
            </a:r>
          </a:p>
        </p:txBody>
      </p:sp>
      <p:sp>
        <p:nvSpPr>
          <p:cNvPr id="36867" name="Content Placeholder 4"/>
          <p:cNvSpPr>
            <a:spLocks noGrp="1"/>
          </p:cNvSpPr>
          <p:nvPr>
            <p:ph idx="1"/>
          </p:nvPr>
        </p:nvSpPr>
        <p:spPr>
          <a:xfrm>
            <a:off x="533400" y="1242218"/>
            <a:ext cx="7423150" cy="1424782"/>
          </a:xfrm>
        </p:spPr>
        <p:txBody>
          <a:bodyPr>
            <a:noAutofit/>
          </a:bodyPr>
          <a:lstStyle/>
          <a:p>
            <a:pPr>
              <a:spcBef>
                <a:spcPts val="0"/>
              </a:spcBef>
              <a:spcAft>
                <a:spcPts val="600"/>
              </a:spcAft>
            </a:pPr>
            <a:r>
              <a:rPr lang="en-US" altLang="en-US" sz="2800" dirty="0"/>
              <a:t>Student participation is the main source of revenue for a cafeteria. Federal reimbursement is provided for each qualifying reimbursable meal.</a:t>
            </a:r>
          </a:p>
          <a:p>
            <a:endParaRPr lang="en-US" altLang="en-US" sz="2800" dirty="0"/>
          </a:p>
        </p:txBody>
      </p:sp>
      <p:grpSp>
        <p:nvGrpSpPr>
          <p:cNvPr id="2" name="Group 1"/>
          <p:cNvGrpSpPr/>
          <p:nvPr/>
        </p:nvGrpSpPr>
        <p:grpSpPr>
          <a:xfrm>
            <a:off x="723900" y="2973397"/>
            <a:ext cx="7042150" cy="3169547"/>
            <a:chOff x="642411" y="2974974"/>
            <a:chExt cx="7042150" cy="3169547"/>
          </a:xfrm>
        </p:grpSpPr>
        <p:sp>
          <p:nvSpPr>
            <p:cNvPr id="9" name="Text Box 4"/>
            <p:cNvSpPr txBox="1">
              <a:spLocks noChangeArrowheads="1"/>
            </p:cNvSpPr>
            <p:nvPr/>
          </p:nvSpPr>
          <p:spPr bwMode="auto">
            <a:xfrm>
              <a:off x="642411" y="2974974"/>
              <a:ext cx="7042150" cy="461963"/>
            </a:xfrm>
            <a:prstGeom prst="rect">
              <a:avLst/>
            </a:prstGeom>
            <a:solidFill>
              <a:schemeClr val="accent3">
                <a:lumMod val="60000"/>
                <a:lumOff val="40000"/>
              </a:schemeClr>
            </a:solidFill>
            <a:ln>
              <a:no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n-US" altLang="en-US" b="1" dirty="0">
                  <a:solidFill>
                    <a:srgbClr val="000000"/>
                  </a:solidFill>
                  <a:cs typeface="Times New Roman" panose="02020603050405020304" pitchFamily="18" charset="0"/>
                </a:rPr>
                <a:t>Meal Counts x Reimbursement Rates  = Revenue</a:t>
              </a:r>
            </a:p>
          </p:txBody>
        </p:sp>
        <p:grpSp>
          <p:nvGrpSpPr>
            <p:cNvPr id="14" name="Group 13"/>
            <p:cNvGrpSpPr/>
            <p:nvPr/>
          </p:nvGrpSpPr>
          <p:grpSpPr>
            <a:xfrm>
              <a:off x="685800" y="3980314"/>
              <a:ext cx="6950682" cy="2164207"/>
              <a:chOff x="685800" y="3044851"/>
              <a:chExt cx="6950682" cy="2164207"/>
            </a:xfrm>
            <a:solidFill>
              <a:schemeClr val="accent6">
                <a:lumMod val="40000"/>
                <a:lumOff val="60000"/>
              </a:schemeClr>
            </a:solidFill>
          </p:grpSpPr>
          <p:sp>
            <p:nvSpPr>
              <p:cNvPr id="8" name="Rectangle 7"/>
              <p:cNvSpPr/>
              <p:nvPr/>
            </p:nvSpPr>
            <p:spPr>
              <a:xfrm>
                <a:off x="685800" y="3044851"/>
                <a:ext cx="6950682"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SBP and NSLP Reimbursement Rates </a:t>
                </a:r>
              </a:p>
            </p:txBody>
          </p:sp>
          <p:sp>
            <p:nvSpPr>
              <p:cNvPr id="11" name="Rectangle 10"/>
              <p:cNvSpPr/>
              <p:nvPr/>
            </p:nvSpPr>
            <p:spPr>
              <a:xfrm>
                <a:off x="685800" y="3567112"/>
                <a:ext cx="2590800" cy="547688"/>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Type of Meal </a:t>
                </a:r>
              </a:p>
            </p:txBody>
          </p:sp>
          <p:sp>
            <p:nvSpPr>
              <p:cNvPr id="15" name="Rectangle 14"/>
              <p:cNvSpPr/>
              <p:nvPr/>
            </p:nvSpPr>
            <p:spPr>
              <a:xfrm>
                <a:off x="685800" y="4648200"/>
                <a:ext cx="2590800" cy="547688"/>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Lunch</a:t>
                </a:r>
              </a:p>
            </p:txBody>
          </p:sp>
          <p:sp>
            <p:nvSpPr>
              <p:cNvPr id="16" name="Rectangle 15"/>
              <p:cNvSpPr/>
              <p:nvPr/>
            </p:nvSpPr>
            <p:spPr>
              <a:xfrm>
                <a:off x="685800" y="4114800"/>
                <a:ext cx="2590800" cy="547688"/>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Breakfast</a:t>
                </a:r>
              </a:p>
            </p:txBody>
          </p:sp>
          <p:sp>
            <p:nvSpPr>
              <p:cNvPr id="13" name="Rectangle 12"/>
              <p:cNvSpPr/>
              <p:nvPr/>
            </p:nvSpPr>
            <p:spPr>
              <a:xfrm>
                <a:off x="3276600" y="3581400"/>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Free</a:t>
                </a:r>
              </a:p>
            </p:txBody>
          </p:sp>
          <p:sp>
            <p:nvSpPr>
              <p:cNvPr id="25" name="Rectangle 24"/>
              <p:cNvSpPr/>
              <p:nvPr/>
            </p:nvSpPr>
            <p:spPr>
              <a:xfrm>
                <a:off x="3276600" y="4129088"/>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2.04</a:t>
                </a:r>
              </a:p>
            </p:txBody>
          </p:sp>
          <p:sp>
            <p:nvSpPr>
              <p:cNvPr id="26" name="Rectangle 25"/>
              <p:cNvSpPr/>
              <p:nvPr/>
            </p:nvSpPr>
            <p:spPr>
              <a:xfrm>
                <a:off x="3276600" y="4666781"/>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3.18</a:t>
                </a:r>
              </a:p>
            </p:txBody>
          </p:sp>
          <p:sp>
            <p:nvSpPr>
              <p:cNvPr id="27" name="Rectangle 26"/>
              <p:cNvSpPr/>
              <p:nvPr/>
            </p:nvSpPr>
            <p:spPr>
              <a:xfrm>
                <a:off x="4724400" y="4126606"/>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1.74</a:t>
                </a:r>
              </a:p>
            </p:txBody>
          </p:sp>
          <p:sp>
            <p:nvSpPr>
              <p:cNvPr id="28" name="Rectangle 27"/>
              <p:cNvSpPr/>
              <p:nvPr/>
            </p:nvSpPr>
            <p:spPr>
              <a:xfrm>
                <a:off x="6188682" y="3570617"/>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Paid</a:t>
                </a:r>
              </a:p>
            </p:txBody>
          </p:sp>
          <p:sp>
            <p:nvSpPr>
              <p:cNvPr id="29" name="Rectangle 28"/>
              <p:cNvSpPr/>
              <p:nvPr/>
            </p:nvSpPr>
            <p:spPr>
              <a:xfrm>
                <a:off x="4724400" y="3581400"/>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Reduced</a:t>
                </a:r>
              </a:p>
            </p:txBody>
          </p:sp>
          <p:sp>
            <p:nvSpPr>
              <p:cNvPr id="30" name="Rectangle 29"/>
              <p:cNvSpPr/>
              <p:nvPr/>
            </p:nvSpPr>
            <p:spPr>
              <a:xfrm>
                <a:off x="6188682" y="4675658"/>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.32</a:t>
                </a:r>
              </a:p>
            </p:txBody>
          </p:sp>
          <p:sp>
            <p:nvSpPr>
              <p:cNvPr id="31" name="Rectangle 30"/>
              <p:cNvSpPr/>
              <p:nvPr/>
            </p:nvSpPr>
            <p:spPr>
              <a:xfrm>
                <a:off x="6188682" y="4127867"/>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.29</a:t>
                </a:r>
              </a:p>
            </p:txBody>
          </p:sp>
          <p:sp>
            <p:nvSpPr>
              <p:cNvPr id="32" name="Rectangle 31"/>
              <p:cNvSpPr/>
              <p:nvPr/>
            </p:nvSpPr>
            <p:spPr>
              <a:xfrm>
                <a:off x="4724400" y="4672092"/>
                <a:ext cx="1447800" cy="533400"/>
              </a:xfrm>
              <a:prstGeom prst="rect">
                <a:avLst/>
              </a:prstGeom>
              <a:grp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schemeClr>
                    </a:solidFill>
                  </a:rPr>
                  <a:t>2.78</a:t>
                </a:r>
              </a:p>
            </p:txBody>
          </p:sp>
        </p:grpSp>
      </p:grpSp>
      <p:sp>
        <p:nvSpPr>
          <p:cNvPr id="4" name="TextBox 3"/>
          <p:cNvSpPr txBox="1"/>
          <p:nvPr/>
        </p:nvSpPr>
        <p:spPr>
          <a:xfrm>
            <a:off x="3673488" y="5599250"/>
            <a:ext cx="824265" cy="523220"/>
          </a:xfrm>
          <a:prstGeom prst="rect">
            <a:avLst/>
          </a:prstGeom>
          <a:noFill/>
        </p:spPr>
        <p:txBody>
          <a:bodyPr wrap="none" rtlCol="0">
            <a:spAutoFit/>
          </a:bodyPr>
          <a:lstStyle/>
          <a:p>
            <a:r>
              <a:rPr lang="en-US" sz="2800" dirty="0">
                <a:latin typeface="+mn-lt"/>
              </a:rPr>
              <a:t>3.18</a:t>
            </a:r>
          </a:p>
        </p:txBody>
      </p:sp>
      <p:sp>
        <p:nvSpPr>
          <p:cNvPr id="5" name="TextBox 4"/>
          <p:cNvSpPr txBox="1"/>
          <p:nvPr/>
        </p:nvSpPr>
        <p:spPr>
          <a:xfrm>
            <a:off x="1286999" y="5169934"/>
            <a:ext cx="1880515" cy="954107"/>
          </a:xfrm>
          <a:prstGeom prst="rect">
            <a:avLst/>
          </a:prstGeom>
          <a:noFill/>
        </p:spPr>
        <p:txBody>
          <a:bodyPr wrap="none" rtlCol="0">
            <a:spAutoFit/>
          </a:bodyPr>
          <a:lstStyle/>
          <a:p>
            <a:pPr algn="ctr"/>
            <a:r>
              <a:rPr lang="en-US" sz="2800" dirty="0">
                <a:latin typeface="+mn-lt"/>
              </a:rPr>
              <a:t>Meal Count</a:t>
            </a:r>
          </a:p>
          <a:p>
            <a:pPr algn="r"/>
            <a:r>
              <a:rPr lang="en-US" sz="2800" dirty="0">
                <a:latin typeface="+mn-lt"/>
              </a:rPr>
              <a:t>100</a:t>
            </a:r>
          </a:p>
        </p:txBody>
      </p:sp>
      <p:sp>
        <p:nvSpPr>
          <p:cNvPr id="6" name="TextBox 5"/>
          <p:cNvSpPr txBox="1"/>
          <p:nvPr/>
        </p:nvSpPr>
        <p:spPr>
          <a:xfrm>
            <a:off x="3190395" y="5611121"/>
            <a:ext cx="370614" cy="523220"/>
          </a:xfrm>
          <a:prstGeom prst="rect">
            <a:avLst/>
          </a:prstGeom>
          <a:noFill/>
        </p:spPr>
        <p:txBody>
          <a:bodyPr wrap="none" rtlCol="0">
            <a:spAutoFit/>
          </a:bodyPr>
          <a:lstStyle/>
          <a:p>
            <a:r>
              <a:rPr lang="en-US" sz="2800" dirty="0">
                <a:latin typeface="+mn-lt"/>
              </a:rPr>
              <a:t>X</a:t>
            </a:r>
          </a:p>
        </p:txBody>
      </p:sp>
      <p:sp>
        <p:nvSpPr>
          <p:cNvPr id="7" name="TextBox 6"/>
          <p:cNvSpPr txBox="1"/>
          <p:nvPr/>
        </p:nvSpPr>
        <p:spPr>
          <a:xfrm>
            <a:off x="4452815" y="5646988"/>
            <a:ext cx="357790" cy="461665"/>
          </a:xfrm>
          <a:prstGeom prst="rect">
            <a:avLst/>
          </a:prstGeom>
          <a:noFill/>
        </p:spPr>
        <p:txBody>
          <a:bodyPr wrap="none" rtlCol="0">
            <a:spAutoFit/>
          </a:bodyPr>
          <a:lstStyle/>
          <a:p>
            <a:r>
              <a:rPr lang="en-US" dirty="0"/>
              <a:t>=</a:t>
            </a:r>
          </a:p>
        </p:txBody>
      </p:sp>
      <p:sp>
        <p:nvSpPr>
          <p:cNvPr id="12" name="TextBox 11"/>
          <p:cNvSpPr txBox="1"/>
          <p:nvPr/>
        </p:nvSpPr>
        <p:spPr>
          <a:xfrm>
            <a:off x="4709106" y="5169933"/>
            <a:ext cx="1442703" cy="954107"/>
          </a:xfrm>
          <a:prstGeom prst="rect">
            <a:avLst/>
          </a:prstGeom>
          <a:noFill/>
        </p:spPr>
        <p:txBody>
          <a:bodyPr wrap="none" rtlCol="0">
            <a:spAutoFit/>
          </a:bodyPr>
          <a:lstStyle/>
          <a:p>
            <a:r>
              <a:rPr lang="en-US" sz="2800" dirty="0">
                <a:latin typeface="+mn-lt"/>
              </a:rPr>
              <a:t>Revenue</a:t>
            </a:r>
          </a:p>
          <a:p>
            <a:r>
              <a:rPr lang="en-US" sz="2800" dirty="0">
                <a:latin typeface="+mn-lt"/>
              </a:rPr>
              <a:t>$318.00</a:t>
            </a:r>
          </a:p>
        </p:txBody>
      </p:sp>
      <p:cxnSp>
        <p:nvCxnSpPr>
          <p:cNvPr id="18" name="Straight Arrow Connector 17"/>
          <p:cNvCxnSpPr>
            <a:stCxn id="13" idx="2"/>
          </p:cNvCxnSpPr>
          <p:nvPr/>
        </p:nvCxnSpPr>
        <p:spPr>
          <a:xfrm flipH="1">
            <a:off x="4070559" y="5048686"/>
            <a:ext cx="11430" cy="388590"/>
          </a:xfrm>
          <a:prstGeom prst="straightConnector1">
            <a:avLst/>
          </a:prstGeom>
          <a:ln w="38100">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339441" y="964724"/>
            <a:ext cx="1643399" cy="584775"/>
          </a:xfrm>
          <a:prstGeom prst="rect">
            <a:avLst/>
          </a:prstGeom>
          <a:noFill/>
        </p:spPr>
        <p:txBody>
          <a:bodyPr wrap="none" rtlCol="0">
            <a:spAutoFit/>
          </a:bodyPr>
          <a:lstStyle/>
          <a:p>
            <a:r>
              <a:rPr lang="en-US" sz="3200" dirty="0">
                <a:solidFill>
                  <a:srgbClr val="000000"/>
                </a:solidFill>
                <a:latin typeface="+mn-lt"/>
              </a:rPr>
              <a:t>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64" presetClass="path" presetSubtype="0" accel="50000" decel="50000" fill="hold" nodeType="withEffect">
                                  <p:stCondLst>
                                    <p:cond delay="0"/>
                                  </p:stCondLst>
                                  <p:childTnLst>
                                    <p:animMotion origin="layout" path="M -1.94444E-6 -4.81481E-6 L 0.00295 -0.17592 " pathEditMode="relative" rAng="0" ptsTypes="AA">
                                      <p:cBhvr>
                                        <p:cTn id="10" dur="2000" fill="hold"/>
                                        <p:tgtEl>
                                          <p:spTgt spid="2"/>
                                        </p:tgtEl>
                                        <p:attrNameLst>
                                          <p:attrName>ppt_x</p:attrName>
                                          <p:attrName>ppt_y</p:attrName>
                                        </p:attrNameLst>
                                      </p:cBhvr>
                                      <p:rCtr x="139" y="-8796"/>
                                    </p:animMotion>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4" grpId="0"/>
      <p:bldP spid="5" grpId="0"/>
      <p:bldP spid="6" grpId="0"/>
      <p:bldP spid="7" grpId="0"/>
      <p:bldP spid="1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5E43C-ADF0-4C3A-999F-1D922A36793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9577E8C-35E0-42E2-B770-A54C460B5AF1}"/>
              </a:ext>
            </a:extLst>
          </p:cNvPr>
          <p:cNvSpPr>
            <a:spLocks noGrp="1"/>
          </p:cNvSpPr>
          <p:nvPr>
            <p:ph type="body" idx="1"/>
          </p:nvPr>
        </p:nvSpPr>
        <p:spPr/>
        <p:txBody>
          <a:bodyPr/>
          <a:lstStyle/>
          <a:p>
            <a:endParaRPr lang="en-US"/>
          </a:p>
        </p:txBody>
      </p:sp>
      <p:sp>
        <p:nvSpPr>
          <p:cNvPr id="4" name="Right Arrow 15">
            <a:extLst>
              <a:ext uri="{FF2B5EF4-FFF2-40B4-BE49-F238E27FC236}">
                <a16:creationId xmlns:a16="http://schemas.microsoft.com/office/drawing/2014/main" id="{1DC34925-F89C-431F-879F-84E63D7CBD30}"/>
              </a:ext>
            </a:extLst>
          </p:cNvPr>
          <p:cNvSpPr/>
          <p:nvPr/>
        </p:nvSpPr>
        <p:spPr>
          <a:xfrm rot="16200000">
            <a:off x="-1385751" y="1968971"/>
            <a:ext cx="6131593" cy="3100308"/>
          </a:xfrm>
          <a:prstGeom prst="uturnArrow">
            <a:avLst>
              <a:gd name="adj1" fmla="val 6570"/>
              <a:gd name="adj2" fmla="val 12084"/>
              <a:gd name="adj3" fmla="val 16949"/>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A1A95A-1E98-4E87-BFC6-9955272BAC58}"/>
              </a:ext>
            </a:extLst>
          </p:cNvPr>
          <p:cNvSpPr txBox="1"/>
          <p:nvPr/>
        </p:nvSpPr>
        <p:spPr>
          <a:xfrm>
            <a:off x="42080" y="31492"/>
            <a:ext cx="2159446" cy="1323439"/>
          </a:xfrm>
          <a:prstGeom prst="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Meal counts are submitted to State and Federal for reimbursement.</a:t>
            </a:r>
          </a:p>
        </p:txBody>
      </p:sp>
      <p:sp>
        <p:nvSpPr>
          <p:cNvPr id="6" name="Right Arrow 15">
            <a:extLst>
              <a:ext uri="{FF2B5EF4-FFF2-40B4-BE49-F238E27FC236}">
                <a16:creationId xmlns:a16="http://schemas.microsoft.com/office/drawing/2014/main" id="{559ED0EA-1644-4EC3-A115-428E585FF6AA}"/>
              </a:ext>
            </a:extLst>
          </p:cNvPr>
          <p:cNvSpPr/>
          <p:nvPr/>
        </p:nvSpPr>
        <p:spPr>
          <a:xfrm rot="5400000">
            <a:off x="6883401" y="4075467"/>
            <a:ext cx="2751364" cy="1582057"/>
          </a:xfrm>
          <a:prstGeom prst="uturnArrow">
            <a:avLst>
              <a:gd name="adj1" fmla="val 16796"/>
              <a:gd name="adj2" fmla="val 25000"/>
              <a:gd name="adj3" fmla="val 40714"/>
              <a:gd name="adj4" fmla="val 41908"/>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D551D81-E182-4274-8604-90E63D45895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714" t="15611" r="2486" b="30399"/>
          <a:stretch/>
        </p:blipFill>
        <p:spPr>
          <a:xfrm>
            <a:off x="4830063" y="2417293"/>
            <a:ext cx="3454400" cy="1967321"/>
          </a:xfrm>
          <a:prstGeom prst="rect">
            <a:avLst/>
          </a:prstGeom>
        </p:spPr>
      </p:pic>
      <p:pic>
        <p:nvPicPr>
          <p:cNvPr id="8" name="Picture 7">
            <a:extLst>
              <a:ext uri="{FF2B5EF4-FFF2-40B4-BE49-F238E27FC236}">
                <a16:creationId xmlns:a16="http://schemas.microsoft.com/office/drawing/2014/main" id="{2050F150-2AF2-41E8-B276-1E90A999EDB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t="75"/>
          <a:stretch>
            <a:fillRect/>
          </a:stretch>
        </p:blipFill>
        <p:spPr>
          <a:xfrm rot="21443078">
            <a:off x="1151241" y="2433086"/>
            <a:ext cx="1125766" cy="1246411"/>
          </a:xfrm>
          <a:custGeom>
            <a:avLst/>
            <a:gdLst>
              <a:gd name="connsiteX0" fmla="*/ 400806 w 2381250"/>
              <a:gd name="connsiteY0" fmla="*/ 0 h 2636441"/>
              <a:gd name="connsiteX1" fmla="*/ 1953962 w 2381250"/>
              <a:gd name="connsiteY1" fmla="*/ 27111 h 2636441"/>
              <a:gd name="connsiteX2" fmla="*/ 1953962 w 2381250"/>
              <a:gd name="connsiteY2" fmla="*/ 286779 h 2636441"/>
              <a:gd name="connsiteX3" fmla="*/ 1970170 w 2381250"/>
              <a:gd name="connsiteY3" fmla="*/ 286779 h 2636441"/>
              <a:gd name="connsiteX4" fmla="*/ 1964337 w 2381250"/>
              <a:gd name="connsiteY4" fmla="*/ 292765 h 2636441"/>
              <a:gd name="connsiteX5" fmla="*/ 2381250 w 2381250"/>
              <a:gd name="connsiteY5" fmla="*/ 698986 h 2636441"/>
              <a:gd name="connsiteX6" fmla="*/ 2381250 w 2381250"/>
              <a:gd name="connsiteY6" fmla="*/ 2456974 h 2636441"/>
              <a:gd name="connsiteX7" fmla="*/ 792490 w 2381250"/>
              <a:gd name="connsiteY7" fmla="*/ 2636441 h 2636441"/>
              <a:gd name="connsiteX8" fmla="*/ 766442 w 2381250"/>
              <a:gd name="connsiteY8" fmla="*/ 2636441 h 2636441"/>
              <a:gd name="connsiteX9" fmla="*/ 0 w 2381250"/>
              <a:gd name="connsiteY9" fmla="*/ 2444105 h 2636441"/>
              <a:gd name="connsiteX10" fmla="*/ 0 w 2381250"/>
              <a:gd name="connsiteY10" fmla="*/ 696583 h 2636441"/>
              <a:gd name="connsiteX11" fmla="*/ 393649 w 2381250"/>
              <a:gd name="connsiteY11" fmla="*/ 255438 h 2636441"/>
              <a:gd name="connsiteX12" fmla="*/ 389996 w 2381250"/>
              <a:gd name="connsiteY12" fmla="*/ 252179 h 2636441"/>
              <a:gd name="connsiteX13" fmla="*/ 400806 w 2381250"/>
              <a:gd name="connsiteY13" fmla="*/ 252179 h 263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0" h="2636441">
                <a:moveTo>
                  <a:pt x="400806" y="0"/>
                </a:moveTo>
                <a:lnTo>
                  <a:pt x="1953962" y="27111"/>
                </a:lnTo>
                <a:lnTo>
                  <a:pt x="1953962" y="286779"/>
                </a:lnTo>
                <a:lnTo>
                  <a:pt x="1970170" y="286779"/>
                </a:lnTo>
                <a:lnTo>
                  <a:pt x="1964337" y="292765"/>
                </a:lnTo>
                <a:lnTo>
                  <a:pt x="2381250" y="698986"/>
                </a:lnTo>
                <a:lnTo>
                  <a:pt x="2381250" y="2456974"/>
                </a:lnTo>
                <a:lnTo>
                  <a:pt x="792490" y="2636441"/>
                </a:lnTo>
                <a:lnTo>
                  <a:pt x="766442" y="2636441"/>
                </a:lnTo>
                <a:lnTo>
                  <a:pt x="0" y="2444105"/>
                </a:lnTo>
                <a:lnTo>
                  <a:pt x="0" y="696583"/>
                </a:lnTo>
                <a:lnTo>
                  <a:pt x="393649" y="255438"/>
                </a:lnTo>
                <a:lnTo>
                  <a:pt x="389996" y="252179"/>
                </a:lnTo>
                <a:lnTo>
                  <a:pt x="400806" y="252179"/>
                </a:lnTo>
                <a:close/>
              </a:path>
            </a:pathLst>
          </a:custGeom>
        </p:spPr>
      </p:pic>
      <p:grpSp>
        <p:nvGrpSpPr>
          <p:cNvPr id="9" name="Group 8">
            <a:extLst>
              <a:ext uri="{FF2B5EF4-FFF2-40B4-BE49-F238E27FC236}">
                <a16:creationId xmlns:a16="http://schemas.microsoft.com/office/drawing/2014/main" id="{D0B77013-0ED7-4206-942B-87D83FAFD2EF}"/>
              </a:ext>
            </a:extLst>
          </p:cNvPr>
          <p:cNvGrpSpPr/>
          <p:nvPr/>
        </p:nvGrpSpPr>
        <p:grpSpPr>
          <a:xfrm rot="311529">
            <a:off x="1286585" y="2531459"/>
            <a:ext cx="1548726" cy="1157725"/>
            <a:chOff x="6845497" y="4251598"/>
            <a:chExt cx="1000264" cy="747731"/>
          </a:xfrm>
        </p:grpSpPr>
        <p:sp>
          <p:nvSpPr>
            <p:cNvPr id="10" name="Oval 5">
              <a:extLst>
                <a:ext uri="{FF2B5EF4-FFF2-40B4-BE49-F238E27FC236}">
                  <a16:creationId xmlns:a16="http://schemas.microsoft.com/office/drawing/2014/main" id="{8BC31ABE-3A05-44B6-B2CF-051FA99123CF}"/>
                </a:ext>
              </a:extLst>
            </p:cNvPr>
            <p:cNvSpPr/>
            <p:nvPr/>
          </p:nvSpPr>
          <p:spPr>
            <a:xfrm>
              <a:off x="6862225" y="4770272"/>
              <a:ext cx="974862" cy="229057"/>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970"/>
                <a:gd name="connsiteY0" fmla="*/ 101776 h 458964"/>
                <a:gd name="connsiteX1" fmla="*/ 722697 w 1485970"/>
                <a:gd name="connsiteY1" fmla="*/ 54762 h 458964"/>
                <a:gd name="connsiteX2" fmla="*/ 1481160 w 1485970"/>
                <a:gd name="connsiteY2" fmla="*/ 101776 h 458964"/>
                <a:gd name="connsiteX3" fmla="*/ 740591 w 1485970"/>
                <a:gd name="connsiteY3" fmla="*/ 458964 h 458964"/>
                <a:gd name="connsiteX4" fmla="*/ 22 w 1485970"/>
                <a:gd name="connsiteY4" fmla="*/ 101776 h 458964"/>
                <a:gd name="connsiteX0" fmla="*/ 21 w 1485969"/>
                <a:gd name="connsiteY0" fmla="*/ 62913 h 420101"/>
                <a:gd name="connsiteX1" fmla="*/ 722696 w 1485969"/>
                <a:gd name="connsiteY1" fmla="*/ 15899 h 420101"/>
                <a:gd name="connsiteX2" fmla="*/ 1481159 w 1485969"/>
                <a:gd name="connsiteY2" fmla="*/ 62913 h 420101"/>
                <a:gd name="connsiteX3" fmla="*/ 740590 w 1485969"/>
                <a:gd name="connsiteY3" fmla="*/ 420101 h 420101"/>
                <a:gd name="connsiteX4" fmla="*/ 21 w 1485969"/>
                <a:gd name="connsiteY4" fmla="*/ 62913 h 420101"/>
                <a:gd name="connsiteX0" fmla="*/ 13 w 1262619"/>
                <a:gd name="connsiteY0" fmla="*/ 54691 h 411920"/>
                <a:gd name="connsiteX1" fmla="*/ 722688 w 1262619"/>
                <a:gd name="connsiteY1" fmla="*/ 7677 h 411920"/>
                <a:gd name="connsiteX2" fmla="*/ 1257469 w 1262619"/>
                <a:gd name="connsiteY2" fmla="*/ 69602 h 411920"/>
                <a:gd name="connsiteX3" fmla="*/ 740582 w 1262619"/>
                <a:gd name="connsiteY3" fmla="*/ 411879 h 411920"/>
                <a:gd name="connsiteX4" fmla="*/ 13 w 1262619"/>
                <a:gd name="connsiteY4" fmla="*/ 54691 h 411920"/>
                <a:gd name="connsiteX0" fmla="*/ 13 w 1257469"/>
                <a:gd name="connsiteY0" fmla="*/ 54691 h 411920"/>
                <a:gd name="connsiteX1" fmla="*/ 722688 w 1257469"/>
                <a:gd name="connsiteY1" fmla="*/ 7677 h 411920"/>
                <a:gd name="connsiteX2" fmla="*/ 1257469 w 1257469"/>
                <a:gd name="connsiteY2" fmla="*/ 69602 h 411920"/>
                <a:gd name="connsiteX3" fmla="*/ 740582 w 1257469"/>
                <a:gd name="connsiteY3" fmla="*/ 411879 h 411920"/>
                <a:gd name="connsiteX4" fmla="*/ 13 w 1257469"/>
                <a:gd name="connsiteY4" fmla="*/ 54691 h 411920"/>
                <a:gd name="connsiteX0" fmla="*/ 64124 w 1321580"/>
                <a:gd name="connsiteY0" fmla="*/ 173645 h 530874"/>
                <a:gd name="connsiteX1" fmla="*/ 786799 w 1321580"/>
                <a:gd name="connsiteY1" fmla="*/ 126631 h 530874"/>
                <a:gd name="connsiteX2" fmla="*/ 1321580 w 1321580"/>
                <a:gd name="connsiteY2" fmla="*/ 188556 h 530874"/>
                <a:gd name="connsiteX3" fmla="*/ 804693 w 1321580"/>
                <a:gd name="connsiteY3" fmla="*/ 530833 h 530874"/>
                <a:gd name="connsiteX4" fmla="*/ 64124 w 1321580"/>
                <a:gd name="connsiteY4" fmla="*/ 173645 h 530874"/>
                <a:gd name="connsiteX0" fmla="*/ 30208 w 1287664"/>
                <a:gd name="connsiteY0" fmla="*/ 54691 h 411920"/>
                <a:gd name="connsiteX1" fmla="*/ 752883 w 1287664"/>
                <a:gd name="connsiteY1" fmla="*/ 7677 h 411920"/>
                <a:gd name="connsiteX2" fmla="*/ 1287664 w 1287664"/>
                <a:gd name="connsiteY2" fmla="*/ 69602 h 411920"/>
                <a:gd name="connsiteX3" fmla="*/ 770777 w 1287664"/>
                <a:gd name="connsiteY3" fmla="*/ 411879 h 411920"/>
                <a:gd name="connsiteX4" fmla="*/ 30208 w 1287664"/>
                <a:gd name="connsiteY4" fmla="*/ 54691 h 411920"/>
                <a:gd name="connsiteX0" fmla="*/ 8517 w 1265973"/>
                <a:gd name="connsiteY0" fmla="*/ 54691 h 402976"/>
                <a:gd name="connsiteX1" fmla="*/ 731192 w 1265973"/>
                <a:gd name="connsiteY1" fmla="*/ 7677 h 402976"/>
                <a:gd name="connsiteX2" fmla="*/ 1265973 w 1265973"/>
                <a:gd name="connsiteY2" fmla="*/ 69602 h 402976"/>
                <a:gd name="connsiteX3" fmla="*/ 394175 w 1265973"/>
                <a:gd name="connsiteY3" fmla="*/ 402932 h 402976"/>
                <a:gd name="connsiteX4" fmla="*/ 8517 w 1265973"/>
                <a:gd name="connsiteY4" fmla="*/ 54691 h 402976"/>
                <a:gd name="connsiteX0" fmla="*/ 1189 w 1258645"/>
                <a:gd name="connsiteY0" fmla="*/ 54691 h 405959"/>
                <a:gd name="connsiteX1" fmla="*/ 723864 w 1258645"/>
                <a:gd name="connsiteY1" fmla="*/ 7677 h 405959"/>
                <a:gd name="connsiteX2" fmla="*/ 1258645 w 1258645"/>
                <a:gd name="connsiteY2" fmla="*/ 69602 h 405959"/>
                <a:gd name="connsiteX3" fmla="*/ 571757 w 1258645"/>
                <a:gd name="connsiteY3" fmla="*/ 405916 h 405959"/>
                <a:gd name="connsiteX4" fmla="*/ 1189 w 1258645"/>
                <a:gd name="connsiteY4" fmla="*/ 54691 h 405959"/>
                <a:gd name="connsiteX0" fmla="*/ 990 w 1258446"/>
                <a:gd name="connsiteY0" fmla="*/ 54691 h 405959"/>
                <a:gd name="connsiteX1" fmla="*/ 723665 w 1258446"/>
                <a:gd name="connsiteY1" fmla="*/ 7677 h 405959"/>
                <a:gd name="connsiteX2" fmla="*/ 1258446 w 1258446"/>
                <a:gd name="connsiteY2" fmla="*/ 69602 h 405959"/>
                <a:gd name="connsiteX3" fmla="*/ 583488 w 1258446"/>
                <a:gd name="connsiteY3" fmla="*/ 405916 h 405959"/>
                <a:gd name="connsiteX4" fmla="*/ 990 w 1258446"/>
                <a:gd name="connsiteY4" fmla="*/ 54691 h 405959"/>
                <a:gd name="connsiteX0" fmla="*/ 619 w 1258075"/>
                <a:gd name="connsiteY0" fmla="*/ 54691 h 304909"/>
                <a:gd name="connsiteX1" fmla="*/ 723294 w 1258075"/>
                <a:gd name="connsiteY1" fmla="*/ 7677 h 304909"/>
                <a:gd name="connsiteX2" fmla="*/ 1258075 w 1258075"/>
                <a:gd name="connsiteY2" fmla="*/ 69602 h 304909"/>
                <a:gd name="connsiteX3" fmla="*/ 609959 w 1258075"/>
                <a:gd name="connsiteY3" fmla="*/ 304514 h 304909"/>
                <a:gd name="connsiteX4" fmla="*/ 619 w 1258075"/>
                <a:gd name="connsiteY4" fmla="*/ 54691 h 304909"/>
                <a:gd name="connsiteX0" fmla="*/ 654 w 1258110"/>
                <a:gd name="connsiteY0" fmla="*/ 54691 h 379133"/>
                <a:gd name="connsiteX1" fmla="*/ 723329 w 1258110"/>
                <a:gd name="connsiteY1" fmla="*/ 7677 h 379133"/>
                <a:gd name="connsiteX2" fmla="*/ 1258110 w 1258110"/>
                <a:gd name="connsiteY2" fmla="*/ 69602 h 379133"/>
                <a:gd name="connsiteX3" fmla="*/ 607012 w 1258110"/>
                <a:gd name="connsiteY3" fmla="*/ 379075 h 379133"/>
                <a:gd name="connsiteX4" fmla="*/ 654 w 1258110"/>
                <a:gd name="connsiteY4" fmla="*/ 54691 h 379133"/>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654 w 1258110"/>
                <a:gd name="connsiteY0" fmla="*/ 61616 h 386058"/>
                <a:gd name="connsiteX1" fmla="*/ 723329 w 1258110"/>
                <a:gd name="connsiteY1" fmla="*/ 14602 h 386058"/>
                <a:gd name="connsiteX2" fmla="*/ 1258110 w 1258110"/>
                <a:gd name="connsiteY2" fmla="*/ 76527 h 386058"/>
                <a:gd name="connsiteX3" fmla="*/ 607012 w 1258110"/>
                <a:gd name="connsiteY3" fmla="*/ 386000 h 386058"/>
                <a:gd name="connsiteX4" fmla="*/ 654 w 1258110"/>
                <a:gd name="connsiteY4" fmla="*/ 61616 h 386058"/>
                <a:gd name="connsiteX0" fmla="*/ 654 w 1258110"/>
                <a:gd name="connsiteY0" fmla="*/ 49689 h 374131"/>
                <a:gd name="connsiteX1" fmla="*/ 723329 w 1258110"/>
                <a:gd name="connsiteY1" fmla="*/ 2675 h 374131"/>
                <a:gd name="connsiteX2" fmla="*/ 1258110 w 1258110"/>
                <a:gd name="connsiteY2" fmla="*/ 64600 h 374131"/>
                <a:gd name="connsiteX3" fmla="*/ 607012 w 1258110"/>
                <a:gd name="connsiteY3" fmla="*/ 374073 h 374131"/>
                <a:gd name="connsiteX4" fmla="*/ 654 w 1258110"/>
                <a:gd name="connsiteY4" fmla="*/ 49689 h 374131"/>
                <a:gd name="connsiteX0" fmla="*/ 789 w 1258245"/>
                <a:gd name="connsiteY0" fmla="*/ 20664 h 345106"/>
                <a:gd name="connsiteX1" fmla="*/ 735394 w 1258245"/>
                <a:gd name="connsiteY1" fmla="*/ 33299 h 345106"/>
                <a:gd name="connsiteX2" fmla="*/ 1258245 w 1258245"/>
                <a:gd name="connsiteY2" fmla="*/ 35575 h 345106"/>
                <a:gd name="connsiteX3" fmla="*/ 607147 w 1258245"/>
                <a:gd name="connsiteY3" fmla="*/ 345048 h 345106"/>
                <a:gd name="connsiteX4" fmla="*/ 789 w 1258245"/>
                <a:gd name="connsiteY4" fmla="*/ 20664 h 345106"/>
                <a:gd name="connsiteX0" fmla="*/ 897 w 1258353"/>
                <a:gd name="connsiteY0" fmla="*/ 32862 h 357304"/>
                <a:gd name="connsiteX1" fmla="*/ 744450 w 1258353"/>
                <a:gd name="connsiteY1" fmla="*/ 12690 h 357304"/>
                <a:gd name="connsiteX2" fmla="*/ 1258353 w 1258353"/>
                <a:gd name="connsiteY2" fmla="*/ 47773 h 357304"/>
                <a:gd name="connsiteX3" fmla="*/ 607255 w 1258353"/>
                <a:gd name="connsiteY3" fmla="*/ 357246 h 357304"/>
                <a:gd name="connsiteX4" fmla="*/ 897 w 1258353"/>
                <a:gd name="connsiteY4" fmla="*/ 32862 h 357304"/>
                <a:gd name="connsiteX0" fmla="*/ 735 w 1258191"/>
                <a:gd name="connsiteY0" fmla="*/ 26468 h 229115"/>
                <a:gd name="connsiteX1" fmla="*/ 744288 w 1258191"/>
                <a:gd name="connsiteY1" fmla="*/ 6296 h 229115"/>
                <a:gd name="connsiteX2" fmla="*/ 1258191 w 1258191"/>
                <a:gd name="connsiteY2" fmla="*/ 41379 h 229115"/>
                <a:gd name="connsiteX3" fmla="*/ 618952 w 1258191"/>
                <a:gd name="connsiteY3" fmla="*/ 222649 h 229115"/>
                <a:gd name="connsiteX4" fmla="*/ 735 w 1258191"/>
                <a:gd name="connsiteY4" fmla="*/ 26468 h 229115"/>
                <a:gd name="connsiteX0" fmla="*/ 8867 w 1266323"/>
                <a:gd name="connsiteY0" fmla="*/ 26468 h 249243"/>
                <a:gd name="connsiteX1" fmla="*/ 752420 w 1266323"/>
                <a:gd name="connsiteY1" fmla="*/ 6296 h 249243"/>
                <a:gd name="connsiteX2" fmla="*/ 1266323 w 1266323"/>
                <a:gd name="connsiteY2" fmla="*/ 41379 h 249243"/>
                <a:gd name="connsiteX3" fmla="*/ 401781 w 1266323"/>
                <a:gd name="connsiteY3" fmla="*/ 247069 h 249243"/>
                <a:gd name="connsiteX4" fmla="*/ 8867 w 1266323"/>
                <a:gd name="connsiteY4" fmla="*/ 26468 h 249243"/>
                <a:gd name="connsiteX0" fmla="*/ 8867 w 1266323"/>
                <a:gd name="connsiteY0" fmla="*/ 26468 h 255296"/>
                <a:gd name="connsiteX1" fmla="*/ 752420 w 1266323"/>
                <a:gd name="connsiteY1" fmla="*/ 6296 h 255296"/>
                <a:gd name="connsiteX2" fmla="*/ 1266323 w 1266323"/>
                <a:gd name="connsiteY2" fmla="*/ 41379 h 255296"/>
                <a:gd name="connsiteX3" fmla="*/ 401781 w 1266323"/>
                <a:gd name="connsiteY3" fmla="*/ 247069 h 255296"/>
                <a:gd name="connsiteX4" fmla="*/ 8867 w 1266323"/>
                <a:gd name="connsiteY4" fmla="*/ 26468 h 255296"/>
                <a:gd name="connsiteX0" fmla="*/ 8867 w 1266323"/>
                <a:gd name="connsiteY0" fmla="*/ 43799 h 272627"/>
                <a:gd name="connsiteX1" fmla="*/ 752420 w 1266323"/>
                <a:gd name="connsiteY1" fmla="*/ 23627 h 272627"/>
                <a:gd name="connsiteX2" fmla="*/ 1266323 w 1266323"/>
                <a:gd name="connsiteY2" fmla="*/ 58710 h 272627"/>
                <a:gd name="connsiteX3" fmla="*/ 401781 w 1266323"/>
                <a:gd name="connsiteY3" fmla="*/ 264400 h 272627"/>
                <a:gd name="connsiteX4" fmla="*/ 8867 w 1266323"/>
                <a:gd name="connsiteY4" fmla="*/ 43799 h 272627"/>
                <a:gd name="connsiteX0" fmla="*/ 8867 w 1266323"/>
                <a:gd name="connsiteY0" fmla="*/ 28778 h 257606"/>
                <a:gd name="connsiteX1" fmla="*/ 752420 w 1266323"/>
                <a:gd name="connsiteY1" fmla="*/ 8606 h 257606"/>
                <a:gd name="connsiteX2" fmla="*/ 1266323 w 1266323"/>
                <a:gd name="connsiteY2" fmla="*/ 43689 h 257606"/>
                <a:gd name="connsiteX3" fmla="*/ 401781 w 1266323"/>
                <a:gd name="connsiteY3" fmla="*/ 249379 h 257606"/>
                <a:gd name="connsiteX4" fmla="*/ 8867 w 1266323"/>
                <a:gd name="connsiteY4" fmla="*/ 28778 h 257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23" h="257606">
                  <a:moveTo>
                    <a:pt x="8867" y="28778"/>
                  </a:moveTo>
                  <a:cubicBezTo>
                    <a:pt x="67307" y="-11351"/>
                    <a:pt x="545826" y="6119"/>
                    <a:pt x="752420" y="8606"/>
                  </a:cubicBezTo>
                  <a:cubicBezTo>
                    <a:pt x="959014" y="11093"/>
                    <a:pt x="1045298" y="-28455"/>
                    <a:pt x="1266323" y="43689"/>
                  </a:cubicBezTo>
                  <a:cubicBezTo>
                    <a:pt x="1157334" y="315690"/>
                    <a:pt x="611357" y="251864"/>
                    <a:pt x="401781" y="249379"/>
                  </a:cubicBezTo>
                  <a:cubicBezTo>
                    <a:pt x="192205" y="246894"/>
                    <a:pt x="-49573" y="68907"/>
                    <a:pt x="8867" y="2877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E6669E1-4FE8-4B0D-B06E-3B46AD71E19A}"/>
                </a:ext>
              </a:extLst>
            </p:cNvPr>
            <p:cNvGrpSpPr/>
            <p:nvPr/>
          </p:nvGrpSpPr>
          <p:grpSpPr>
            <a:xfrm>
              <a:off x="6864611" y="4478380"/>
              <a:ext cx="981150" cy="452723"/>
              <a:chOff x="6821012" y="3693372"/>
              <a:chExt cx="4722792" cy="2179195"/>
            </a:xfrm>
          </p:grpSpPr>
          <p:sp>
            <p:nvSpPr>
              <p:cNvPr id="13" name="Oval 100">
                <a:extLst>
                  <a:ext uri="{FF2B5EF4-FFF2-40B4-BE49-F238E27FC236}">
                    <a16:creationId xmlns:a16="http://schemas.microsoft.com/office/drawing/2014/main" id="{3767DDD8-E0F9-44F5-9C65-608F5D143E29}"/>
                  </a:ext>
                </a:extLst>
              </p:cNvPr>
              <p:cNvSpPr/>
              <p:nvPr/>
            </p:nvSpPr>
            <p:spPr>
              <a:xfrm>
                <a:off x="6821012" y="3693372"/>
                <a:ext cx="4722792" cy="2179195"/>
              </a:xfrm>
              <a:custGeom>
                <a:avLst/>
                <a:gdLst>
                  <a:gd name="connsiteX0" fmla="*/ 0 w 5098440"/>
                  <a:gd name="connsiteY0" fmla="*/ 1216287 h 2432573"/>
                  <a:gd name="connsiteX1" fmla="*/ 2549220 w 5098440"/>
                  <a:gd name="connsiteY1" fmla="*/ 0 h 2432573"/>
                  <a:gd name="connsiteX2" fmla="*/ 5098440 w 5098440"/>
                  <a:gd name="connsiteY2" fmla="*/ 1216287 h 2432573"/>
                  <a:gd name="connsiteX3" fmla="*/ 2549220 w 5098440"/>
                  <a:gd name="connsiteY3" fmla="*/ 2432574 h 2432573"/>
                  <a:gd name="connsiteX4" fmla="*/ 0 w 5098440"/>
                  <a:gd name="connsiteY4" fmla="*/ 1216287 h 2432573"/>
                  <a:gd name="connsiteX0" fmla="*/ 47529 w 5145969"/>
                  <a:gd name="connsiteY0" fmla="*/ 1216287 h 2503102"/>
                  <a:gd name="connsiteX1" fmla="*/ 2596749 w 5145969"/>
                  <a:gd name="connsiteY1" fmla="*/ 0 h 2503102"/>
                  <a:gd name="connsiteX2" fmla="*/ 5145969 w 5145969"/>
                  <a:gd name="connsiteY2" fmla="*/ 1216287 h 2503102"/>
                  <a:gd name="connsiteX3" fmla="*/ 2596749 w 5145969"/>
                  <a:gd name="connsiteY3" fmla="*/ 2432574 h 2503102"/>
                  <a:gd name="connsiteX4" fmla="*/ 1059440 w 5145969"/>
                  <a:gd name="connsiteY4" fmla="*/ 2234866 h 2503102"/>
                  <a:gd name="connsiteX5" fmla="*/ 47529 w 5145969"/>
                  <a:gd name="connsiteY5" fmla="*/ 1216287 h 2503102"/>
                  <a:gd name="connsiteX0" fmla="*/ 80094 w 5178534"/>
                  <a:gd name="connsiteY0" fmla="*/ 1216287 h 2473180"/>
                  <a:gd name="connsiteX1" fmla="*/ 2629314 w 5178534"/>
                  <a:gd name="connsiteY1" fmla="*/ 0 h 2473180"/>
                  <a:gd name="connsiteX2" fmla="*/ 5178534 w 5178534"/>
                  <a:gd name="connsiteY2" fmla="*/ 1216287 h 2473180"/>
                  <a:gd name="connsiteX3" fmla="*/ 2629314 w 5178534"/>
                  <a:gd name="connsiteY3" fmla="*/ 2432574 h 2473180"/>
                  <a:gd name="connsiteX4" fmla="*/ 820157 w 5178534"/>
                  <a:gd name="connsiteY4" fmla="*/ 2094823 h 2473180"/>
                  <a:gd name="connsiteX5" fmla="*/ 80094 w 5178534"/>
                  <a:gd name="connsiteY5" fmla="*/ 1216287 h 2473180"/>
                  <a:gd name="connsiteX0" fmla="*/ 80094 w 4989064"/>
                  <a:gd name="connsiteY0" fmla="*/ 1217318 h 2483680"/>
                  <a:gd name="connsiteX1" fmla="*/ 2629314 w 4989064"/>
                  <a:gd name="connsiteY1" fmla="*/ 1031 h 2483680"/>
                  <a:gd name="connsiteX2" fmla="*/ 4989064 w 4989064"/>
                  <a:gd name="connsiteY2" fmla="*/ 1069037 h 2483680"/>
                  <a:gd name="connsiteX3" fmla="*/ 2629314 w 4989064"/>
                  <a:gd name="connsiteY3" fmla="*/ 2433605 h 2483680"/>
                  <a:gd name="connsiteX4" fmla="*/ 820157 w 4989064"/>
                  <a:gd name="connsiteY4" fmla="*/ 2095854 h 2483680"/>
                  <a:gd name="connsiteX5" fmla="*/ 80094 w 4989064"/>
                  <a:gd name="connsiteY5" fmla="*/ 1217318 h 2483680"/>
                  <a:gd name="connsiteX0" fmla="*/ 88204 w 4914795"/>
                  <a:gd name="connsiteY0" fmla="*/ 1167336 h 2483125"/>
                  <a:gd name="connsiteX1" fmla="*/ 2555045 w 4914795"/>
                  <a:gd name="connsiteY1" fmla="*/ 476 h 2483125"/>
                  <a:gd name="connsiteX2" fmla="*/ 4914795 w 4914795"/>
                  <a:gd name="connsiteY2" fmla="*/ 1068482 h 2483125"/>
                  <a:gd name="connsiteX3" fmla="*/ 2555045 w 4914795"/>
                  <a:gd name="connsiteY3" fmla="*/ 2433050 h 2483125"/>
                  <a:gd name="connsiteX4" fmla="*/ 745888 w 4914795"/>
                  <a:gd name="connsiteY4" fmla="*/ 2095299 h 2483125"/>
                  <a:gd name="connsiteX5" fmla="*/ 88204 w 4914795"/>
                  <a:gd name="connsiteY5" fmla="*/ 1167336 h 2483125"/>
                  <a:gd name="connsiteX0" fmla="*/ 54986 w 4881577"/>
                  <a:gd name="connsiteY0" fmla="*/ 1167336 h 2477330"/>
                  <a:gd name="connsiteX1" fmla="*/ 2521827 w 4881577"/>
                  <a:gd name="connsiteY1" fmla="*/ 476 h 2477330"/>
                  <a:gd name="connsiteX2" fmla="*/ 4881577 w 4881577"/>
                  <a:gd name="connsiteY2" fmla="*/ 1068482 h 2477330"/>
                  <a:gd name="connsiteX3" fmla="*/ 2521827 w 4881577"/>
                  <a:gd name="connsiteY3" fmla="*/ 2433050 h 2477330"/>
                  <a:gd name="connsiteX4" fmla="*/ 712670 w 4881577"/>
                  <a:gd name="connsiteY4" fmla="*/ 2095299 h 2477330"/>
                  <a:gd name="connsiteX5" fmla="*/ 800993 w 4881577"/>
                  <a:gd name="connsiteY5" fmla="*/ 1594580 h 2477330"/>
                  <a:gd name="connsiteX6" fmla="*/ 54986 w 4881577"/>
                  <a:gd name="connsiteY6" fmla="*/ 1167336 h 2477330"/>
                  <a:gd name="connsiteX0" fmla="*/ 41638 w 4868229"/>
                  <a:gd name="connsiteY0" fmla="*/ 1167336 h 2477330"/>
                  <a:gd name="connsiteX1" fmla="*/ 2508479 w 4868229"/>
                  <a:gd name="connsiteY1" fmla="*/ 476 h 2477330"/>
                  <a:gd name="connsiteX2" fmla="*/ 4868229 w 4868229"/>
                  <a:gd name="connsiteY2" fmla="*/ 1068482 h 2477330"/>
                  <a:gd name="connsiteX3" fmla="*/ 2508479 w 4868229"/>
                  <a:gd name="connsiteY3" fmla="*/ 2433050 h 2477330"/>
                  <a:gd name="connsiteX4" fmla="*/ 699322 w 4868229"/>
                  <a:gd name="connsiteY4" fmla="*/ 2095299 h 2477330"/>
                  <a:gd name="connsiteX5" fmla="*/ 787645 w 4868229"/>
                  <a:gd name="connsiteY5" fmla="*/ 1594580 h 2477330"/>
                  <a:gd name="connsiteX6" fmla="*/ 41638 w 4868229"/>
                  <a:gd name="connsiteY6" fmla="*/ 1167336 h 2477330"/>
                  <a:gd name="connsiteX0" fmla="*/ 45594 w 4633287"/>
                  <a:gd name="connsiteY0" fmla="*/ 1217318 h 2477885"/>
                  <a:gd name="connsiteX1" fmla="*/ 2273537 w 4633287"/>
                  <a:gd name="connsiteY1" fmla="*/ 1031 h 2477885"/>
                  <a:gd name="connsiteX2" fmla="*/ 4633287 w 4633287"/>
                  <a:gd name="connsiteY2" fmla="*/ 1069037 h 2477885"/>
                  <a:gd name="connsiteX3" fmla="*/ 2273537 w 4633287"/>
                  <a:gd name="connsiteY3" fmla="*/ 2433605 h 2477885"/>
                  <a:gd name="connsiteX4" fmla="*/ 464380 w 4633287"/>
                  <a:gd name="connsiteY4" fmla="*/ 2095854 h 2477885"/>
                  <a:gd name="connsiteX5" fmla="*/ 552703 w 4633287"/>
                  <a:gd name="connsiteY5" fmla="*/ 1595135 h 2477885"/>
                  <a:gd name="connsiteX6" fmla="*/ 45594 w 4633287"/>
                  <a:gd name="connsiteY6" fmla="*/ 1217318 h 2477885"/>
                  <a:gd name="connsiteX0" fmla="*/ 27386 w 4615079"/>
                  <a:gd name="connsiteY0" fmla="*/ 1217318 h 2477885"/>
                  <a:gd name="connsiteX1" fmla="*/ 2255329 w 4615079"/>
                  <a:gd name="connsiteY1" fmla="*/ 1031 h 2477885"/>
                  <a:gd name="connsiteX2" fmla="*/ 4615079 w 4615079"/>
                  <a:gd name="connsiteY2" fmla="*/ 1069037 h 2477885"/>
                  <a:gd name="connsiteX3" fmla="*/ 2255329 w 4615079"/>
                  <a:gd name="connsiteY3" fmla="*/ 2433605 h 2477885"/>
                  <a:gd name="connsiteX4" fmla="*/ 446172 w 4615079"/>
                  <a:gd name="connsiteY4" fmla="*/ 2095854 h 2477885"/>
                  <a:gd name="connsiteX5" fmla="*/ 534495 w 4615079"/>
                  <a:gd name="connsiteY5" fmla="*/ 1595135 h 2477885"/>
                  <a:gd name="connsiteX6" fmla="*/ 27386 w 4615079"/>
                  <a:gd name="connsiteY6" fmla="*/ 1217318 h 2477885"/>
                  <a:gd name="connsiteX0" fmla="*/ 157716 w 4745409"/>
                  <a:gd name="connsiteY0" fmla="*/ 1217318 h 2477885"/>
                  <a:gd name="connsiteX1" fmla="*/ 2385659 w 4745409"/>
                  <a:gd name="connsiteY1" fmla="*/ 1031 h 2477885"/>
                  <a:gd name="connsiteX2" fmla="*/ 4745409 w 4745409"/>
                  <a:gd name="connsiteY2" fmla="*/ 1069037 h 2477885"/>
                  <a:gd name="connsiteX3" fmla="*/ 2385659 w 4745409"/>
                  <a:gd name="connsiteY3" fmla="*/ 2433605 h 2477885"/>
                  <a:gd name="connsiteX4" fmla="*/ 576502 w 4745409"/>
                  <a:gd name="connsiteY4" fmla="*/ 2095854 h 2477885"/>
                  <a:gd name="connsiteX5" fmla="*/ 252933 w 4745409"/>
                  <a:gd name="connsiteY5" fmla="*/ 1743416 h 2477885"/>
                  <a:gd name="connsiteX6" fmla="*/ 157716 w 4745409"/>
                  <a:gd name="connsiteY6" fmla="*/ 1217318 h 2477885"/>
                  <a:gd name="connsiteX0" fmla="*/ 137802 w 4816111"/>
                  <a:gd name="connsiteY0" fmla="*/ 1068006 h 2476854"/>
                  <a:gd name="connsiteX1" fmla="*/ 2456361 w 4816111"/>
                  <a:gd name="connsiteY1" fmla="*/ 0 h 2476854"/>
                  <a:gd name="connsiteX2" fmla="*/ 4816111 w 4816111"/>
                  <a:gd name="connsiteY2" fmla="*/ 1068006 h 2476854"/>
                  <a:gd name="connsiteX3" fmla="*/ 2456361 w 4816111"/>
                  <a:gd name="connsiteY3" fmla="*/ 2432574 h 2476854"/>
                  <a:gd name="connsiteX4" fmla="*/ 647204 w 4816111"/>
                  <a:gd name="connsiteY4" fmla="*/ 2094823 h 2476854"/>
                  <a:gd name="connsiteX5" fmla="*/ 323635 w 4816111"/>
                  <a:gd name="connsiteY5" fmla="*/ 1742385 h 2476854"/>
                  <a:gd name="connsiteX6" fmla="*/ 137802 w 4816111"/>
                  <a:gd name="connsiteY6" fmla="*/ 1068006 h 2476854"/>
                  <a:gd name="connsiteX0" fmla="*/ 141060 w 4802894"/>
                  <a:gd name="connsiteY0" fmla="*/ 1035083 h 2476883"/>
                  <a:gd name="connsiteX1" fmla="*/ 2443144 w 4802894"/>
                  <a:gd name="connsiteY1" fmla="*/ 29 h 2476883"/>
                  <a:gd name="connsiteX2" fmla="*/ 4802894 w 4802894"/>
                  <a:gd name="connsiteY2" fmla="*/ 1068035 h 2476883"/>
                  <a:gd name="connsiteX3" fmla="*/ 2443144 w 4802894"/>
                  <a:gd name="connsiteY3" fmla="*/ 2432603 h 2476883"/>
                  <a:gd name="connsiteX4" fmla="*/ 633987 w 4802894"/>
                  <a:gd name="connsiteY4" fmla="*/ 2094852 h 2476883"/>
                  <a:gd name="connsiteX5" fmla="*/ 310418 w 4802894"/>
                  <a:gd name="connsiteY5" fmla="*/ 1742414 h 2476883"/>
                  <a:gd name="connsiteX6" fmla="*/ 141060 w 4802894"/>
                  <a:gd name="connsiteY6" fmla="*/ 1035083 h 2476883"/>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27519 w 4689353"/>
                  <a:gd name="connsiteY0" fmla="*/ 1035088 h 2476888"/>
                  <a:gd name="connsiteX1" fmla="*/ 2329603 w 4689353"/>
                  <a:gd name="connsiteY1" fmla="*/ 34 h 2476888"/>
                  <a:gd name="connsiteX2" fmla="*/ 4689353 w 4689353"/>
                  <a:gd name="connsiteY2" fmla="*/ 1068040 h 2476888"/>
                  <a:gd name="connsiteX3" fmla="*/ 2329603 w 4689353"/>
                  <a:gd name="connsiteY3" fmla="*/ 2432608 h 2476888"/>
                  <a:gd name="connsiteX4" fmla="*/ 520446 w 4689353"/>
                  <a:gd name="connsiteY4" fmla="*/ 2094857 h 2476888"/>
                  <a:gd name="connsiteX5" fmla="*/ 196877 w 4689353"/>
                  <a:gd name="connsiteY5" fmla="*/ 1742419 h 2476888"/>
                  <a:gd name="connsiteX6" fmla="*/ 27519 w 4689353"/>
                  <a:gd name="connsiteY6" fmla="*/ 1035088 h 2476888"/>
                  <a:gd name="connsiteX0" fmla="*/ 0 w 4661834"/>
                  <a:gd name="connsiteY0" fmla="*/ 1035090 h 2476890"/>
                  <a:gd name="connsiteX1" fmla="*/ 2302084 w 4661834"/>
                  <a:gd name="connsiteY1" fmla="*/ 36 h 2476890"/>
                  <a:gd name="connsiteX2" fmla="*/ 4661834 w 4661834"/>
                  <a:gd name="connsiteY2" fmla="*/ 1068042 h 2476890"/>
                  <a:gd name="connsiteX3" fmla="*/ 2302084 w 4661834"/>
                  <a:gd name="connsiteY3" fmla="*/ 2432610 h 2476890"/>
                  <a:gd name="connsiteX4" fmla="*/ 492927 w 4661834"/>
                  <a:gd name="connsiteY4" fmla="*/ 2094859 h 2476890"/>
                  <a:gd name="connsiteX5" fmla="*/ 169358 w 4661834"/>
                  <a:gd name="connsiteY5" fmla="*/ 1742421 h 2476890"/>
                  <a:gd name="connsiteX6" fmla="*/ 0 w 4661834"/>
                  <a:gd name="connsiteY6" fmla="*/ 1035090 h 2476890"/>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55 h 2477007"/>
                  <a:gd name="connsiteX1" fmla="*/ 2186755 w 4546505"/>
                  <a:gd name="connsiteY1" fmla="*/ 153 h 2477007"/>
                  <a:gd name="connsiteX2" fmla="*/ 4546505 w 4546505"/>
                  <a:gd name="connsiteY2" fmla="*/ 1068159 h 2477007"/>
                  <a:gd name="connsiteX3" fmla="*/ 2186755 w 4546505"/>
                  <a:gd name="connsiteY3" fmla="*/ 2432727 h 2477007"/>
                  <a:gd name="connsiteX4" fmla="*/ 377598 w 4546505"/>
                  <a:gd name="connsiteY4" fmla="*/ 2094976 h 2477007"/>
                  <a:gd name="connsiteX5" fmla="*/ 54029 w 4546505"/>
                  <a:gd name="connsiteY5" fmla="*/ 1742538 h 2477007"/>
                  <a:gd name="connsiteX6" fmla="*/ 0 w 4546505"/>
                  <a:gd name="connsiteY6" fmla="*/ 1002255 h 2477007"/>
                  <a:gd name="connsiteX0" fmla="*/ 0 w 4546505"/>
                  <a:gd name="connsiteY0" fmla="*/ 1002246 h 2476998"/>
                  <a:gd name="connsiteX1" fmla="*/ 2186755 w 4546505"/>
                  <a:gd name="connsiteY1" fmla="*/ 144 h 2476998"/>
                  <a:gd name="connsiteX2" fmla="*/ 4546505 w 4546505"/>
                  <a:gd name="connsiteY2" fmla="*/ 1068150 h 2476998"/>
                  <a:gd name="connsiteX3" fmla="*/ 2186755 w 4546505"/>
                  <a:gd name="connsiteY3" fmla="*/ 2432718 h 2476998"/>
                  <a:gd name="connsiteX4" fmla="*/ 377598 w 4546505"/>
                  <a:gd name="connsiteY4" fmla="*/ 2094967 h 2476998"/>
                  <a:gd name="connsiteX5" fmla="*/ 54029 w 4546505"/>
                  <a:gd name="connsiteY5" fmla="*/ 1742529 h 2476998"/>
                  <a:gd name="connsiteX6" fmla="*/ 0 w 4546505"/>
                  <a:gd name="connsiteY6" fmla="*/ 1002246 h 2476998"/>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0 w 4546505"/>
                  <a:gd name="connsiteY0" fmla="*/ 1002237 h 2476989"/>
                  <a:gd name="connsiteX1" fmla="*/ 2186755 w 4546505"/>
                  <a:gd name="connsiteY1" fmla="*/ 135 h 2476989"/>
                  <a:gd name="connsiteX2" fmla="*/ 4546505 w 4546505"/>
                  <a:gd name="connsiteY2" fmla="*/ 1068141 h 2476989"/>
                  <a:gd name="connsiteX3" fmla="*/ 2186755 w 4546505"/>
                  <a:gd name="connsiteY3" fmla="*/ 2432709 h 2476989"/>
                  <a:gd name="connsiteX4" fmla="*/ 377598 w 4546505"/>
                  <a:gd name="connsiteY4" fmla="*/ 2094958 h 2476989"/>
                  <a:gd name="connsiteX5" fmla="*/ 54029 w 4546505"/>
                  <a:gd name="connsiteY5" fmla="*/ 1742520 h 2476989"/>
                  <a:gd name="connsiteX6" fmla="*/ 0 w 4546505"/>
                  <a:gd name="connsiteY6" fmla="*/ 1002237 h 2476989"/>
                  <a:gd name="connsiteX0" fmla="*/ 5882 w 4552387"/>
                  <a:gd name="connsiteY0" fmla="*/ 1002237 h 2476989"/>
                  <a:gd name="connsiteX1" fmla="*/ 2192637 w 4552387"/>
                  <a:gd name="connsiteY1" fmla="*/ 135 h 2476989"/>
                  <a:gd name="connsiteX2" fmla="*/ 4552387 w 4552387"/>
                  <a:gd name="connsiteY2" fmla="*/ 1068141 h 2476989"/>
                  <a:gd name="connsiteX3" fmla="*/ 2192637 w 4552387"/>
                  <a:gd name="connsiteY3" fmla="*/ 2432709 h 2476989"/>
                  <a:gd name="connsiteX4" fmla="*/ 383480 w 4552387"/>
                  <a:gd name="connsiteY4" fmla="*/ 2094958 h 2476989"/>
                  <a:gd name="connsiteX5" fmla="*/ 59911 w 4552387"/>
                  <a:gd name="connsiteY5" fmla="*/ 1742520 h 2476989"/>
                  <a:gd name="connsiteX6" fmla="*/ 5882 w 4552387"/>
                  <a:gd name="connsiteY6" fmla="*/ 1002237 h 2476989"/>
                  <a:gd name="connsiteX0" fmla="*/ 21993 w 4543784"/>
                  <a:gd name="connsiteY0" fmla="*/ 1002237 h 2476989"/>
                  <a:gd name="connsiteX1" fmla="*/ 2184034 w 4543784"/>
                  <a:gd name="connsiteY1" fmla="*/ 135 h 2476989"/>
                  <a:gd name="connsiteX2" fmla="*/ 4543784 w 4543784"/>
                  <a:gd name="connsiteY2" fmla="*/ 1068141 h 2476989"/>
                  <a:gd name="connsiteX3" fmla="*/ 2184034 w 4543784"/>
                  <a:gd name="connsiteY3" fmla="*/ 2432709 h 2476989"/>
                  <a:gd name="connsiteX4" fmla="*/ 374877 w 4543784"/>
                  <a:gd name="connsiteY4" fmla="*/ 2094958 h 2476989"/>
                  <a:gd name="connsiteX5" fmla="*/ 51308 w 4543784"/>
                  <a:gd name="connsiteY5" fmla="*/ 1742520 h 2476989"/>
                  <a:gd name="connsiteX6" fmla="*/ 21993 w 4543784"/>
                  <a:gd name="connsiteY6" fmla="*/ 1002237 h 2476989"/>
                  <a:gd name="connsiteX0" fmla="*/ 21993 w 4543784"/>
                  <a:gd name="connsiteY0" fmla="*/ 1002245 h 2476997"/>
                  <a:gd name="connsiteX1" fmla="*/ 2184034 w 4543784"/>
                  <a:gd name="connsiteY1" fmla="*/ 143 h 2476997"/>
                  <a:gd name="connsiteX2" fmla="*/ 4543784 w 4543784"/>
                  <a:gd name="connsiteY2" fmla="*/ 1068149 h 2476997"/>
                  <a:gd name="connsiteX3" fmla="*/ 2184034 w 4543784"/>
                  <a:gd name="connsiteY3" fmla="*/ 2432717 h 2476997"/>
                  <a:gd name="connsiteX4" fmla="*/ 374877 w 4543784"/>
                  <a:gd name="connsiteY4" fmla="*/ 2094966 h 2476997"/>
                  <a:gd name="connsiteX5" fmla="*/ 51308 w 4543784"/>
                  <a:gd name="connsiteY5" fmla="*/ 1742528 h 2476997"/>
                  <a:gd name="connsiteX6" fmla="*/ 21993 w 4543784"/>
                  <a:gd name="connsiteY6" fmla="*/ 1002245 h 2476997"/>
                  <a:gd name="connsiteX0" fmla="*/ 45442 w 4567233"/>
                  <a:gd name="connsiteY0" fmla="*/ 1002245 h 2476997"/>
                  <a:gd name="connsiteX1" fmla="*/ 2207483 w 4567233"/>
                  <a:gd name="connsiteY1" fmla="*/ 143 h 2476997"/>
                  <a:gd name="connsiteX2" fmla="*/ 4567233 w 4567233"/>
                  <a:gd name="connsiteY2" fmla="*/ 1068149 h 2476997"/>
                  <a:gd name="connsiteX3" fmla="*/ 2207483 w 4567233"/>
                  <a:gd name="connsiteY3" fmla="*/ 2432717 h 2476997"/>
                  <a:gd name="connsiteX4" fmla="*/ 398326 w 4567233"/>
                  <a:gd name="connsiteY4" fmla="*/ 2094966 h 2476997"/>
                  <a:gd name="connsiteX5" fmla="*/ 74757 w 4567233"/>
                  <a:gd name="connsiteY5" fmla="*/ 1742528 h 2476997"/>
                  <a:gd name="connsiteX6" fmla="*/ 45442 w 4567233"/>
                  <a:gd name="connsiteY6" fmla="*/ 1002245 h 2476997"/>
                  <a:gd name="connsiteX0" fmla="*/ 133315 w 4655106"/>
                  <a:gd name="connsiteY0" fmla="*/ 1002245 h 2476997"/>
                  <a:gd name="connsiteX1" fmla="*/ 2295356 w 4655106"/>
                  <a:gd name="connsiteY1" fmla="*/ 143 h 2476997"/>
                  <a:gd name="connsiteX2" fmla="*/ 4655106 w 4655106"/>
                  <a:gd name="connsiteY2" fmla="*/ 1068149 h 2476997"/>
                  <a:gd name="connsiteX3" fmla="*/ 2295356 w 4655106"/>
                  <a:gd name="connsiteY3" fmla="*/ 2432717 h 2476997"/>
                  <a:gd name="connsiteX4" fmla="*/ 486199 w 4655106"/>
                  <a:gd name="connsiteY4" fmla="*/ 2094966 h 2476997"/>
                  <a:gd name="connsiteX5" fmla="*/ 162630 w 4655106"/>
                  <a:gd name="connsiteY5" fmla="*/ 1742528 h 2476997"/>
                  <a:gd name="connsiteX6" fmla="*/ 133315 w 4655106"/>
                  <a:gd name="connsiteY6" fmla="*/ 1002245 h 2476997"/>
                  <a:gd name="connsiteX0" fmla="*/ 146870 w 4668661"/>
                  <a:gd name="connsiteY0" fmla="*/ 1002245 h 2476997"/>
                  <a:gd name="connsiteX1" fmla="*/ 2308911 w 4668661"/>
                  <a:gd name="connsiteY1" fmla="*/ 143 h 2476997"/>
                  <a:gd name="connsiteX2" fmla="*/ 4668661 w 4668661"/>
                  <a:gd name="connsiteY2" fmla="*/ 1068149 h 2476997"/>
                  <a:gd name="connsiteX3" fmla="*/ 2308911 w 4668661"/>
                  <a:gd name="connsiteY3" fmla="*/ 2432717 h 2476997"/>
                  <a:gd name="connsiteX4" fmla="*/ 499754 w 4668661"/>
                  <a:gd name="connsiteY4" fmla="*/ 2094966 h 2476997"/>
                  <a:gd name="connsiteX5" fmla="*/ 176185 w 4668661"/>
                  <a:gd name="connsiteY5" fmla="*/ 1742528 h 2476997"/>
                  <a:gd name="connsiteX6" fmla="*/ 146870 w 4668661"/>
                  <a:gd name="connsiteY6" fmla="*/ 1002245 h 2476997"/>
                  <a:gd name="connsiteX0" fmla="*/ 201368 w 4723159"/>
                  <a:gd name="connsiteY0" fmla="*/ 1002279 h 2477031"/>
                  <a:gd name="connsiteX1" fmla="*/ 2363409 w 4723159"/>
                  <a:gd name="connsiteY1" fmla="*/ 177 h 2477031"/>
                  <a:gd name="connsiteX2" fmla="*/ 4723159 w 4723159"/>
                  <a:gd name="connsiteY2" fmla="*/ 1068183 h 2477031"/>
                  <a:gd name="connsiteX3" fmla="*/ 2363409 w 4723159"/>
                  <a:gd name="connsiteY3" fmla="*/ 2432751 h 2477031"/>
                  <a:gd name="connsiteX4" fmla="*/ 554252 w 4723159"/>
                  <a:gd name="connsiteY4" fmla="*/ 2095000 h 2477031"/>
                  <a:gd name="connsiteX5" fmla="*/ 230683 w 4723159"/>
                  <a:gd name="connsiteY5" fmla="*/ 1742562 h 2477031"/>
                  <a:gd name="connsiteX6" fmla="*/ 201368 w 4723159"/>
                  <a:gd name="connsiteY6" fmla="*/ 1002279 h 2477031"/>
                  <a:gd name="connsiteX0" fmla="*/ 206396 w 4711712"/>
                  <a:gd name="connsiteY0" fmla="*/ 1051540 h 2476865"/>
                  <a:gd name="connsiteX1" fmla="*/ 2351962 w 4711712"/>
                  <a:gd name="connsiteY1" fmla="*/ 11 h 2476865"/>
                  <a:gd name="connsiteX2" fmla="*/ 4711712 w 4711712"/>
                  <a:gd name="connsiteY2" fmla="*/ 1068017 h 2476865"/>
                  <a:gd name="connsiteX3" fmla="*/ 2351962 w 4711712"/>
                  <a:gd name="connsiteY3" fmla="*/ 2432585 h 2476865"/>
                  <a:gd name="connsiteX4" fmla="*/ 542805 w 4711712"/>
                  <a:gd name="connsiteY4" fmla="*/ 2094834 h 2476865"/>
                  <a:gd name="connsiteX5" fmla="*/ 219236 w 4711712"/>
                  <a:gd name="connsiteY5" fmla="*/ 1742396 h 2476865"/>
                  <a:gd name="connsiteX6" fmla="*/ 206396 w 4711712"/>
                  <a:gd name="connsiteY6" fmla="*/ 1051540 h 2476865"/>
                  <a:gd name="connsiteX0" fmla="*/ 113024 w 4618340"/>
                  <a:gd name="connsiteY0" fmla="*/ 1051537 h 2476862"/>
                  <a:gd name="connsiteX1" fmla="*/ 2258590 w 4618340"/>
                  <a:gd name="connsiteY1" fmla="*/ 8 h 2476862"/>
                  <a:gd name="connsiteX2" fmla="*/ 4618340 w 4618340"/>
                  <a:gd name="connsiteY2" fmla="*/ 1068014 h 2476862"/>
                  <a:gd name="connsiteX3" fmla="*/ 2258590 w 4618340"/>
                  <a:gd name="connsiteY3" fmla="*/ 2432582 h 2476862"/>
                  <a:gd name="connsiteX4" fmla="*/ 449433 w 4618340"/>
                  <a:gd name="connsiteY4" fmla="*/ 2094831 h 2476862"/>
                  <a:gd name="connsiteX5" fmla="*/ 348286 w 4618340"/>
                  <a:gd name="connsiteY5" fmla="*/ 1750631 h 2476862"/>
                  <a:gd name="connsiteX6" fmla="*/ 113024 w 4618340"/>
                  <a:gd name="connsiteY6" fmla="*/ 1051537 h 2476862"/>
                  <a:gd name="connsiteX0" fmla="*/ 113024 w 4618340"/>
                  <a:gd name="connsiteY0" fmla="*/ 1051537 h 2479362"/>
                  <a:gd name="connsiteX1" fmla="*/ 2258590 w 4618340"/>
                  <a:gd name="connsiteY1" fmla="*/ 8 h 2479362"/>
                  <a:gd name="connsiteX2" fmla="*/ 4618340 w 4618340"/>
                  <a:gd name="connsiteY2" fmla="*/ 1068014 h 2479362"/>
                  <a:gd name="connsiteX3" fmla="*/ 2258590 w 4618340"/>
                  <a:gd name="connsiteY3" fmla="*/ 2432582 h 2479362"/>
                  <a:gd name="connsiteX4" fmla="*/ 1042557 w 4618340"/>
                  <a:gd name="connsiteY4" fmla="*/ 2111307 h 2479362"/>
                  <a:gd name="connsiteX5" fmla="*/ 348286 w 4618340"/>
                  <a:gd name="connsiteY5" fmla="*/ 1750631 h 2479362"/>
                  <a:gd name="connsiteX6" fmla="*/ 113024 w 4618340"/>
                  <a:gd name="connsiteY6" fmla="*/ 1051537 h 2479362"/>
                  <a:gd name="connsiteX0" fmla="*/ 113024 w 4618340"/>
                  <a:gd name="connsiteY0" fmla="*/ 1051537 h 2562759"/>
                  <a:gd name="connsiteX1" fmla="*/ 2258590 w 4618340"/>
                  <a:gd name="connsiteY1" fmla="*/ 8 h 2562759"/>
                  <a:gd name="connsiteX2" fmla="*/ 4618340 w 4618340"/>
                  <a:gd name="connsiteY2" fmla="*/ 1068014 h 2562759"/>
                  <a:gd name="connsiteX3" fmla="*/ 2382158 w 4618340"/>
                  <a:gd name="connsiteY3" fmla="*/ 2523198 h 2562759"/>
                  <a:gd name="connsiteX4" fmla="*/ 1042557 w 4618340"/>
                  <a:gd name="connsiteY4" fmla="*/ 2111307 h 2562759"/>
                  <a:gd name="connsiteX5" fmla="*/ 348286 w 4618340"/>
                  <a:gd name="connsiteY5" fmla="*/ 1750631 h 2562759"/>
                  <a:gd name="connsiteX6" fmla="*/ 113024 w 4618340"/>
                  <a:gd name="connsiteY6" fmla="*/ 1051537 h 2562759"/>
                  <a:gd name="connsiteX0" fmla="*/ 113024 w 4618340"/>
                  <a:gd name="connsiteY0" fmla="*/ 1051537 h 2592771"/>
                  <a:gd name="connsiteX1" fmla="*/ 2258590 w 4618340"/>
                  <a:gd name="connsiteY1" fmla="*/ 8 h 2592771"/>
                  <a:gd name="connsiteX2" fmla="*/ 4618340 w 4618340"/>
                  <a:gd name="connsiteY2" fmla="*/ 1068014 h 2592771"/>
                  <a:gd name="connsiteX3" fmla="*/ 2382158 w 4618340"/>
                  <a:gd name="connsiteY3" fmla="*/ 2523198 h 2592771"/>
                  <a:gd name="connsiteX4" fmla="*/ 803659 w 4618340"/>
                  <a:gd name="connsiteY4" fmla="*/ 2292540 h 2592771"/>
                  <a:gd name="connsiteX5" fmla="*/ 348286 w 4618340"/>
                  <a:gd name="connsiteY5" fmla="*/ 1750631 h 2592771"/>
                  <a:gd name="connsiteX6" fmla="*/ 113024 w 4618340"/>
                  <a:gd name="connsiteY6" fmla="*/ 1051537 h 2592771"/>
                  <a:gd name="connsiteX0" fmla="*/ 171600 w 4676916"/>
                  <a:gd name="connsiteY0" fmla="*/ 1051537 h 2592771"/>
                  <a:gd name="connsiteX1" fmla="*/ 2317166 w 4676916"/>
                  <a:gd name="connsiteY1" fmla="*/ 8 h 2592771"/>
                  <a:gd name="connsiteX2" fmla="*/ 4676916 w 4676916"/>
                  <a:gd name="connsiteY2" fmla="*/ 1068014 h 2592771"/>
                  <a:gd name="connsiteX3" fmla="*/ 2440734 w 4676916"/>
                  <a:gd name="connsiteY3" fmla="*/ 2523198 h 2592771"/>
                  <a:gd name="connsiteX4" fmla="*/ 862235 w 4676916"/>
                  <a:gd name="connsiteY4" fmla="*/ 2292540 h 2592771"/>
                  <a:gd name="connsiteX5" fmla="*/ 209154 w 4676916"/>
                  <a:gd name="connsiteY5" fmla="*/ 1783582 h 2592771"/>
                  <a:gd name="connsiteX6" fmla="*/ 171600 w 4676916"/>
                  <a:gd name="connsiteY6" fmla="*/ 1051537 h 2592771"/>
                  <a:gd name="connsiteX0" fmla="*/ 121914 w 4627230"/>
                  <a:gd name="connsiteY0" fmla="*/ 1051537 h 2592771"/>
                  <a:gd name="connsiteX1" fmla="*/ 2267480 w 4627230"/>
                  <a:gd name="connsiteY1" fmla="*/ 8 h 2592771"/>
                  <a:gd name="connsiteX2" fmla="*/ 4627230 w 4627230"/>
                  <a:gd name="connsiteY2" fmla="*/ 1068014 h 2592771"/>
                  <a:gd name="connsiteX3" fmla="*/ 2391048 w 4627230"/>
                  <a:gd name="connsiteY3" fmla="*/ 2523198 h 2592771"/>
                  <a:gd name="connsiteX4" fmla="*/ 812549 w 4627230"/>
                  <a:gd name="connsiteY4" fmla="*/ 2292540 h 2592771"/>
                  <a:gd name="connsiteX5" fmla="*/ 159468 w 4627230"/>
                  <a:gd name="connsiteY5" fmla="*/ 1783582 h 2592771"/>
                  <a:gd name="connsiteX6" fmla="*/ 121914 w 4627230"/>
                  <a:gd name="connsiteY6" fmla="*/ 1051537 h 2592771"/>
                  <a:gd name="connsiteX0" fmla="*/ 118006 w 4648036"/>
                  <a:gd name="connsiteY0" fmla="*/ 944902 h 2593228"/>
                  <a:gd name="connsiteX1" fmla="*/ 2288286 w 4648036"/>
                  <a:gd name="connsiteY1" fmla="*/ 465 h 2593228"/>
                  <a:gd name="connsiteX2" fmla="*/ 4648036 w 4648036"/>
                  <a:gd name="connsiteY2" fmla="*/ 1068471 h 2593228"/>
                  <a:gd name="connsiteX3" fmla="*/ 2411854 w 4648036"/>
                  <a:gd name="connsiteY3" fmla="*/ 2523655 h 2593228"/>
                  <a:gd name="connsiteX4" fmla="*/ 833355 w 4648036"/>
                  <a:gd name="connsiteY4" fmla="*/ 2292997 h 2593228"/>
                  <a:gd name="connsiteX5" fmla="*/ 180274 w 4648036"/>
                  <a:gd name="connsiteY5" fmla="*/ 1784039 h 2593228"/>
                  <a:gd name="connsiteX6" fmla="*/ 118006 w 4648036"/>
                  <a:gd name="connsiteY6" fmla="*/ 944902 h 2593228"/>
                  <a:gd name="connsiteX0" fmla="*/ 114549 w 4644579"/>
                  <a:gd name="connsiteY0" fmla="*/ 944932 h 2593258"/>
                  <a:gd name="connsiteX1" fmla="*/ 2284829 w 4644579"/>
                  <a:gd name="connsiteY1" fmla="*/ 495 h 2593258"/>
                  <a:gd name="connsiteX2" fmla="*/ 4644579 w 4644579"/>
                  <a:gd name="connsiteY2" fmla="*/ 1068501 h 2593258"/>
                  <a:gd name="connsiteX3" fmla="*/ 2408397 w 4644579"/>
                  <a:gd name="connsiteY3" fmla="*/ 2523685 h 2593258"/>
                  <a:gd name="connsiteX4" fmla="*/ 829898 w 4644579"/>
                  <a:gd name="connsiteY4" fmla="*/ 2293027 h 2593258"/>
                  <a:gd name="connsiteX5" fmla="*/ 176817 w 4644579"/>
                  <a:gd name="connsiteY5" fmla="*/ 1784069 h 2593258"/>
                  <a:gd name="connsiteX6" fmla="*/ 114549 w 4644579"/>
                  <a:gd name="connsiteY6" fmla="*/ 944932 h 2593258"/>
                  <a:gd name="connsiteX0" fmla="*/ 123785 w 4653815"/>
                  <a:gd name="connsiteY0" fmla="*/ 854345 h 2502671"/>
                  <a:gd name="connsiteX1" fmla="*/ 2376444 w 4653815"/>
                  <a:gd name="connsiteY1" fmla="*/ 524 h 2502671"/>
                  <a:gd name="connsiteX2" fmla="*/ 4653815 w 4653815"/>
                  <a:gd name="connsiteY2" fmla="*/ 977914 h 2502671"/>
                  <a:gd name="connsiteX3" fmla="*/ 2417633 w 4653815"/>
                  <a:gd name="connsiteY3" fmla="*/ 2433098 h 2502671"/>
                  <a:gd name="connsiteX4" fmla="*/ 839134 w 4653815"/>
                  <a:gd name="connsiteY4" fmla="*/ 2202440 h 2502671"/>
                  <a:gd name="connsiteX5" fmla="*/ 186053 w 4653815"/>
                  <a:gd name="connsiteY5" fmla="*/ 1693482 h 2502671"/>
                  <a:gd name="connsiteX6" fmla="*/ 123785 w 4653815"/>
                  <a:gd name="connsiteY6" fmla="*/ 854345 h 2502671"/>
                  <a:gd name="connsiteX0" fmla="*/ 123785 w 5090420"/>
                  <a:gd name="connsiteY0" fmla="*/ 856323 h 2493827"/>
                  <a:gd name="connsiteX1" fmla="*/ 2376444 w 5090420"/>
                  <a:gd name="connsiteY1" fmla="*/ 2502 h 2493827"/>
                  <a:gd name="connsiteX2" fmla="*/ 5090420 w 5090420"/>
                  <a:gd name="connsiteY2" fmla="*/ 1136411 h 2493827"/>
                  <a:gd name="connsiteX3" fmla="*/ 2417633 w 5090420"/>
                  <a:gd name="connsiteY3" fmla="*/ 2435076 h 2493827"/>
                  <a:gd name="connsiteX4" fmla="*/ 839134 w 5090420"/>
                  <a:gd name="connsiteY4" fmla="*/ 2204418 h 2493827"/>
                  <a:gd name="connsiteX5" fmla="*/ 186053 w 5090420"/>
                  <a:gd name="connsiteY5" fmla="*/ 1695460 h 2493827"/>
                  <a:gd name="connsiteX6" fmla="*/ 123785 w 5090420"/>
                  <a:gd name="connsiteY6" fmla="*/ 856323 h 2493827"/>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69437"/>
                  <a:gd name="connsiteY0" fmla="*/ 856323 h 2435205"/>
                  <a:gd name="connsiteX1" fmla="*/ 2376444 w 5169437"/>
                  <a:gd name="connsiteY1" fmla="*/ 2502 h 2435205"/>
                  <a:gd name="connsiteX2" fmla="*/ 5090420 w 5169437"/>
                  <a:gd name="connsiteY2" fmla="*/ 1136411 h 2435205"/>
                  <a:gd name="connsiteX3" fmla="*/ 4341887 w 5169437"/>
                  <a:gd name="connsiteY3" fmla="*/ 2179447 h 2435205"/>
                  <a:gd name="connsiteX4" fmla="*/ 2417633 w 5169437"/>
                  <a:gd name="connsiteY4" fmla="*/ 2435076 h 2435205"/>
                  <a:gd name="connsiteX5" fmla="*/ 839134 w 5169437"/>
                  <a:gd name="connsiteY5" fmla="*/ 2204418 h 2435205"/>
                  <a:gd name="connsiteX6" fmla="*/ 186053 w 5169437"/>
                  <a:gd name="connsiteY6" fmla="*/ 1695460 h 2435205"/>
                  <a:gd name="connsiteX7" fmla="*/ 123785 w 5169437"/>
                  <a:gd name="connsiteY7" fmla="*/ 856323 h 2435205"/>
                  <a:gd name="connsiteX0" fmla="*/ 123785 w 5105386"/>
                  <a:gd name="connsiteY0" fmla="*/ 856323 h 2435205"/>
                  <a:gd name="connsiteX1" fmla="*/ 2376444 w 5105386"/>
                  <a:gd name="connsiteY1" fmla="*/ 2502 h 2435205"/>
                  <a:gd name="connsiteX2" fmla="*/ 5090420 w 5105386"/>
                  <a:gd name="connsiteY2" fmla="*/ 1136411 h 2435205"/>
                  <a:gd name="connsiteX3" fmla="*/ 4341887 w 5105386"/>
                  <a:gd name="connsiteY3" fmla="*/ 2179447 h 2435205"/>
                  <a:gd name="connsiteX4" fmla="*/ 2417633 w 5105386"/>
                  <a:gd name="connsiteY4" fmla="*/ 2435076 h 2435205"/>
                  <a:gd name="connsiteX5" fmla="*/ 839134 w 5105386"/>
                  <a:gd name="connsiteY5" fmla="*/ 2204418 h 2435205"/>
                  <a:gd name="connsiteX6" fmla="*/ 186053 w 5105386"/>
                  <a:gd name="connsiteY6" fmla="*/ 1695460 h 2435205"/>
                  <a:gd name="connsiteX7" fmla="*/ 123785 w 5105386"/>
                  <a:gd name="connsiteY7" fmla="*/ 856323 h 2435205"/>
                  <a:gd name="connsiteX0" fmla="*/ 123785 w 5105386"/>
                  <a:gd name="connsiteY0" fmla="*/ 856323 h 2443433"/>
                  <a:gd name="connsiteX1" fmla="*/ 2376444 w 5105386"/>
                  <a:gd name="connsiteY1" fmla="*/ 2502 h 2443433"/>
                  <a:gd name="connsiteX2" fmla="*/ 5090420 w 5105386"/>
                  <a:gd name="connsiteY2" fmla="*/ 1136411 h 2443433"/>
                  <a:gd name="connsiteX3" fmla="*/ 4341887 w 5105386"/>
                  <a:gd name="connsiteY3" fmla="*/ 2179447 h 2443433"/>
                  <a:gd name="connsiteX4" fmla="*/ 2434108 w 5105386"/>
                  <a:gd name="connsiteY4" fmla="*/ 2443314 h 2443433"/>
                  <a:gd name="connsiteX5" fmla="*/ 839134 w 5105386"/>
                  <a:gd name="connsiteY5" fmla="*/ 2204418 h 2443433"/>
                  <a:gd name="connsiteX6" fmla="*/ 186053 w 5105386"/>
                  <a:gd name="connsiteY6" fmla="*/ 1695460 h 2443433"/>
                  <a:gd name="connsiteX7" fmla="*/ 123785 w 5105386"/>
                  <a:gd name="connsiteY7" fmla="*/ 856323 h 2443433"/>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71382"/>
                  <a:gd name="connsiteX1" fmla="*/ 2376444 w 5105386"/>
                  <a:gd name="connsiteY1" fmla="*/ 2502 h 2471382"/>
                  <a:gd name="connsiteX2" fmla="*/ 5090420 w 5105386"/>
                  <a:gd name="connsiteY2" fmla="*/ 1136411 h 2471382"/>
                  <a:gd name="connsiteX3" fmla="*/ 4341887 w 5105386"/>
                  <a:gd name="connsiteY3" fmla="*/ 2179447 h 2471382"/>
                  <a:gd name="connsiteX4" fmla="*/ 2434108 w 5105386"/>
                  <a:gd name="connsiteY4" fmla="*/ 2443314 h 2471382"/>
                  <a:gd name="connsiteX5" fmla="*/ 839134 w 5105386"/>
                  <a:gd name="connsiteY5" fmla="*/ 2204418 h 2471382"/>
                  <a:gd name="connsiteX6" fmla="*/ 186053 w 5105386"/>
                  <a:gd name="connsiteY6" fmla="*/ 1695460 h 2471382"/>
                  <a:gd name="connsiteX7" fmla="*/ 123785 w 5105386"/>
                  <a:gd name="connsiteY7" fmla="*/ 856323 h 2471382"/>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3314"/>
                  <a:gd name="connsiteX1" fmla="*/ 2376444 w 5105386"/>
                  <a:gd name="connsiteY1" fmla="*/ 2502 h 2443314"/>
                  <a:gd name="connsiteX2" fmla="*/ 5090420 w 5105386"/>
                  <a:gd name="connsiteY2" fmla="*/ 1136411 h 2443314"/>
                  <a:gd name="connsiteX3" fmla="*/ 4341887 w 5105386"/>
                  <a:gd name="connsiteY3" fmla="*/ 2179447 h 2443314"/>
                  <a:gd name="connsiteX4" fmla="*/ 2434108 w 5105386"/>
                  <a:gd name="connsiteY4" fmla="*/ 2443314 h 2443314"/>
                  <a:gd name="connsiteX5" fmla="*/ 839134 w 5105386"/>
                  <a:gd name="connsiteY5" fmla="*/ 2204418 h 2443314"/>
                  <a:gd name="connsiteX6" fmla="*/ 186053 w 5105386"/>
                  <a:gd name="connsiteY6" fmla="*/ 1695460 h 2443314"/>
                  <a:gd name="connsiteX7" fmla="*/ 123785 w 5105386"/>
                  <a:gd name="connsiteY7" fmla="*/ 856323 h 2443314"/>
                  <a:gd name="connsiteX0" fmla="*/ 123785 w 5105386"/>
                  <a:gd name="connsiteY0" fmla="*/ 856323 h 2447177"/>
                  <a:gd name="connsiteX1" fmla="*/ 2376444 w 5105386"/>
                  <a:gd name="connsiteY1" fmla="*/ 2502 h 2447177"/>
                  <a:gd name="connsiteX2" fmla="*/ 5090420 w 5105386"/>
                  <a:gd name="connsiteY2" fmla="*/ 1136411 h 2447177"/>
                  <a:gd name="connsiteX3" fmla="*/ 4341887 w 5105386"/>
                  <a:gd name="connsiteY3" fmla="*/ 2179447 h 2447177"/>
                  <a:gd name="connsiteX4" fmla="*/ 3600482 w 5105386"/>
                  <a:gd name="connsiteY4" fmla="*/ 2377154 h 2447177"/>
                  <a:gd name="connsiteX5" fmla="*/ 2434108 w 5105386"/>
                  <a:gd name="connsiteY5" fmla="*/ 2443314 h 2447177"/>
                  <a:gd name="connsiteX6" fmla="*/ 839134 w 5105386"/>
                  <a:gd name="connsiteY6" fmla="*/ 2204418 h 2447177"/>
                  <a:gd name="connsiteX7" fmla="*/ 186053 w 5105386"/>
                  <a:gd name="connsiteY7" fmla="*/ 1695460 h 2447177"/>
                  <a:gd name="connsiteX8" fmla="*/ 123785 w 5105386"/>
                  <a:gd name="connsiteY8" fmla="*/ 856323 h 2447177"/>
                  <a:gd name="connsiteX0" fmla="*/ 154469 w 5136070"/>
                  <a:gd name="connsiteY0" fmla="*/ 856323 h 2447177"/>
                  <a:gd name="connsiteX1" fmla="*/ 2407128 w 5136070"/>
                  <a:gd name="connsiteY1" fmla="*/ 2502 h 2447177"/>
                  <a:gd name="connsiteX2" fmla="*/ 5121104 w 5136070"/>
                  <a:gd name="connsiteY2" fmla="*/ 1136411 h 2447177"/>
                  <a:gd name="connsiteX3" fmla="*/ 4372571 w 5136070"/>
                  <a:gd name="connsiteY3" fmla="*/ 2179447 h 2447177"/>
                  <a:gd name="connsiteX4" fmla="*/ 3631166 w 5136070"/>
                  <a:gd name="connsiteY4" fmla="*/ 2377154 h 2447177"/>
                  <a:gd name="connsiteX5" fmla="*/ 2464792 w 5136070"/>
                  <a:gd name="connsiteY5" fmla="*/ 2443314 h 2447177"/>
                  <a:gd name="connsiteX6" fmla="*/ 869818 w 5136070"/>
                  <a:gd name="connsiteY6" fmla="*/ 2204418 h 2447177"/>
                  <a:gd name="connsiteX7" fmla="*/ 216737 w 5136070"/>
                  <a:gd name="connsiteY7" fmla="*/ 1695460 h 2447177"/>
                  <a:gd name="connsiteX8" fmla="*/ 154469 w 5136070"/>
                  <a:gd name="connsiteY8" fmla="*/ 856323 h 2447177"/>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846742 w 5112994"/>
                  <a:gd name="connsiteY6" fmla="*/ 2204399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447158"/>
                  <a:gd name="connsiteX1" fmla="*/ 2384052 w 5112994"/>
                  <a:gd name="connsiteY1" fmla="*/ 2483 h 2447158"/>
                  <a:gd name="connsiteX2" fmla="*/ 5098028 w 5112994"/>
                  <a:gd name="connsiteY2" fmla="*/ 1136392 h 2447158"/>
                  <a:gd name="connsiteX3" fmla="*/ 4349495 w 5112994"/>
                  <a:gd name="connsiteY3" fmla="*/ 2179428 h 2447158"/>
                  <a:gd name="connsiteX4" fmla="*/ 3608090 w 5112994"/>
                  <a:gd name="connsiteY4" fmla="*/ 2377135 h 2447158"/>
                  <a:gd name="connsiteX5" fmla="*/ 2441716 w 5112994"/>
                  <a:gd name="connsiteY5" fmla="*/ 2443295 h 2447158"/>
                  <a:gd name="connsiteX6" fmla="*/ 978547 w 5112994"/>
                  <a:gd name="connsiteY6" fmla="*/ 1957264 h 2447158"/>
                  <a:gd name="connsiteX7" fmla="*/ 276039 w 5112994"/>
                  <a:gd name="connsiteY7" fmla="*/ 1662489 h 2447158"/>
                  <a:gd name="connsiteX8" fmla="*/ 131393 w 5112994"/>
                  <a:gd name="connsiteY8" fmla="*/ 856304 h 2447158"/>
                  <a:gd name="connsiteX0" fmla="*/ 131393 w 5112994"/>
                  <a:gd name="connsiteY0" fmla="*/ 856304 h 2382822"/>
                  <a:gd name="connsiteX1" fmla="*/ 2384052 w 5112994"/>
                  <a:gd name="connsiteY1" fmla="*/ 2483 h 2382822"/>
                  <a:gd name="connsiteX2" fmla="*/ 5098028 w 5112994"/>
                  <a:gd name="connsiteY2" fmla="*/ 1136392 h 2382822"/>
                  <a:gd name="connsiteX3" fmla="*/ 4349495 w 5112994"/>
                  <a:gd name="connsiteY3" fmla="*/ 2179428 h 2382822"/>
                  <a:gd name="connsiteX4" fmla="*/ 3608090 w 5112994"/>
                  <a:gd name="connsiteY4" fmla="*/ 2377135 h 2382822"/>
                  <a:gd name="connsiteX5" fmla="*/ 2367575 w 5112994"/>
                  <a:gd name="connsiteY5" fmla="*/ 2179684 h 2382822"/>
                  <a:gd name="connsiteX6" fmla="*/ 978547 w 5112994"/>
                  <a:gd name="connsiteY6" fmla="*/ 1957264 h 2382822"/>
                  <a:gd name="connsiteX7" fmla="*/ 276039 w 5112994"/>
                  <a:gd name="connsiteY7" fmla="*/ 1662489 h 2382822"/>
                  <a:gd name="connsiteX8" fmla="*/ 131393 w 5112994"/>
                  <a:gd name="connsiteY8" fmla="*/ 856304 h 2382822"/>
                  <a:gd name="connsiteX0" fmla="*/ 131393 w 5112994"/>
                  <a:gd name="connsiteY0" fmla="*/ 856304 h 2247594"/>
                  <a:gd name="connsiteX1" fmla="*/ 2384052 w 5112994"/>
                  <a:gd name="connsiteY1" fmla="*/ 2483 h 2247594"/>
                  <a:gd name="connsiteX2" fmla="*/ 5098028 w 5112994"/>
                  <a:gd name="connsiteY2" fmla="*/ 1136392 h 2247594"/>
                  <a:gd name="connsiteX3" fmla="*/ 4349495 w 5112994"/>
                  <a:gd name="connsiteY3" fmla="*/ 2179428 h 2247594"/>
                  <a:gd name="connsiteX4" fmla="*/ 3591615 w 5112994"/>
                  <a:gd name="connsiteY4" fmla="*/ 2130000 h 2247594"/>
                  <a:gd name="connsiteX5" fmla="*/ 2367575 w 5112994"/>
                  <a:gd name="connsiteY5" fmla="*/ 2179684 h 2247594"/>
                  <a:gd name="connsiteX6" fmla="*/ 978547 w 5112994"/>
                  <a:gd name="connsiteY6" fmla="*/ 1957264 h 2247594"/>
                  <a:gd name="connsiteX7" fmla="*/ 276039 w 5112994"/>
                  <a:gd name="connsiteY7" fmla="*/ 1662489 h 2247594"/>
                  <a:gd name="connsiteX8" fmla="*/ 131393 w 5112994"/>
                  <a:gd name="connsiteY8" fmla="*/ 856304 h 2247594"/>
                  <a:gd name="connsiteX0" fmla="*/ 131393 w 5109562"/>
                  <a:gd name="connsiteY0" fmla="*/ 856304 h 2185108"/>
                  <a:gd name="connsiteX1" fmla="*/ 2384052 w 5109562"/>
                  <a:gd name="connsiteY1" fmla="*/ 2483 h 2185108"/>
                  <a:gd name="connsiteX2" fmla="*/ 5098028 w 5109562"/>
                  <a:gd name="connsiteY2" fmla="*/ 1136392 h 2185108"/>
                  <a:gd name="connsiteX3" fmla="*/ 4201214 w 5109562"/>
                  <a:gd name="connsiteY3" fmla="*/ 1973482 h 2185108"/>
                  <a:gd name="connsiteX4" fmla="*/ 3591615 w 5109562"/>
                  <a:gd name="connsiteY4" fmla="*/ 2130000 h 2185108"/>
                  <a:gd name="connsiteX5" fmla="*/ 2367575 w 5109562"/>
                  <a:gd name="connsiteY5" fmla="*/ 2179684 h 2185108"/>
                  <a:gd name="connsiteX6" fmla="*/ 978547 w 5109562"/>
                  <a:gd name="connsiteY6" fmla="*/ 1957264 h 2185108"/>
                  <a:gd name="connsiteX7" fmla="*/ 276039 w 5109562"/>
                  <a:gd name="connsiteY7" fmla="*/ 1662489 h 2185108"/>
                  <a:gd name="connsiteX8" fmla="*/ 131393 w 5109562"/>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5109416"/>
                  <a:gd name="connsiteY0" fmla="*/ 856304 h 2185108"/>
                  <a:gd name="connsiteX1" fmla="*/ 2384052 w 5109416"/>
                  <a:gd name="connsiteY1" fmla="*/ 2483 h 2185108"/>
                  <a:gd name="connsiteX2" fmla="*/ 5098028 w 5109416"/>
                  <a:gd name="connsiteY2" fmla="*/ 1136392 h 2185108"/>
                  <a:gd name="connsiteX3" fmla="*/ 4192976 w 5109416"/>
                  <a:gd name="connsiteY3" fmla="*/ 1866390 h 2185108"/>
                  <a:gd name="connsiteX4" fmla="*/ 3591615 w 5109416"/>
                  <a:gd name="connsiteY4" fmla="*/ 2130000 h 2185108"/>
                  <a:gd name="connsiteX5" fmla="*/ 2367575 w 5109416"/>
                  <a:gd name="connsiteY5" fmla="*/ 2179684 h 2185108"/>
                  <a:gd name="connsiteX6" fmla="*/ 978547 w 5109416"/>
                  <a:gd name="connsiteY6" fmla="*/ 1957264 h 2185108"/>
                  <a:gd name="connsiteX7" fmla="*/ 276039 w 5109416"/>
                  <a:gd name="connsiteY7" fmla="*/ 1662489 h 2185108"/>
                  <a:gd name="connsiteX8" fmla="*/ 131393 w 5109416"/>
                  <a:gd name="connsiteY8" fmla="*/ 856304 h 2185108"/>
                  <a:gd name="connsiteX0" fmla="*/ 131393 w 4730251"/>
                  <a:gd name="connsiteY0" fmla="*/ 854908 h 2183712"/>
                  <a:gd name="connsiteX1" fmla="*/ 2384052 w 4730251"/>
                  <a:gd name="connsiteY1" fmla="*/ 1087 h 2183712"/>
                  <a:gd name="connsiteX2" fmla="*/ 4702612 w 4730251"/>
                  <a:gd name="connsiteY2" fmla="*/ 1036142 h 2183712"/>
                  <a:gd name="connsiteX3" fmla="*/ 4192976 w 4730251"/>
                  <a:gd name="connsiteY3" fmla="*/ 1864994 h 2183712"/>
                  <a:gd name="connsiteX4" fmla="*/ 3591615 w 4730251"/>
                  <a:gd name="connsiteY4" fmla="*/ 2128604 h 2183712"/>
                  <a:gd name="connsiteX5" fmla="*/ 2367575 w 4730251"/>
                  <a:gd name="connsiteY5" fmla="*/ 2178288 h 2183712"/>
                  <a:gd name="connsiteX6" fmla="*/ 978547 w 4730251"/>
                  <a:gd name="connsiteY6" fmla="*/ 1955868 h 2183712"/>
                  <a:gd name="connsiteX7" fmla="*/ 276039 w 4730251"/>
                  <a:gd name="connsiteY7" fmla="*/ 1661093 h 2183712"/>
                  <a:gd name="connsiteX8" fmla="*/ 131393 w 4730251"/>
                  <a:gd name="connsiteY8" fmla="*/ 854908 h 2183712"/>
                  <a:gd name="connsiteX0" fmla="*/ 131393 w 4730251"/>
                  <a:gd name="connsiteY0" fmla="*/ 854908 h 2179195"/>
                  <a:gd name="connsiteX1" fmla="*/ 2384052 w 4730251"/>
                  <a:gd name="connsiteY1" fmla="*/ 1087 h 2179195"/>
                  <a:gd name="connsiteX2" fmla="*/ 4702612 w 4730251"/>
                  <a:gd name="connsiteY2" fmla="*/ 1036142 h 2179195"/>
                  <a:gd name="connsiteX3" fmla="*/ 4192976 w 4730251"/>
                  <a:gd name="connsiteY3" fmla="*/ 1864994 h 2179195"/>
                  <a:gd name="connsiteX4" fmla="*/ 3468048 w 4730251"/>
                  <a:gd name="connsiteY4" fmla="*/ 1939134 h 2179195"/>
                  <a:gd name="connsiteX5" fmla="*/ 2367575 w 4730251"/>
                  <a:gd name="connsiteY5" fmla="*/ 2178288 h 2179195"/>
                  <a:gd name="connsiteX6" fmla="*/ 978547 w 4730251"/>
                  <a:gd name="connsiteY6" fmla="*/ 1955868 h 2179195"/>
                  <a:gd name="connsiteX7" fmla="*/ 276039 w 4730251"/>
                  <a:gd name="connsiteY7" fmla="*/ 1661093 h 2179195"/>
                  <a:gd name="connsiteX8" fmla="*/ 131393 w 4730251"/>
                  <a:gd name="connsiteY8" fmla="*/ 854908 h 2179195"/>
                  <a:gd name="connsiteX0" fmla="*/ 131393 w 4722792"/>
                  <a:gd name="connsiteY0" fmla="*/ 854908 h 2179195"/>
                  <a:gd name="connsiteX1" fmla="*/ 2384052 w 4722792"/>
                  <a:gd name="connsiteY1" fmla="*/ 1087 h 2179195"/>
                  <a:gd name="connsiteX2" fmla="*/ 4702612 w 4722792"/>
                  <a:gd name="connsiteY2" fmla="*/ 1036142 h 2179195"/>
                  <a:gd name="connsiteX3" fmla="*/ 4085884 w 4722792"/>
                  <a:gd name="connsiteY3" fmla="*/ 1708475 h 2179195"/>
                  <a:gd name="connsiteX4" fmla="*/ 3468048 w 4722792"/>
                  <a:gd name="connsiteY4" fmla="*/ 1939134 h 2179195"/>
                  <a:gd name="connsiteX5" fmla="*/ 2367575 w 4722792"/>
                  <a:gd name="connsiteY5" fmla="*/ 2178288 h 2179195"/>
                  <a:gd name="connsiteX6" fmla="*/ 978547 w 4722792"/>
                  <a:gd name="connsiteY6" fmla="*/ 1955868 h 2179195"/>
                  <a:gd name="connsiteX7" fmla="*/ 276039 w 4722792"/>
                  <a:gd name="connsiteY7" fmla="*/ 1661093 h 2179195"/>
                  <a:gd name="connsiteX8" fmla="*/ 131393 w 4722792"/>
                  <a:gd name="connsiteY8" fmla="*/ 854908 h 21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2792" h="2179195">
                    <a:moveTo>
                      <a:pt x="131393" y="854908"/>
                    </a:moveTo>
                    <a:cubicBezTo>
                      <a:pt x="482729" y="578240"/>
                      <a:pt x="1622182" y="-29119"/>
                      <a:pt x="2384052" y="1087"/>
                    </a:cubicBezTo>
                    <a:cubicBezTo>
                      <a:pt x="3145922" y="31293"/>
                      <a:pt x="4752605" y="297123"/>
                      <a:pt x="4702612" y="1036142"/>
                    </a:cubicBezTo>
                    <a:cubicBezTo>
                      <a:pt x="4800900" y="1462122"/>
                      <a:pt x="4531349" y="1492031"/>
                      <a:pt x="4085884" y="1708475"/>
                    </a:cubicBezTo>
                    <a:cubicBezTo>
                      <a:pt x="3814220" y="1894671"/>
                      <a:pt x="3786011" y="1895156"/>
                      <a:pt x="3468048" y="1939134"/>
                    </a:cubicBezTo>
                    <a:cubicBezTo>
                      <a:pt x="3150085" y="1983112"/>
                      <a:pt x="2820935" y="2194720"/>
                      <a:pt x="2367575" y="2178288"/>
                    </a:cubicBezTo>
                    <a:cubicBezTo>
                      <a:pt x="1775545" y="2149498"/>
                      <a:pt x="1394412" y="2094240"/>
                      <a:pt x="978547" y="1955868"/>
                    </a:cubicBezTo>
                    <a:cubicBezTo>
                      <a:pt x="579158" y="1891637"/>
                      <a:pt x="550410" y="1774564"/>
                      <a:pt x="276039" y="1661093"/>
                    </a:cubicBezTo>
                    <a:cubicBezTo>
                      <a:pt x="240565" y="1415817"/>
                      <a:pt x="-219943" y="1131576"/>
                      <a:pt x="131393" y="854908"/>
                    </a:cubicBezTo>
                    <a:close/>
                  </a:path>
                </a:pathLst>
              </a:custGeom>
              <a:gradFill flip="none" rotWithShape="1">
                <a:gsLst>
                  <a:gs pos="0">
                    <a:srgbClr val="6A412F">
                      <a:shade val="30000"/>
                      <a:satMod val="115000"/>
                    </a:srgbClr>
                  </a:gs>
                  <a:gs pos="50000">
                    <a:srgbClr val="6A412F">
                      <a:shade val="67500"/>
                      <a:satMod val="115000"/>
                    </a:srgbClr>
                  </a:gs>
                  <a:gs pos="100000">
                    <a:srgbClr val="6A412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24">
                <a:extLst>
                  <a:ext uri="{FF2B5EF4-FFF2-40B4-BE49-F238E27FC236}">
                    <a16:creationId xmlns:a16="http://schemas.microsoft.com/office/drawing/2014/main" id="{E317DC41-57D8-4E14-B40E-2CB6962B0E3D}"/>
                  </a:ext>
                </a:extLst>
              </p:cNvPr>
              <p:cNvSpPr/>
              <p:nvPr/>
            </p:nvSpPr>
            <p:spPr>
              <a:xfrm>
                <a:off x="6914022" y="3699344"/>
                <a:ext cx="4467519" cy="1762412"/>
              </a:xfrm>
              <a:custGeom>
                <a:avLst/>
                <a:gdLst>
                  <a:gd name="connsiteX0" fmla="*/ 0 w 4356874"/>
                  <a:gd name="connsiteY0" fmla="*/ 871154 h 1742307"/>
                  <a:gd name="connsiteX1" fmla="*/ 2178437 w 4356874"/>
                  <a:gd name="connsiteY1" fmla="*/ 0 h 1742307"/>
                  <a:gd name="connsiteX2" fmla="*/ 4356874 w 4356874"/>
                  <a:gd name="connsiteY2" fmla="*/ 871154 h 1742307"/>
                  <a:gd name="connsiteX3" fmla="*/ 2178437 w 4356874"/>
                  <a:gd name="connsiteY3" fmla="*/ 1742308 h 1742307"/>
                  <a:gd name="connsiteX4" fmla="*/ 0 w 4356874"/>
                  <a:gd name="connsiteY4" fmla="*/ 871154 h 1742307"/>
                  <a:gd name="connsiteX0" fmla="*/ 97 w 4356971"/>
                  <a:gd name="connsiteY0" fmla="*/ 978246 h 1849400"/>
                  <a:gd name="connsiteX1" fmla="*/ 2112631 w 4356971"/>
                  <a:gd name="connsiteY1" fmla="*/ 0 h 1849400"/>
                  <a:gd name="connsiteX2" fmla="*/ 4356971 w 4356971"/>
                  <a:gd name="connsiteY2" fmla="*/ 978246 h 1849400"/>
                  <a:gd name="connsiteX3" fmla="*/ 2178534 w 4356971"/>
                  <a:gd name="connsiteY3" fmla="*/ 1849400 h 1849400"/>
                  <a:gd name="connsiteX4" fmla="*/ 97 w 4356971"/>
                  <a:gd name="connsiteY4" fmla="*/ 978246 h 1849400"/>
                  <a:gd name="connsiteX0" fmla="*/ 41622 w 4398496"/>
                  <a:gd name="connsiteY0" fmla="*/ 978246 h 1871280"/>
                  <a:gd name="connsiteX1" fmla="*/ 2154156 w 4398496"/>
                  <a:gd name="connsiteY1" fmla="*/ 0 h 1871280"/>
                  <a:gd name="connsiteX2" fmla="*/ 4398496 w 4398496"/>
                  <a:gd name="connsiteY2" fmla="*/ 978246 h 1871280"/>
                  <a:gd name="connsiteX3" fmla="*/ 2220059 w 4398496"/>
                  <a:gd name="connsiteY3" fmla="*/ 1849400 h 1871280"/>
                  <a:gd name="connsiteX4" fmla="*/ 861984 w 4398496"/>
                  <a:gd name="connsiteY4" fmla="*/ 1556199 h 1871280"/>
                  <a:gd name="connsiteX5" fmla="*/ 41622 w 4398496"/>
                  <a:gd name="connsiteY5" fmla="*/ 978246 h 1871280"/>
                  <a:gd name="connsiteX0" fmla="*/ 41622 w 4398496"/>
                  <a:gd name="connsiteY0" fmla="*/ 978246 h 1868537"/>
                  <a:gd name="connsiteX1" fmla="*/ 2154156 w 4398496"/>
                  <a:gd name="connsiteY1" fmla="*/ 0 h 1868537"/>
                  <a:gd name="connsiteX2" fmla="*/ 4398496 w 4398496"/>
                  <a:gd name="connsiteY2" fmla="*/ 978246 h 1868537"/>
                  <a:gd name="connsiteX3" fmla="*/ 2220059 w 4398496"/>
                  <a:gd name="connsiteY3" fmla="*/ 1849400 h 1868537"/>
                  <a:gd name="connsiteX4" fmla="*/ 861984 w 4398496"/>
                  <a:gd name="connsiteY4" fmla="*/ 1556199 h 1868537"/>
                  <a:gd name="connsiteX5" fmla="*/ 41622 w 4398496"/>
                  <a:gd name="connsiteY5" fmla="*/ 978246 h 1868537"/>
                  <a:gd name="connsiteX0" fmla="*/ 38773 w 4395647"/>
                  <a:gd name="connsiteY0" fmla="*/ 978246 h 1868537"/>
                  <a:gd name="connsiteX1" fmla="*/ 2151307 w 4395647"/>
                  <a:gd name="connsiteY1" fmla="*/ 0 h 1868537"/>
                  <a:gd name="connsiteX2" fmla="*/ 4395647 w 4395647"/>
                  <a:gd name="connsiteY2" fmla="*/ 978246 h 1868537"/>
                  <a:gd name="connsiteX3" fmla="*/ 2217210 w 4395647"/>
                  <a:gd name="connsiteY3" fmla="*/ 1849400 h 1868537"/>
                  <a:gd name="connsiteX4" fmla="*/ 859135 w 4395647"/>
                  <a:gd name="connsiteY4" fmla="*/ 1556199 h 1868537"/>
                  <a:gd name="connsiteX5" fmla="*/ 38773 w 4395647"/>
                  <a:gd name="connsiteY5" fmla="*/ 978246 h 1868537"/>
                  <a:gd name="connsiteX0" fmla="*/ 41055 w 4397929"/>
                  <a:gd name="connsiteY0" fmla="*/ 978246 h 1871242"/>
                  <a:gd name="connsiteX1" fmla="*/ 2153589 w 4397929"/>
                  <a:gd name="connsiteY1" fmla="*/ 0 h 1871242"/>
                  <a:gd name="connsiteX2" fmla="*/ 4397929 w 4397929"/>
                  <a:gd name="connsiteY2" fmla="*/ 978246 h 1871242"/>
                  <a:gd name="connsiteX3" fmla="*/ 2219492 w 4397929"/>
                  <a:gd name="connsiteY3" fmla="*/ 1849400 h 1871242"/>
                  <a:gd name="connsiteX4" fmla="*/ 836704 w 4397929"/>
                  <a:gd name="connsiteY4" fmla="*/ 1580913 h 1871242"/>
                  <a:gd name="connsiteX5" fmla="*/ 41055 w 4397929"/>
                  <a:gd name="connsiteY5" fmla="*/ 978246 h 1871242"/>
                  <a:gd name="connsiteX0" fmla="*/ 41055 w 4397929"/>
                  <a:gd name="connsiteY0" fmla="*/ 978246 h 1888271"/>
                  <a:gd name="connsiteX1" fmla="*/ 2153589 w 4397929"/>
                  <a:gd name="connsiteY1" fmla="*/ 0 h 1888271"/>
                  <a:gd name="connsiteX2" fmla="*/ 4397929 w 4397929"/>
                  <a:gd name="connsiteY2" fmla="*/ 978246 h 1888271"/>
                  <a:gd name="connsiteX3" fmla="*/ 2219492 w 4397929"/>
                  <a:gd name="connsiteY3" fmla="*/ 1849400 h 1888271"/>
                  <a:gd name="connsiteX4" fmla="*/ 1569871 w 4397929"/>
                  <a:gd name="connsiteY4" fmla="*/ 1720956 h 1888271"/>
                  <a:gd name="connsiteX5" fmla="*/ 836704 w 4397929"/>
                  <a:gd name="connsiteY5" fmla="*/ 1580913 h 1888271"/>
                  <a:gd name="connsiteX6" fmla="*/ 41055 w 4397929"/>
                  <a:gd name="connsiteY6" fmla="*/ 978246 h 1888271"/>
                  <a:gd name="connsiteX0" fmla="*/ 41055 w 4397929"/>
                  <a:gd name="connsiteY0" fmla="*/ 978246 h 1880363"/>
                  <a:gd name="connsiteX1" fmla="*/ 2153589 w 4397929"/>
                  <a:gd name="connsiteY1" fmla="*/ 0 h 1880363"/>
                  <a:gd name="connsiteX2" fmla="*/ 4397929 w 4397929"/>
                  <a:gd name="connsiteY2" fmla="*/ 978246 h 1880363"/>
                  <a:gd name="connsiteX3" fmla="*/ 2219492 w 4397929"/>
                  <a:gd name="connsiteY3" fmla="*/ 1849400 h 1880363"/>
                  <a:gd name="connsiteX4" fmla="*/ 1569871 w 4397929"/>
                  <a:gd name="connsiteY4" fmla="*/ 1720956 h 1880363"/>
                  <a:gd name="connsiteX5" fmla="*/ 836704 w 4397929"/>
                  <a:gd name="connsiteY5" fmla="*/ 1580913 h 1880363"/>
                  <a:gd name="connsiteX6" fmla="*/ 41055 w 4397929"/>
                  <a:gd name="connsiteY6" fmla="*/ 978246 h 1880363"/>
                  <a:gd name="connsiteX0" fmla="*/ 41055 w 4423831"/>
                  <a:gd name="connsiteY0" fmla="*/ 978246 h 1852832"/>
                  <a:gd name="connsiteX1" fmla="*/ 2153589 w 4423831"/>
                  <a:gd name="connsiteY1" fmla="*/ 0 h 1852832"/>
                  <a:gd name="connsiteX2" fmla="*/ 4397929 w 4423831"/>
                  <a:gd name="connsiteY2" fmla="*/ 978246 h 1852832"/>
                  <a:gd name="connsiteX3" fmla="*/ 3283342 w 4423831"/>
                  <a:gd name="connsiteY3" fmla="*/ 1531486 h 1852832"/>
                  <a:gd name="connsiteX4" fmla="*/ 2219492 w 4423831"/>
                  <a:gd name="connsiteY4" fmla="*/ 1849400 h 1852832"/>
                  <a:gd name="connsiteX5" fmla="*/ 1569871 w 4423831"/>
                  <a:gd name="connsiteY5" fmla="*/ 1720956 h 1852832"/>
                  <a:gd name="connsiteX6" fmla="*/ 836704 w 4423831"/>
                  <a:gd name="connsiteY6" fmla="*/ 1580913 h 1852832"/>
                  <a:gd name="connsiteX7" fmla="*/ 41055 w 4423831"/>
                  <a:gd name="connsiteY7" fmla="*/ 978246 h 1852832"/>
                  <a:gd name="connsiteX0" fmla="*/ 41055 w 4417628"/>
                  <a:gd name="connsiteY0" fmla="*/ 978246 h 1852832"/>
                  <a:gd name="connsiteX1" fmla="*/ 2153589 w 4417628"/>
                  <a:gd name="connsiteY1" fmla="*/ 0 h 1852832"/>
                  <a:gd name="connsiteX2" fmla="*/ 4397929 w 4417628"/>
                  <a:gd name="connsiteY2" fmla="*/ 978246 h 1852832"/>
                  <a:gd name="connsiteX3" fmla="*/ 3283342 w 4417628"/>
                  <a:gd name="connsiteY3" fmla="*/ 1531486 h 1852832"/>
                  <a:gd name="connsiteX4" fmla="*/ 2219492 w 4417628"/>
                  <a:gd name="connsiteY4" fmla="*/ 1849400 h 1852832"/>
                  <a:gd name="connsiteX5" fmla="*/ 1569871 w 4417628"/>
                  <a:gd name="connsiteY5" fmla="*/ 1720956 h 1852832"/>
                  <a:gd name="connsiteX6" fmla="*/ 836704 w 4417628"/>
                  <a:gd name="connsiteY6" fmla="*/ 1580913 h 1852832"/>
                  <a:gd name="connsiteX7" fmla="*/ 41055 w 4417628"/>
                  <a:gd name="connsiteY7"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83940"/>
                  <a:gd name="connsiteY0" fmla="*/ 978246 h 1852832"/>
                  <a:gd name="connsiteX1" fmla="*/ 2153589 w 4483940"/>
                  <a:gd name="connsiteY1" fmla="*/ 0 h 1852832"/>
                  <a:gd name="connsiteX2" fmla="*/ 4397929 w 4483940"/>
                  <a:gd name="connsiteY2" fmla="*/ 978246 h 1852832"/>
                  <a:gd name="connsiteX3" fmla="*/ 3967082 w 4483940"/>
                  <a:gd name="connsiteY3" fmla="*/ 1325540 h 1852832"/>
                  <a:gd name="connsiteX4" fmla="*/ 3283342 w 4483940"/>
                  <a:gd name="connsiteY4" fmla="*/ 1531486 h 1852832"/>
                  <a:gd name="connsiteX5" fmla="*/ 2219492 w 4483940"/>
                  <a:gd name="connsiteY5" fmla="*/ 1849400 h 1852832"/>
                  <a:gd name="connsiteX6" fmla="*/ 1569871 w 4483940"/>
                  <a:gd name="connsiteY6" fmla="*/ 1720956 h 1852832"/>
                  <a:gd name="connsiteX7" fmla="*/ 836704 w 4483940"/>
                  <a:gd name="connsiteY7" fmla="*/ 1580913 h 1852832"/>
                  <a:gd name="connsiteX8" fmla="*/ 41055 w 4483940"/>
                  <a:gd name="connsiteY8" fmla="*/ 978246 h 1852832"/>
                  <a:gd name="connsiteX0" fmla="*/ 41055 w 4400815"/>
                  <a:gd name="connsiteY0" fmla="*/ 988647 h 1863233"/>
                  <a:gd name="connsiteX1" fmla="*/ 2153589 w 4400815"/>
                  <a:gd name="connsiteY1" fmla="*/ 10401 h 1863233"/>
                  <a:gd name="connsiteX2" fmla="*/ 3917655 w 4400815"/>
                  <a:gd name="connsiteY2" fmla="*/ 503919 h 1863233"/>
                  <a:gd name="connsiteX3" fmla="*/ 4397929 w 4400815"/>
                  <a:gd name="connsiteY3" fmla="*/ 988647 h 1863233"/>
                  <a:gd name="connsiteX4" fmla="*/ 3967082 w 4400815"/>
                  <a:gd name="connsiteY4" fmla="*/ 1335941 h 1863233"/>
                  <a:gd name="connsiteX5" fmla="*/ 3283342 w 4400815"/>
                  <a:gd name="connsiteY5" fmla="*/ 1541887 h 1863233"/>
                  <a:gd name="connsiteX6" fmla="*/ 2219492 w 4400815"/>
                  <a:gd name="connsiteY6" fmla="*/ 1859801 h 1863233"/>
                  <a:gd name="connsiteX7" fmla="*/ 1569871 w 4400815"/>
                  <a:gd name="connsiteY7" fmla="*/ 1731357 h 1863233"/>
                  <a:gd name="connsiteX8" fmla="*/ 836704 w 4400815"/>
                  <a:gd name="connsiteY8" fmla="*/ 1591314 h 1863233"/>
                  <a:gd name="connsiteX9" fmla="*/ 41055 w 4400815"/>
                  <a:gd name="connsiteY9" fmla="*/ 988647 h 1863233"/>
                  <a:gd name="connsiteX0" fmla="*/ 41055 w 4433489"/>
                  <a:gd name="connsiteY0" fmla="*/ 988647 h 1863233"/>
                  <a:gd name="connsiteX1" fmla="*/ 2153589 w 4433489"/>
                  <a:gd name="connsiteY1" fmla="*/ 10401 h 1863233"/>
                  <a:gd name="connsiteX2" fmla="*/ 3917655 w 4433489"/>
                  <a:gd name="connsiteY2" fmla="*/ 503919 h 1863233"/>
                  <a:gd name="connsiteX3" fmla="*/ 4430880 w 4433489"/>
                  <a:gd name="connsiteY3" fmla="*/ 996884 h 1863233"/>
                  <a:gd name="connsiteX4" fmla="*/ 3967082 w 4433489"/>
                  <a:gd name="connsiteY4" fmla="*/ 1335941 h 1863233"/>
                  <a:gd name="connsiteX5" fmla="*/ 3283342 w 4433489"/>
                  <a:gd name="connsiteY5" fmla="*/ 1541887 h 1863233"/>
                  <a:gd name="connsiteX6" fmla="*/ 2219492 w 4433489"/>
                  <a:gd name="connsiteY6" fmla="*/ 1859801 h 1863233"/>
                  <a:gd name="connsiteX7" fmla="*/ 1569871 w 4433489"/>
                  <a:gd name="connsiteY7" fmla="*/ 1731357 h 1863233"/>
                  <a:gd name="connsiteX8" fmla="*/ 836704 w 4433489"/>
                  <a:gd name="connsiteY8" fmla="*/ 1591314 h 1863233"/>
                  <a:gd name="connsiteX9" fmla="*/ 41055 w 4433489"/>
                  <a:gd name="connsiteY9" fmla="*/ 988647 h 1863233"/>
                  <a:gd name="connsiteX0" fmla="*/ 41055 w 4433489"/>
                  <a:gd name="connsiteY0" fmla="*/ 990172 h 1864758"/>
                  <a:gd name="connsiteX1" fmla="*/ 2153589 w 4433489"/>
                  <a:gd name="connsiteY1" fmla="*/ 11926 h 1864758"/>
                  <a:gd name="connsiteX2" fmla="*/ 3917655 w 4433489"/>
                  <a:gd name="connsiteY2" fmla="*/ 480731 h 1864758"/>
                  <a:gd name="connsiteX3" fmla="*/ 4430880 w 4433489"/>
                  <a:gd name="connsiteY3" fmla="*/ 998409 h 1864758"/>
                  <a:gd name="connsiteX4" fmla="*/ 3967082 w 4433489"/>
                  <a:gd name="connsiteY4" fmla="*/ 1337466 h 1864758"/>
                  <a:gd name="connsiteX5" fmla="*/ 3283342 w 4433489"/>
                  <a:gd name="connsiteY5" fmla="*/ 1543412 h 1864758"/>
                  <a:gd name="connsiteX6" fmla="*/ 2219492 w 4433489"/>
                  <a:gd name="connsiteY6" fmla="*/ 1861326 h 1864758"/>
                  <a:gd name="connsiteX7" fmla="*/ 1569871 w 4433489"/>
                  <a:gd name="connsiteY7" fmla="*/ 1732882 h 1864758"/>
                  <a:gd name="connsiteX8" fmla="*/ 836704 w 4433489"/>
                  <a:gd name="connsiteY8" fmla="*/ 1592839 h 1864758"/>
                  <a:gd name="connsiteX9" fmla="*/ 41055 w 4433489"/>
                  <a:gd name="connsiteY9" fmla="*/ 990172 h 1864758"/>
                  <a:gd name="connsiteX0" fmla="*/ 39252 w 4472875"/>
                  <a:gd name="connsiteY0" fmla="*/ 947404 h 1863179"/>
                  <a:gd name="connsiteX1" fmla="*/ 2192975 w 4472875"/>
                  <a:gd name="connsiteY1" fmla="*/ 10347 h 1863179"/>
                  <a:gd name="connsiteX2" fmla="*/ 3957041 w 4472875"/>
                  <a:gd name="connsiteY2" fmla="*/ 479152 h 1863179"/>
                  <a:gd name="connsiteX3" fmla="*/ 4470266 w 4472875"/>
                  <a:gd name="connsiteY3" fmla="*/ 996830 h 1863179"/>
                  <a:gd name="connsiteX4" fmla="*/ 4006468 w 4472875"/>
                  <a:gd name="connsiteY4" fmla="*/ 1335887 h 1863179"/>
                  <a:gd name="connsiteX5" fmla="*/ 3322728 w 4472875"/>
                  <a:gd name="connsiteY5" fmla="*/ 1541833 h 1863179"/>
                  <a:gd name="connsiteX6" fmla="*/ 2258878 w 4472875"/>
                  <a:gd name="connsiteY6" fmla="*/ 1859747 h 1863179"/>
                  <a:gd name="connsiteX7" fmla="*/ 1609257 w 4472875"/>
                  <a:gd name="connsiteY7" fmla="*/ 1731303 h 1863179"/>
                  <a:gd name="connsiteX8" fmla="*/ 876090 w 4472875"/>
                  <a:gd name="connsiteY8" fmla="*/ 1591260 h 1863179"/>
                  <a:gd name="connsiteX9" fmla="*/ 39252 w 4472875"/>
                  <a:gd name="connsiteY9" fmla="*/ 947404 h 1863179"/>
                  <a:gd name="connsiteX0" fmla="*/ 41614 w 4475237"/>
                  <a:gd name="connsiteY0" fmla="*/ 819878 h 1735653"/>
                  <a:gd name="connsiteX1" fmla="*/ 2244764 w 4475237"/>
                  <a:gd name="connsiteY1" fmla="*/ 14626 h 1735653"/>
                  <a:gd name="connsiteX2" fmla="*/ 3959403 w 4475237"/>
                  <a:gd name="connsiteY2" fmla="*/ 351626 h 1735653"/>
                  <a:gd name="connsiteX3" fmla="*/ 4472628 w 4475237"/>
                  <a:gd name="connsiteY3" fmla="*/ 869304 h 1735653"/>
                  <a:gd name="connsiteX4" fmla="*/ 4008830 w 4475237"/>
                  <a:gd name="connsiteY4" fmla="*/ 1208361 h 1735653"/>
                  <a:gd name="connsiteX5" fmla="*/ 3325090 w 4475237"/>
                  <a:gd name="connsiteY5" fmla="*/ 1414307 h 1735653"/>
                  <a:gd name="connsiteX6" fmla="*/ 2261240 w 4475237"/>
                  <a:gd name="connsiteY6" fmla="*/ 1732221 h 1735653"/>
                  <a:gd name="connsiteX7" fmla="*/ 1611619 w 4475237"/>
                  <a:gd name="connsiteY7" fmla="*/ 1603777 h 1735653"/>
                  <a:gd name="connsiteX8" fmla="*/ 878452 w 4475237"/>
                  <a:gd name="connsiteY8" fmla="*/ 1463734 h 1735653"/>
                  <a:gd name="connsiteX9" fmla="*/ 41614 w 4475237"/>
                  <a:gd name="connsiteY9" fmla="*/ 819878 h 1735653"/>
                  <a:gd name="connsiteX0" fmla="*/ 33896 w 4467519"/>
                  <a:gd name="connsiteY0" fmla="*/ 843545 h 1759320"/>
                  <a:gd name="connsiteX1" fmla="*/ 2072290 w 4467519"/>
                  <a:gd name="connsiteY1" fmla="*/ 13579 h 1759320"/>
                  <a:gd name="connsiteX2" fmla="*/ 3951685 w 4467519"/>
                  <a:gd name="connsiteY2" fmla="*/ 375293 h 1759320"/>
                  <a:gd name="connsiteX3" fmla="*/ 4464910 w 4467519"/>
                  <a:gd name="connsiteY3" fmla="*/ 892971 h 1759320"/>
                  <a:gd name="connsiteX4" fmla="*/ 4001112 w 4467519"/>
                  <a:gd name="connsiteY4" fmla="*/ 1232028 h 1759320"/>
                  <a:gd name="connsiteX5" fmla="*/ 3317372 w 4467519"/>
                  <a:gd name="connsiteY5" fmla="*/ 1437974 h 1759320"/>
                  <a:gd name="connsiteX6" fmla="*/ 2253522 w 4467519"/>
                  <a:gd name="connsiteY6" fmla="*/ 1755888 h 1759320"/>
                  <a:gd name="connsiteX7" fmla="*/ 1603901 w 4467519"/>
                  <a:gd name="connsiteY7" fmla="*/ 1627444 h 1759320"/>
                  <a:gd name="connsiteX8" fmla="*/ 870734 w 4467519"/>
                  <a:gd name="connsiteY8" fmla="*/ 1487401 h 1759320"/>
                  <a:gd name="connsiteX9" fmla="*/ 33896 w 4467519"/>
                  <a:gd name="connsiteY9" fmla="*/ 843545 h 1759320"/>
                  <a:gd name="connsiteX0" fmla="*/ 33896 w 4467519"/>
                  <a:gd name="connsiteY0" fmla="*/ 846637 h 1762412"/>
                  <a:gd name="connsiteX1" fmla="*/ 2072290 w 4467519"/>
                  <a:gd name="connsiteY1" fmla="*/ 16671 h 1762412"/>
                  <a:gd name="connsiteX2" fmla="*/ 4009350 w 4467519"/>
                  <a:gd name="connsiteY2" fmla="*/ 345434 h 1762412"/>
                  <a:gd name="connsiteX3" fmla="*/ 4464910 w 4467519"/>
                  <a:gd name="connsiteY3" fmla="*/ 896063 h 1762412"/>
                  <a:gd name="connsiteX4" fmla="*/ 4001112 w 4467519"/>
                  <a:gd name="connsiteY4" fmla="*/ 1235120 h 1762412"/>
                  <a:gd name="connsiteX5" fmla="*/ 3317372 w 4467519"/>
                  <a:gd name="connsiteY5" fmla="*/ 1441066 h 1762412"/>
                  <a:gd name="connsiteX6" fmla="*/ 2253522 w 4467519"/>
                  <a:gd name="connsiteY6" fmla="*/ 1758980 h 1762412"/>
                  <a:gd name="connsiteX7" fmla="*/ 1603901 w 4467519"/>
                  <a:gd name="connsiteY7" fmla="*/ 1630536 h 1762412"/>
                  <a:gd name="connsiteX8" fmla="*/ 870734 w 4467519"/>
                  <a:gd name="connsiteY8" fmla="*/ 1490493 h 1762412"/>
                  <a:gd name="connsiteX9" fmla="*/ 33896 w 4467519"/>
                  <a:gd name="connsiteY9" fmla="*/ 846637 h 176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7519" h="1762412">
                    <a:moveTo>
                      <a:pt x="33896" y="846637"/>
                    </a:moveTo>
                    <a:cubicBezTo>
                      <a:pt x="234155" y="601000"/>
                      <a:pt x="1409714" y="100205"/>
                      <a:pt x="2072290" y="16671"/>
                    </a:cubicBezTo>
                    <a:cubicBezTo>
                      <a:pt x="2734866" y="-66863"/>
                      <a:pt x="3635293" y="182393"/>
                      <a:pt x="4009350" y="345434"/>
                    </a:cubicBezTo>
                    <a:cubicBezTo>
                      <a:pt x="4383407" y="508475"/>
                      <a:pt x="4430586" y="757393"/>
                      <a:pt x="4464910" y="896063"/>
                    </a:cubicBezTo>
                    <a:cubicBezTo>
                      <a:pt x="4499234" y="1034733"/>
                      <a:pt x="4186877" y="1142913"/>
                      <a:pt x="4001112" y="1235120"/>
                    </a:cubicBezTo>
                    <a:cubicBezTo>
                      <a:pt x="3675305" y="1162570"/>
                      <a:pt x="3600399" y="1345518"/>
                      <a:pt x="3317372" y="1441066"/>
                    </a:cubicBezTo>
                    <a:cubicBezTo>
                      <a:pt x="2855445" y="1413264"/>
                      <a:pt x="2539101" y="1727402"/>
                      <a:pt x="2253522" y="1758980"/>
                    </a:cubicBezTo>
                    <a:cubicBezTo>
                      <a:pt x="1967944" y="1790558"/>
                      <a:pt x="1826128" y="1592905"/>
                      <a:pt x="1603901" y="1630536"/>
                    </a:cubicBezTo>
                    <a:cubicBezTo>
                      <a:pt x="1373436" y="1585788"/>
                      <a:pt x="1117299" y="1630754"/>
                      <a:pt x="870734" y="1490493"/>
                    </a:cubicBezTo>
                    <a:cubicBezTo>
                      <a:pt x="573564" y="1279399"/>
                      <a:pt x="-166363" y="1092274"/>
                      <a:pt x="33896" y="846637"/>
                    </a:cubicBezTo>
                    <a:close/>
                  </a:path>
                </a:pathLst>
              </a:custGeom>
              <a:gradFill flip="none" rotWithShape="1">
                <a:gsLst>
                  <a:gs pos="0">
                    <a:srgbClr val="7E513E">
                      <a:shade val="30000"/>
                      <a:satMod val="115000"/>
                    </a:srgbClr>
                  </a:gs>
                  <a:gs pos="50000">
                    <a:srgbClr val="7E513E">
                      <a:shade val="67500"/>
                      <a:satMod val="115000"/>
                    </a:srgbClr>
                  </a:gs>
                  <a:gs pos="100000">
                    <a:srgbClr val="7E513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Oval 5">
              <a:extLst>
                <a:ext uri="{FF2B5EF4-FFF2-40B4-BE49-F238E27FC236}">
                  <a16:creationId xmlns:a16="http://schemas.microsoft.com/office/drawing/2014/main" id="{ECF15711-B1DA-4389-B756-B625F333CA30}"/>
                </a:ext>
              </a:extLst>
            </p:cNvPr>
            <p:cNvSpPr/>
            <p:nvPr/>
          </p:nvSpPr>
          <p:spPr>
            <a:xfrm>
              <a:off x="6845497" y="4251598"/>
              <a:ext cx="986153" cy="424908"/>
            </a:xfrm>
            <a:custGeom>
              <a:avLst/>
              <a:gdLst>
                <a:gd name="connsiteX0" fmla="*/ 0 w 1481137"/>
                <a:gd name="connsiteY0" fmla="*/ 357188 h 714375"/>
                <a:gd name="connsiteX1" fmla="*/ 740569 w 1481137"/>
                <a:gd name="connsiteY1" fmla="*/ 0 h 714375"/>
                <a:gd name="connsiteX2" fmla="*/ 1481138 w 1481137"/>
                <a:gd name="connsiteY2" fmla="*/ 357188 h 714375"/>
                <a:gd name="connsiteX3" fmla="*/ 740569 w 1481137"/>
                <a:gd name="connsiteY3" fmla="*/ 714376 h 714375"/>
                <a:gd name="connsiteX4" fmla="*/ 0 w 1481137"/>
                <a:gd name="connsiteY4" fmla="*/ 357188 h 714375"/>
                <a:gd name="connsiteX0" fmla="*/ 11295 w 1492433"/>
                <a:gd name="connsiteY0" fmla="*/ 357188 h 714376"/>
                <a:gd name="connsiteX1" fmla="*/ 751864 w 1492433"/>
                <a:gd name="connsiteY1" fmla="*/ 0 h 714376"/>
                <a:gd name="connsiteX2" fmla="*/ 1492433 w 1492433"/>
                <a:gd name="connsiteY2" fmla="*/ 357188 h 714376"/>
                <a:gd name="connsiteX3" fmla="*/ 751864 w 1492433"/>
                <a:gd name="connsiteY3" fmla="*/ 714376 h 714376"/>
                <a:gd name="connsiteX4" fmla="*/ 11295 w 1492433"/>
                <a:gd name="connsiteY4" fmla="*/ 357188 h 714376"/>
                <a:gd name="connsiteX0" fmla="*/ 11295 w 1497243"/>
                <a:gd name="connsiteY0" fmla="*/ 357188 h 714376"/>
                <a:gd name="connsiteX1" fmla="*/ 751864 w 1497243"/>
                <a:gd name="connsiteY1" fmla="*/ 0 h 714376"/>
                <a:gd name="connsiteX2" fmla="*/ 1492433 w 1497243"/>
                <a:gd name="connsiteY2" fmla="*/ 357188 h 714376"/>
                <a:gd name="connsiteX3" fmla="*/ 751864 w 1497243"/>
                <a:gd name="connsiteY3" fmla="*/ 714376 h 714376"/>
                <a:gd name="connsiteX4" fmla="*/ 11295 w 1497243"/>
                <a:gd name="connsiteY4" fmla="*/ 357188 h 714376"/>
                <a:gd name="connsiteX0" fmla="*/ 22 w 1485779"/>
                <a:gd name="connsiteY0" fmla="*/ 357188 h 496239"/>
                <a:gd name="connsiteX1" fmla="*/ 740591 w 1485779"/>
                <a:gd name="connsiteY1" fmla="*/ 0 h 496239"/>
                <a:gd name="connsiteX2" fmla="*/ 1481160 w 1485779"/>
                <a:gd name="connsiteY2" fmla="*/ 357188 h 496239"/>
                <a:gd name="connsiteX3" fmla="*/ 722696 w 1485779"/>
                <a:gd name="connsiteY3" fmla="*/ 457887 h 496239"/>
                <a:gd name="connsiteX4" fmla="*/ 22 w 1485779"/>
                <a:gd name="connsiteY4" fmla="*/ 357188 h 496239"/>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 name="connsiteX0" fmla="*/ 21 w 1481159"/>
                <a:gd name="connsiteY0" fmla="*/ 357188 h 457887"/>
                <a:gd name="connsiteX1" fmla="*/ 740590 w 1481159"/>
                <a:gd name="connsiteY1" fmla="*/ 0 h 457887"/>
                <a:gd name="connsiteX2" fmla="*/ 1481159 w 1481159"/>
                <a:gd name="connsiteY2" fmla="*/ 357188 h 457887"/>
                <a:gd name="connsiteX3" fmla="*/ 722695 w 1481159"/>
                <a:gd name="connsiteY3" fmla="*/ 457887 h 457887"/>
                <a:gd name="connsiteX4" fmla="*/ 21 w 1481159"/>
                <a:gd name="connsiteY4" fmla="*/ 357188 h 457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159" h="457887">
                  <a:moveTo>
                    <a:pt x="21" y="357188"/>
                  </a:moveTo>
                  <a:cubicBezTo>
                    <a:pt x="3003" y="280874"/>
                    <a:pt x="331585" y="0"/>
                    <a:pt x="740590" y="0"/>
                  </a:cubicBezTo>
                  <a:cubicBezTo>
                    <a:pt x="1149595" y="0"/>
                    <a:pt x="1481159" y="159919"/>
                    <a:pt x="1481159" y="357188"/>
                  </a:cubicBezTo>
                  <a:cubicBezTo>
                    <a:pt x="1271091" y="425541"/>
                    <a:pt x="1131700" y="457887"/>
                    <a:pt x="722695" y="457887"/>
                  </a:cubicBezTo>
                  <a:cubicBezTo>
                    <a:pt x="313690" y="457887"/>
                    <a:pt x="-2961" y="433502"/>
                    <a:pt x="21" y="357188"/>
                  </a:cubicBezTo>
                  <a:close/>
                </a:path>
              </a:pathLst>
            </a:custGeom>
            <a:solidFill>
              <a:srgbClr val="E18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1475B208-B2C4-4406-8A22-78DBE013D40F}"/>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100000" l="0" r="94935"/>
                    </a14:imgEffect>
                  </a14:imgLayer>
                </a14:imgProps>
              </a:ext>
              <a:ext uri="{28A0092B-C50C-407E-A947-70E740481C1C}">
                <a14:useLocalDpi xmlns:a14="http://schemas.microsoft.com/office/drawing/2010/main" val="0"/>
              </a:ext>
            </a:extLst>
          </a:blip>
          <a:stretch>
            <a:fillRect/>
          </a:stretch>
        </p:blipFill>
        <p:spPr>
          <a:xfrm>
            <a:off x="1074433" y="2561716"/>
            <a:ext cx="1158611" cy="1158611"/>
          </a:xfrm>
          <a:prstGeom prst="rect">
            <a:avLst/>
          </a:prstGeom>
        </p:spPr>
      </p:pic>
      <p:sp>
        <p:nvSpPr>
          <p:cNvPr id="16" name="Right Arrow 15">
            <a:extLst>
              <a:ext uri="{FF2B5EF4-FFF2-40B4-BE49-F238E27FC236}">
                <a16:creationId xmlns:a16="http://schemas.microsoft.com/office/drawing/2014/main" id="{C09F5BAA-8542-437B-B754-58D1AE1E7A21}"/>
              </a:ext>
            </a:extLst>
          </p:cNvPr>
          <p:cNvSpPr/>
          <p:nvPr/>
        </p:nvSpPr>
        <p:spPr>
          <a:xfrm flipH="1">
            <a:off x="3235637" y="3080232"/>
            <a:ext cx="1469124" cy="785398"/>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62F1324-49F6-4419-9100-C0E06A61F2BA}"/>
              </a:ext>
            </a:extLst>
          </p:cNvPr>
          <p:cNvPicPr>
            <a:picLocks noChangeAspect="1"/>
          </p:cNvPicPr>
          <p:nvPr/>
        </p:nvPicPr>
        <p:blipFill rotWithShape="1">
          <a:blip r:embed="rId9"/>
          <a:srcRect t="16585" r="740" b="14416"/>
          <a:stretch/>
        </p:blipFill>
        <p:spPr>
          <a:xfrm>
            <a:off x="777707" y="4844954"/>
            <a:ext cx="2720766" cy="1891320"/>
          </a:xfrm>
          <a:prstGeom prst="rect">
            <a:avLst/>
          </a:prstGeom>
        </p:spPr>
      </p:pic>
      <p:sp>
        <p:nvSpPr>
          <p:cNvPr id="18" name="Right Arrow 15">
            <a:extLst>
              <a:ext uri="{FF2B5EF4-FFF2-40B4-BE49-F238E27FC236}">
                <a16:creationId xmlns:a16="http://schemas.microsoft.com/office/drawing/2014/main" id="{9E05AF0F-C0EF-49A7-8C33-E07658558572}"/>
              </a:ext>
            </a:extLst>
          </p:cNvPr>
          <p:cNvSpPr/>
          <p:nvPr/>
        </p:nvSpPr>
        <p:spPr>
          <a:xfrm>
            <a:off x="3089516" y="1882203"/>
            <a:ext cx="1469124" cy="785398"/>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8841173-A763-49D2-BC6B-80C22504457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714" t="46994" r="2486" b="30400"/>
          <a:stretch/>
        </p:blipFill>
        <p:spPr>
          <a:xfrm>
            <a:off x="4830063" y="3560889"/>
            <a:ext cx="3454400" cy="823725"/>
          </a:xfrm>
          <a:custGeom>
            <a:avLst/>
            <a:gdLst>
              <a:gd name="connsiteX0" fmla="*/ 0 w 3454400"/>
              <a:gd name="connsiteY0" fmla="*/ 0 h 823725"/>
              <a:gd name="connsiteX1" fmla="*/ 48192 w 3454400"/>
              <a:gd name="connsiteY1" fmla="*/ 0 h 823725"/>
              <a:gd name="connsiteX2" fmla="*/ 252408 w 3454400"/>
              <a:gd name="connsiteY2" fmla="*/ 64665 h 823725"/>
              <a:gd name="connsiteX3" fmla="*/ 1747621 w 3454400"/>
              <a:gd name="connsiteY3" fmla="*/ 226474 h 823725"/>
              <a:gd name="connsiteX4" fmla="*/ 3242834 w 3454400"/>
              <a:gd name="connsiteY4" fmla="*/ 64665 h 823725"/>
              <a:gd name="connsiteX5" fmla="*/ 3447050 w 3454400"/>
              <a:gd name="connsiteY5" fmla="*/ 0 h 823725"/>
              <a:gd name="connsiteX6" fmla="*/ 3454400 w 3454400"/>
              <a:gd name="connsiteY6" fmla="*/ 0 h 823725"/>
              <a:gd name="connsiteX7" fmla="*/ 3454400 w 3454400"/>
              <a:gd name="connsiteY7" fmla="*/ 823725 h 823725"/>
              <a:gd name="connsiteX8" fmla="*/ 0 w 3454400"/>
              <a:gd name="connsiteY8" fmla="*/ 823725 h 82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4400" h="823725">
                <a:moveTo>
                  <a:pt x="0" y="0"/>
                </a:moveTo>
                <a:lnTo>
                  <a:pt x="48192" y="0"/>
                </a:lnTo>
                <a:lnTo>
                  <a:pt x="252408" y="64665"/>
                </a:lnTo>
                <a:cubicBezTo>
                  <a:pt x="635067" y="164639"/>
                  <a:pt x="1163704" y="226474"/>
                  <a:pt x="1747621" y="226474"/>
                </a:cubicBezTo>
                <a:cubicBezTo>
                  <a:pt x="2331538" y="226474"/>
                  <a:pt x="2860176" y="164639"/>
                  <a:pt x="3242834" y="64665"/>
                </a:cubicBezTo>
                <a:lnTo>
                  <a:pt x="3447050" y="0"/>
                </a:lnTo>
                <a:lnTo>
                  <a:pt x="3454400" y="0"/>
                </a:lnTo>
                <a:lnTo>
                  <a:pt x="3454400" y="823725"/>
                </a:lnTo>
                <a:lnTo>
                  <a:pt x="0" y="823725"/>
                </a:lnTo>
                <a:close/>
              </a:path>
            </a:pathLst>
          </a:custGeom>
        </p:spPr>
      </p:pic>
      <p:pic>
        <p:nvPicPr>
          <p:cNvPr id="20" name="Picture 10" descr="Image result for gold coin transparent background">
            <a:extLst>
              <a:ext uri="{FF2B5EF4-FFF2-40B4-BE49-F238E27FC236}">
                <a16:creationId xmlns:a16="http://schemas.microsoft.com/office/drawing/2014/main" id="{983C08AA-0E38-4191-9186-E109C7A217CA}"/>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41430" y="100367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 result for gold coin transparent background">
            <a:extLst>
              <a:ext uri="{FF2B5EF4-FFF2-40B4-BE49-F238E27FC236}">
                <a16:creationId xmlns:a16="http://schemas.microsoft.com/office/drawing/2014/main" id="{87ECC9DB-822B-4705-948F-12D985E60038}"/>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94365" y="101112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gold coin transparent background">
            <a:extLst>
              <a:ext uri="{FF2B5EF4-FFF2-40B4-BE49-F238E27FC236}">
                <a16:creationId xmlns:a16="http://schemas.microsoft.com/office/drawing/2014/main" id="{C13BC7BE-696E-4249-B2D4-0AA2F9808CE0}"/>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937082" y="1003678"/>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gold coin transparent background">
            <a:extLst>
              <a:ext uri="{FF2B5EF4-FFF2-40B4-BE49-F238E27FC236}">
                <a16:creationId xmlns:a16="http://schemas.microsoft.com/office/drawing/2014/main" id="{21A6EC34-CA41-447E-9CB8-B733E48C5DF7}"/>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735420" y="101112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gold coin transparent background">
            <a:extLst>
              <a:ext uri="{FF2B5EF4-FFF2-40B4-BE49-F238E27FC236}">
                <a16:creationId xmlns:a16="http://schemas.microsoft.com/office/drawing/2014/main" id="{51CFF71B-9F0E-4F52-9D5D-B8E7BAA20EF3}"/>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1527" y="1183581"/>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Image result for gold coin transparent background">
            <a:extLst>
              <a:ext uri="{FF2B5EF4-FFF2-40B4-BE49-F238E27FC236}">
                <a16:creationId xmlns:a16="http://schemas.microsoft.com/office/drawing/2014/main" id="{27375698-576B-402A-A337-F8BF5E759411}"/>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30654" y="988121"/>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26" name="White Circle">
            <a:extLst>
              <a:ext uri="{FF2B5EF4-FFF2-40B4-BE49-F238E27FC236}">
                <a16:creationId xmlns:a16="http://schemas.microsoft.com/office/drawing/2014/main" id="{9D919467-C14A-416B-9E54-FD5C10728C7D}"/>
              </a:ext>
            </a:extLst>
          </p:cNvPr>
          <p:cNvSpPr/>
          <p:nvPr/>
        </p:nvSpPr>
        <p:spPr>
          <a:xfrm>
            <a:off x="424623" y="1867588"/>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d Circle">
            <a:extLst>
              <a:ext uri="{FF2B5EF4-FFF2-40B4-BE49-F238E27FC236}">
                <a16:creationId xmlns:a16="http://schemas.microsoft.com/office/drawing/2014/main" id="{1051DD4F-0C50-4AF9-AC68-C464A76C938B}"/>
              </a:ext>
            </a:extLst>
          </p:cNvPr>
          <p:cNvSpPr/>
          <p:nvPr/>
        </p:nvSpPr>
        <p:spPr>
          <a:xfrm>
            <a:off x="407802" y="1862304"/>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Green Circle">
            <a:extLst>
              <a:ext uri="{FF2B5EF4-FFF2-40B4-BE49-F238E27FC236}">
                <a16:creationId xmlns:a16="http://schemas.microsoft.com/office/drawing/2014/main" id="{57E88BA5-3E60-4D27-8F0B-7CE2AB44523A}"/>
              </a:ext>
            </a:extLst>
          </p:cNvPr>
          <p:cNvSpPr/>
          <p:nvPr/>
        </p:nvSpPr>
        <p:spPr>
          <a:xfrm>
            <a:off x="389646" y="1862302"/>
            <a:ext cx="2743200" cy="2743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Cafe LA Logo">
            <a:extLst>
              <a:ext uri="{FF2B5EF4-FFF2-40B4-BE49-F238E27FC236}">
                <a16:creationId xmlns:a16="http://schemas.microsoft.com/office/drawing/2014/main" id="{FBFC9B9C-0FFA-40B6-93F0-722C6FBC2B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818" y="1924017"/>
            <a:ext cx="1899168" cy="2619773"/>
          </a:xfrm>
          <a:prstGeom prst="rect">
            <a:avLst/>
          </a:prstGeom>
          <a:effectLst>
            <a:glow rad="38100">
              <a:schemeClr val="bg1"/>
            </a:glow>
          </a:effectLst>
        </p:spPr>
      </p:pic>
      <p:sp>
        <p:nvSpPr>
          <p:cNvPr id="30" name="Grey outline">
            <a:extLst>
              <a:ext uri="{FF2B5EF4-FFF2-40B4-BE49-F238E27FC236}">
                <a16:creationId xmlns:a16="http://schemas.microsoft.com/office/drawing/2014/main" id="{5869FA25-36A3-4E51-99AB-49135FBFC5DF}"/>
              </a:ext>
            </a:extLst>
          </p:cNvPr>
          <p:cNvSpPr/>
          <p:nvPr/>
        </p:nvSpPr>
        <p:spPr>
          <a:xfrm>
            <a:off x="407802" y="1862302"/>
            <a:ext cx="2743200" cy="2743200"/>
          </a:xfrm>
          <a:prstGeom prst="ellipse">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ight Arrow 15">
            <a:extLst>
              <a:ext uri="{FF2B5EF4-FFF2-40B4-BE49-F238E27FC236}">
                <a16:creationId xmlns:a16="http://schemas.microsoft.com/office/drawing/2014/main" id="{6FC0F7AF-3A42-477A-AE3F-49755D214ED3}"/>
              </a:ext>
            </a:extLst>
          </p:cNvPr>
          <p:cNvSpPr/>
          <p:nvPr/>
        </p:nvSpPr>
        <p:spPr>
          <a:xfrm>
            <a:off x="3465174" y="5483420"/>
            <a:ext cx="1812599" cy="785398"/>
          </a:xfrm>
          <a:prstGeom prst="leftArrow">
            <a:avLst>
              <a:gd name="adj1" fmla="val 27307"/>
              <a:gd name="adj2" fmla="val 556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10" descr="Image result for gold coin transparent background">
            <a:extLst>
              <a:ext uri="{FF2B5EF4-FFF2-40B4-BE49-F238E27FC236}">
                <a16:creationId xmlns:a16="http://schemas.microsoft.com/office/drawing/2014/main" id="{1FEC8D19-477C-43AF-AE3F-B405679F1A62}"/>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4788" y="2607275"/>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Image result for gold coin transparent background">
            <a:extLst>
              <a:ext uri="{FF2B5EF4-FFF2-40B4-BE49-F238E27FC236}">
                <a16:creationId xmlns:a16="http://schemas.microsoft.com/office/drawing/2014/main" id="{D9AF64C7-AF03-4216-AD49-38DEF0C693D1}"/>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18443" y="292575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Image result for gold coin transparent background">
            <a:extLst>
              <a:ext uri="{FF2B5EF4-FFF2-40B4-BE49-F238E27FC236}">
                <a16:creationId xmlns:a16="http://schemas.microsoft.com/office/drawing/2014/main" id="{95FCAE45-570B-434D-AB5C-08F2DA3378EC}"/>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8206" y="3133153"/>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Image result for gold coin transparent background">
            <a:extLst>
              <a:ext uri="{FF2B5EF4-FFF2-40B4-BE49-F238E27FC236}">
                <a16:creationId xmlns:a16="http://schemas.microsoft.com/office/drawing/2014/main" id="{DA15D0FE-6AEC-4AA8-B230-7C7282623B0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27332" y="2392254"/>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Image result for gold coin transparent background">
            <a:extLst>
              <a:ext uri="{FF2B5EF4-FFF2-40B4-BE49-F238E27FC236}">
                <a16:creationId xmlns:a16="http://schemas.microsoft.com/office/drawing/2014/main" id="{8F9F0321-6905-4CD9-A52D-D4E12BC83F9B}"/>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8867" y="3090523"/>
            <a:ext cx="641628" cy="6266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mage result for gold coin transparent background">
            <a:extLst>
              <a:ext uri="{FF2B5EF4-FFF2-40B4-BE49-F238E27FC236}">
                <a16:creationId xmlns:a16="http://schemas.microsoft.com/office/drawing/2014/main" id="{6CBD1A89-4842-4CA9-9147-B17A92A0BB27}"/>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33038" y="2721317"/>
            <a:ext cx="641628" cy="62662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AC9F806-1C2B-40AF-9E21-94A67F0E9D14}"/>
              </a:ext>
            </a:extLst>
          </p:cNvPr>
          <p:cNvSpPr txBox="1"/>
          <p:nvPr/>
        </p:nvSpPr>
        <p:spPr>
          <a:xfrm>
            <a:off x="2670532" y="5155811"/>
            <a:ext cx="1482517" cy="1200329"/>
          </a:xfrm>
          <a:prstGeom prst="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Meals are entered in CMS.</a:t>
            </a:r>
          </a:p>
        </p:txBody>
      </p:sp>
      <p:sp>
        <p:nvSpPr>
          <p:cNvPr id="39" name="TextBox 38">
            <a:extLst>
              <a:ext uri="{FF2B5EF4-FFF2-40B4-BE49-F238E27FC236}">
                <a16:creationId xmlns:a16="http://schemas.microsoft.com/office/drawing/2014/main" id="{A6D35979-0A3C-4A42-B33F-057C0D7EF043}"/>
              </a:ext>
            </a:extLst>
          </p:cNvPr>
          <p:cNvSpPr txBox="1"/>
          <p:nvPr/>
        </p:nvSpPr>
        <p:spPr>
          <a:xfrm>
            <a:off x="4703775" y="4217144"/>
            <a:ext cx="2764279" cy="830997"/>
          </a:xfrm>
          <a:prstGeom prst="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Meals are served at a cost.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C0F2782F-19D0-458E-80EE-525020432AC9}"/>
              </a:ext>
            </a:extLst>
          </p:cNvPr>
          <p:cNvGrpSpPr/>
          <p:nvPr/>
        </p:nvGrpSpPr>
        <p:grpSpPr>
          <a:xfrm>
            <a:off x="5342994" y="4978081"/>
            <a:ext cx="2110354" cy="1713839"/>
            <a:chOff x="6460961" y="3656767"/>
            <a:chExt cx="1167175" cy="994933"/>
          </a:xfrm>
        </p:grpSpPr>
        <p:sp>
          <p:nvSpPr>
            <p:cNvPr id="41" name="Oval 36">
              <a:extLst>
                <a:ext uri="{FF2B5EF4-FFF2-40B4-BE49-F238E27FC236}">
                  <a16:creationId xmlns:a16="http://schemas.microsoft.com/office/drawing/2014/main" id="{73D50AF4-6E6B-4CC2-A991-EE55EA4328AF}"/>
                </a:ext>
              </a:extLst>
            </p:cNvPr>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36">
              <a:extLst>
                <a:ext uri="{FF2B5EF4-FFF2-40B4-BE49-F238E27FC236}">
                  <a16:creationId xmlns:a16="http://schemas.microsoft.com/office/drawing/2014/main" id="{C2D80CEA-76FB-4AF1-BF36-35216D825FF2}"/>
                </a:ext>
              </a:extLst>
            </p:cNvPr>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33">
              <a:extLst>
                <a:ext uri="{FF2B5EF4-FFF2-40B4-BE49-F238E27FC236}">
                  <a16:creationId xmlns:a16="http://schemas.microsoft.com/office/drawing/2014/main" id="{3A7DC80C-6B5F-4AE7-8EB6-013F4A55B6EF}"/>
                </a:ext>
              </a:extLst>
            </p:cNvPr>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a:noFill/>
            </a:ln>
            <a:effectLst>
              <a:outerShdw blurRad="25400" dist="25400" dir="5400000" algn="t" rotWithShape="0">
                <a:srgbClr val="DA9E6F">
                  <a:alpha val="56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ardrop 43">
              <a:extLst>
                <a:ext uri="{FF2B5EF4-FFF2-40B4-BE49-F238E27FC236}">
                  <a16:creationId xmlns:a16="http://schemas.microsoft.com/office/drawing/2014/main" id="{33A02F96-1A15-4B23-B534-7A165B24D5D9}"/>
                </a:ext>
              </a:extLst>
            </p:cNvPr>
            <p:cNvSpPr/>
            <p:nvPr/>
          </p:nvSpPr>
          <p:spPr>
            <a:xfrm rot="16200000">
              <a:off x="7051493" y="4417649"/>
              <a:ext cx="58597" cy="45719"/>
            </a:xfrm>
            <a:prstGeom prst="teardrop">
              <a:avLst/>
            </a:prstGeom>
            <a:solidFill>
              <a:srgbClr val="F5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Moon 44">
              <a:extLst>
                <a:ext uri="{FF2B5EF4-FFF2-40B4-BE49-F238E27FC236}">
                  <a16:creationId xmlns:a16="http://schemas.microsoft.com/office/drawing/2014/main" id="{5A032E1A-8EC3-49C9-852D-C7AB54D864F2}"/>
                </a:ext>
              </a:extLst>
            </p:cNvPr>
            <p:cNvSpPr/>
            <p:nvPr/>
          </p:nvSpPr>
          <p:spPr>
            <a:xfrm rot="16200000">
              <a:off x="7017303" y="4500705"/>
              <a:ext cx="85297" cy="117302"/>
            </a:xfrm>
            <a:prstGeom prst="moon">
              <a:avLst>
                <a:gd name="adj" fmla="val 47096"/>
              </a:avLst>
            </a:prstGeom>
            <a:solidFill>
              <a:srgbClr val="824E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13F7A250-1E8C-43C2-9FFE-674BFC2DB36B}"/>
                </a:ext>
              </a:extLst>
            </p:cNvPr>
            <p:cNvGrpSpPr/>
            <p:nvPr/>
          </p:nvGrpSpPr>
          <p:grpSpPr>
            <a:xfrm>
              <a:off x="6862312" y="4184233"/>
              <a:ext cx="455745" cy="187081"/>
              <a:chOff x="7261929" y="1088663"/>
              <a:chExt cx="455745" cy="187081"/>
            </a:xfrm>
          </p:grpSpPr>
          <p:sp>
            <p:nvSpPr>
              <p:cNvPr id="48" name="Oval 47">
                <a:extLst>
                  <a:ext uri="{FF2B5EF4-FFF2-40B4-BE49-F238E27FC236}">
                    <a16:creationId xmlns:a16="http://schemas.microsoft.com/office/drawing/2014/main" id="{713585B6-CB79-4E24-93FC-6FD2E3FD98CC}"/>
                  </a:ext>
                </a:extLst>
              </p:cNvPr>
              <p:cNvSpPr/>
              <p:nvPr/>
            </p:nvSpPr>
            <p:spPr>
              <a:xfrm>
                <a:off x="7282873" y="1122431"/>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57AA95C1-4F3C-4334-BE74-C4B3F4F270F6}"/>
                  </a:ext>
                </a:extLst>
              </p:cNvPr>
              <p:cNvSpPr/>
              <p:nvPr/>
            </p:nvSpPr>
            <p:spPr>
              <a:xfrm>
                <a:off x="7323144" y="1159286"/>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95DA5DB1-98E4-46FD-947F-5537969FA232}"/>
                  </a:ext>
                </a:extLst>
              </p:cNvPr>
              <p:cNvSpPr/>
              <p:nvPr/>
            </p:nvSpPr>
            <p:spPr>
              <a:xfrm>
                <a:off x="7330250" y="1169280"/>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F5A61480-0C53-4C27-A395-BCFE256F9B3B}"/>
                  </a:ext>
                </a:extLst>
              </p:cNvPr>
              <p:cNvSpPr/>
              <p:nvPr/>
            </p:nvSpPr>
            <p:spPr>
              <a:xfrm>
                <a:off x="7357198" y="1194529"/>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a:extLst>
                  <a:ext uri="{FF2B5EF4-FFF2-40B4-BE49-F238E27FC236}">
                    <a16:creationId xmlns:a16="http://schemas.microsoft.com/office/drawing/2014/main" id="{0B82B89C-7FA9-4D9A-9954-7097D394A1F3}"/>
                  </a:ext>
                </a:extLst>
              </p:cNvPr>
              <p:cNvPicPr>
                <a:picLocks noChangeAspect="1"/>
              </p:cNvPicPr>
              <p:nvPr/>
            </p:nvPicPr>
            <p:blipFill>
              <a:blip r:embed="rId15"/>
              <a:stretch>
                <a:fillRect/>
              </a:stretch>
            </p:blipFill>
            <p:spPr>
              <a:xfrm rot="20463960">
                <a:off x="7261929" y="1088663"/>
                <a:ext cx="77928" cy="47623"/>
              </a:xfrm>
              <a:prstGeom prst="rect">
                <a:avLst/>
              </a:prstGeom>
            </p:spPr>
          </p:pic>
          <p:sp>
            <p:nvSpPr>
              <p:cNvPr id="53" name="Oval 52">
                <a:extLst>
                  <a:ext uri="{FF2B5EF4-FFF2-40B4-BE49-F238E27FC236}">
                    <a16:creationId xmlns:a16="http://schemas.microsoft.com/office/drawing/2014/main" id="{D6C12E47-2508-4508-A535-0005003F9064}"/>
                  </a:ext>
                </a:extLst>
              </p:cNvPr>
              <p:cNvSpPr/>
              <p:nvPr/>
            </p:nvSpPr>
            <p:spPr>
              <a:xfrm flipH="1">
                <a:off x="7548079" y="1125528"/>
                <a:ext cx="148651" cy="150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6467AEDD-B36A-4183-AA1D-B09A7352CDCD}"/>
                  </a:ext>
                </a:extLst>
              </p:cNvPr>
              <p:cNvSpPr/>
              <p:nvPr/>
            </p:nvSpPr>
            <p:spPr>
              <a:xfrm flipH="1">
                <a:off x="7594343" y="1162383"/>
                <a:ext cx="62116" cy="62769"/>
              </a:xfrm>
              <a:prstGeom prst="ellipse">
                <a:avLst/>
              </a:prstGeom>
              <a:solidFill>
                <a:srgbClr val="4B1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6A23AB13-27CA-4B7C-A648-6E89FCCD4543}"/>
                  </a:ext>
                </a:extLst>
              </p:cNvPr>
              <p:cNvSpPr/>
              <p:nvPr/>
            </p:nvSpPr>
            <p:spPr>
              <a:xfrm flipH="1">
                <a:off x="7622405" y="1172377"/>
                <a:ext cx="26948" cy="272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DB076F87-F5B2-4244-AB55-4F8F85608223}"/>
                  </a:ext>
                </a:extLst>
              </p:cNvPr>
              <p:cNvSpPr/>
              <p:nvPr/>
            </p:nvSpPr>
            <p:spPr>
              <a:xfrm flipH="1">
                <a:off x="7603717" y="1197626"/>
                <a:ext cx="18688" cy="18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extLst>
                  <a:ext uri="{FF2B5EF4-FFF2-40B4-BE49-F238E27FC236}">
                    <a16:creationId xmlns:a16="http://schemas.microsoft.com/office/drawing/2014/main" id="{6E5B9ABE-70AE-4F8E-AD01-44B25DE32A53}"/>
                  </a:ext>
                </a:extLst>
              </p:cNvPr>
              <p:cNvPicPr>
                <a:picLocks noChangeAspect="1"/>
              </p:cNvPicPr>
              <p:nvPr/>
            </p:nvPicPr>
            <p:blipFill>
              <a:blip r:embed="rId15"/>
              <a:stretch>
                <a:fillRect/>
              </a:stretch>
            </p:blipFill>
            <p:spPr>
              <a:xfrm rot="1136040" flipH="1">
                <a:off x="7639746" y="1091760"/>
                <a:ext cx="77928" cy="47623"/>
              </a:xfrm>
              <a:prstGeom prst="rect">
                <a:avLst/>
              </a:prstGeom>
            </p:spPr>
          </p:pic>
        </p:grpSp>
        <p:sp>
          <p:nvSpPr>
            <p:cNvPr id="47" name="Oval 1">
              <a:extLst>
                <a:ext uri="{FF2B5EF4-FFF2-40B4-BE49-F238E27FC236}">
                  <a16:creationId xmlns:a16="http://schemas.microsoft.com/office/drawing/2014/main" id="{15A89B78-F1B4-47AC-A755-B57CDA3CDCF0}"/>
                </a:ext>
              </a:extLst>
            </p:cNvPr>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a:noFill/>
            </a:ln>
            <a:effectLst>
              <a:outerShdw dist="38100" dir="4200000" sx="96000" sy="96000" algn="t" rotWithShape="0">
                <a:srgbClr val="DA9E6F"/>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8" name="TextBox 57">
            <a:extLst>
              <a:ext uri="{FF2B5EF4-FFF2-40B4-BE49-F238E27FC236}">
                <a16:creationId xmlns:a16="http://schemas.microsoft.com/office/drawing/2014/main" id="{73550AA3-2030-4058-8A02-8C6CADF1E8DC}"/>
              </a:ext>
            </a:extLst>
          </p:cNvPr>
          <p:cNvSpPr txBox="1"/>
          <p:nvPr/>
        </p:nvSpPr>
        <p:spPr>
          <a:xfrm>
            <a:off x="2575299" y="4002893"/>
            <a:ext cx="2233167" cy="830997"/>
          </a:xfrm>
          <a:prstGeom prst="rect">
            <a:avLst/>
          </a:prstGeom>
          <a:solidFill>
            <a:schemeClr val="accent4"/>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Revenue is </a:t>
            </a:r>
            <a:r>
              <a:rPr kumimoji="0" lang="en-US" b="1" i="0" u="none" strike="noStrike" kern="1200" cap="none" spc="0" normalizeH="0" baseline="0" noProof="0" dirty="0">
                <a:ln>
                  <a:noFill/>
                </a:ln>
                <a:solidFill>
                  <a:prstClr val="black"/>
                </a:solidFill>
                <a:effectLst/>
                <a:uLnTx/>
                <a:uFillTx/>
                <a:latin typeface="Calibri" panose="020F0502020204030204"/>
              </a:rPr>
              <a:t>received.</a:t>
            </a:r>
          </a:p>
        </p:txBody>
      </p:sp>
    </p:spTree>
    <p:extLst>
      <p:ext uri="{BB962C8B-B14F-4D97-AF65-F5344CB8AC3E}">
        <p14:creationId xmlns:p14="http://schemas.microsoft.com/office/powerpoint/2010/main" val="337155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5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anim calcmode="lin" valueType="num">
                                      <p:cBhvr>
                                        <p:cTn id="13" dur="2000" fill="hold"/>
                                        <p:tgtEl>
                                          <p:spTgt spid="35"/>
                                        </p:tgtEl>
                                        <p:attrNameLst>
                                          <p:attrName>ppt_w</p:attrName>
                                        </p:attrNameLst>
                                      </p:cBhvr>
                                      <p:tavLst>
                                        <p:tav tm="0" fmla="#ppt_w*sin(2.5*pi*$)">
                                          <p:val>
                                            <p:fltVal val="0"/>
                                          </p:val>
                                        </p:tav>
                                        <p:tav tm="100000">
                                          <p:val>
                                            <p:fltVal val="1"/>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5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2000"/>
                                        <p:tgtEl>
                                          <p:spTgt spid="32"/>
                                        </p:tgtEl>
                                      </p:cBhvr>
                                    </p:animEffect>
                                    <p:anim calcmode="lin" valueType="num">
                                      <p:cBhvr>
                                        <p:cTn id="18" dur="2000" fill="hold"/>
                                        <p:tgtEl>
                                          <p:spTgt spid="32"/>
                                        </p:tgtEl>
                                        <p:attrNameLst>
                                          <p:attrName>ppt_w</p:attrName>
                                        </p:attrNameLst>
                                      </p:cBhvr>
                                      <p:tavLst>
                                        <p:tav tm="0" fmla="#ppt_w*sin(2.5*pi*$)">
                                          <p:val>
                                            <p:fltVal val="0"/>
                                          </p:val>
                                        </p:tav>
                                        <p:tav tm="100000">
                                          <p:val>
                                            <p:fltVal val="1"/>
                                          </p:val>
                                        </p:tav>
                                      </p:tavLst>
                                    </p:anim>
                                    <p:anim calcmode="lin" valueType="num">
                                      <p:cBhvr>
                                        <p:cTn id="19" dur="2000" fill="hold"/>
                                        <p:tgtEl>
                                          <p:spTgt spid="3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000"/>
                                        <p:tgtEl>
                                          <p:spTgt spid="33"/>
                                        </p:tgtEl>
                                      </p:cBhvr>
                                    </p:animEffect>
                                    <p:anim calcmode="lin" valueType="num">
                                      <p:cBhvr>
                                        <p:cTn id="23" dur="2000" fill="hold"/>
                                        <p:tgtEl>
                                          <p:spTgt spid="33"/>
                                        </p:tgtEl>
                                        <p:attrNameLst>
                                          <p:attrName>ppt_w</p:attrName>
                                        </p:attrNameLst>
                                      </p:cBhvr>
                                      <p:tavLst>
                                        <p:tav tm="0" fmla="#ppt_w*sin(2.5*pi*$)">
                                          <p:val>
                                            <p:fltVal val="0"/>
                                          </p:val>
                                        </p:tav>
                                        <p:tav tm="100000">
                                          <p:val>
                                            <p:fltVal val="1"/>
                                          </p:val>
                                        </p:tav>
                                      </p:tavLst>
                                    </p:anim>
                                    <p:anim calcmode="lin" valueType="num">
                                      <p:cBhvr>
                                        <p:cTn id="24" dur="2000" fill="hold"/>
                                        <p:tgtEl>
                                          <p:spTgt spid="33"/>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2000"/>
                                        <p:tgtEl>
                                          <p:spTgt spid="34"/>
                                        </p:tgtEl>
                                      </p:cBhvr>
                                    </p:animEffect>
                                    <p:anim calcmode="lin" valueType="num">
                                      <p:cBhvr>
                                        <p:cTn id="28" dur="2000" fill="hold"/>
                                        <p:tgtEl>
                                          <p:spTgt spid="34"/>
                                        </p:tgtEl>
                                        <p:attrNameLst>
                                          <p:attrName>ppt_w</p:attrName>
                                        </p:attrNameLst>
                                      </p:cBhvr>
                                      <p:tavLst>
                                        <p:tav tm="0" fmla="#ppt_w*sin(2.5*pi*$)">
                                          <p:val>
                                            <p:fltVal val="0"/>
                                          </p:val>
                                        </p:tav>
                                        <p:tav tm="100000">
                                          <p:val>
                                            <p:fltVal val="1"/>
                                          </p:val>
                                        </p:tav>
                                      </p:tavLst>
                                    </p:anim>
                                    <p:anim calcmode="lin" valueType="num">
                                      <p:cBhvr>
                                        <p:cTn id="29" dur="2000" fill="hold"/>
                                        <p:tgtEl>
                                          <p:spTgt spid="34"/>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10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anim calcmode="lin" valueType="num">
                                      <p:cBhvr>
                                        <p:cTn id="33" dur="2000" fill="hold"/>
                                        <p:tgtEl>
                                          <p:spTgt spid="37"/>
                                        </p:tgtEl>
                                        <p:attrNameLst>
                                          <p:attrName>ppt_w</p:attrName>
                                        </p:attrNameLst>
                                      </p:cBhvr>
                                      <p:tavLst>
                                        <p:tav tm="0" fmla="#ppt_w*sin(2.5*pi*$)">
                                          <p:val>
                                            <p:fltVal val="0"/>
                                          </p:val>
                                        </p:tav>
                                        <p:tav tm="100000">
                                          <p:val>
                                            <p:fltVal val="1"/>
                                          </p:val>
                                        </p:tav>
                                      </p:tavLst>
                                    </p:anim>
                                    <p:anim calcmode="lin" valueType="num">
                                      <p:cBhvr>
                                        <p:cTn id="34" dur="2000" fill="hold"/>
                                        <p:tgtEl>
                                          <p:spTgt spid="37"/>
                                        </p:tgtEl>
                                        <p:attrNameLst>
                                          <p:attrName>ppt_h</p:attrName>
                                        </p:attrNameLst>
                                      </p:cBhvr>
                                      <p:tavLst>
                                        <p:tav tm="0">
                                          <p:val>
                                            <p:strVal val="#ppt_h"/>
                                          </p:val>
                                        </p:tav>
                                        <p:tav tm="100000">
                                          <p:val>
                                            <p:strVal val="#ppt_h"/>
                                          </p:val>
                                        </p:tav>
                                      </p:tavLst>
                                    </p:anim>
                                  </p:childTnLst>
                                </p:cTn>
                              </p:par>
                              <p:par>
                                <p:cTn id="35" presetID="10" presetClass="entr" presetSubtype="0"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5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42" presetClass="entr" presetSubtype="0" fill="hold" nodeType="withEffect">
                                  <p:stCondLst>
                                    <p:cond delay="1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50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4" presetClass="path" presetSubtype="0" accel="50000" decel="50000" fill="hold" nodeType="withEffect">
                                  <p:stCondLst>
                                    <p:cond delay="1500"/>
                                  </p:stCondLst>
                                  <p:childTnLst>
                                    <p:animMotion origin="layout" path="M -0.00208 0.03889 L 0.17518 -0.07592 C 0.2125 -0.10185 0.26841 -0.11528 0.32622 -0.11528 C 0.39254 -0.11528 0.44514 -0.10185 0.48264 -0.07592 L 0.66077 0.03889 " pathEditMode="relative" rAng="0" ptsTypes="AAAAA">
                                      <p:cBhvr>
                                        <p:cTn id="58" dur="2000" fill="hold"/>
                                        <p:tgtEl>
                                          <p:spTgt spid="15"/>
                                        </p:tgtEl>
                                        <p:attrNameLst>
                                          <p:attrName>ppt_x</p:attrName>
                                          <p:attrName>ppt_y</p:attrName>
                                        </p:attrNameLst>
                                      </p:cBhvr>
                                      <p:rCtr x="33142" y="-7708"/>
                                    </p:animMotion>
                                  </p:childTnLst>
                                </p:cTn>
                              </p:par>
                              <p:par>
                                <p:cTn id="59" presetID="44" presetClass="path" presetSubtype="0" accel="50000" decel="50000" fill="hold" nodeType="withEffect">
                                  <p:stCondLst>
                                    <p:cond delay="1750"/>
                                  </p:stCondLst>
                                  <p:childTnLst>
                                    <p:animMotion origin="layout" path="M -0.00209 0.05301 L 0.13316 -0.07245 C 0.16163 -0.10069 0.20434 -0.11528 0.24843 -0.11528 C 0.29913 -0.11528 0.33923 -0.10069 0.36788 -0.07245 L 0.50399 0.05301 " pathEditMode="relative" rAng="0" ptsTypes="AAAAA">
                                      <p:cBhvr>
                                        <p:cTn id="60" dur="2000" fill="hold"/>
                                        <p:tgtEl>
                                          <p:spTgt spid="9"/>
                                        </p:tgtEl>
                                        <p:attrNameLst>
                                          <p:attrName>ppt_x</p:attrName>
                                          <p:attrName>ppt_y</p:attrName>
                                        </p:attrNameLst>
                                      </p:cBhvr>
                                      <p:rCtr x="25295" y="-8426"/>
                                    </p:animMotion>
                                  </p:childTnLst>
                                </p:cTn>
                              </p:par>
                              <p:par>
                                <p:cTn id="61" presetID="44" presetClass="path" presetSubtype="0" accel="50000" decel="50000" fill="hold" nodeType="withEffect">
                                  <p:stCondLst>
                                    <p:cond delay="2000"/>
                                  </p:stCondLst>
                                  <p:childTnLst>
                                    <p:animMotion origin="layout" path="M -0.00851 0.05139 L 0.10938 -0.11898 C 0.1342 -0.15717 0.17135 -0.17685 0.2099 -0.17685 C 0.25399 -0.17685 0.28906 -0.15717 0.31389 -0.11898 L 0.43264 0.05139 " pathEditMode="relative" rAng="0" ptsTypes="AAAAA">
                                      <p:cBhvr>
                                        <p:cTn id="62" dur="2000" fill="hold"/>
                                        <p:tgtEl>
                                          <p:spTgt spid="8"/>
                                        </p:tgtEl>
                                        <p:attrNameLst>
                                          <p:attrName>ppt_x</p:attrName>
                                          <p:attrName>ppt_y</p:attrName>
                                        </p:attrNameLst>
                                      </p:cBhvr>
                                      <p:rCtr x="22049" y="-11412"/>
                                    </p:animMotion>
                                  </p:childTnLst>
                                </p:cTn>
                              </p:par>
                              <p:par>
                                <p:cTn id="63" presetID="22" presetClass="entr" presetSubtype="4" fill="hold" grpId="0" nodeType="withEffect">
                                  <p:stCondLst>
                                    <p:cond delay="200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3000"/>
                                        <p:tgtEl>
                                          <p:spTgt spid="27"/>
                                        </p:tgtEl>
                                      </p:cBhvr>
                                    </p:animEffect>
                                  </p:childTnLst>
                                </p:cTn>
                              </p:par>
                              <p:par>
                                <p:cTn id="66" presetID="47" presetClass="exit" presetSubtype="0" fill="hold" nodeType="withEffect">
                                  <p:stCondLst>
                                    <p:cond delay="3750"/>
                                  </p:stCondLst>
                                  <p:childTnLst>
                                    <p:animEffect transition="out" filter="fade">
                                      <p:cBhvr>
                                        <p:cTn id="67" dur="1000"/>
                                        <p:tgtEl>
                                          <p:spTgt spid="36"/>
                                        </p:tgtEl>
                                      </p:cBhvr>
                                    </p:animEffect>
                                    <p:anim calcmode="lin" valueType="num">
                                      <p:cBhvr>
                                        <p:cTn id="68" dur="1000"/>
                                        <p:tgtEl>
                                          <p:spTgt spid="36"/>
                                        </p:tgtEl>
                                        <p:attrNameLst>
                                          <p:attrName>ppt_x</p:attrName>
                                        </p:attrNameLst>
                                      </p:cBhvr>
                                      <p:tavLst>
                                        <p:tav tm="0">
                                          <p:val>
                                            <p:strVal val="ppt_x"/>
                                          </p:val>
                                        </p:tav>
                                        <p:tav tm="100000">
                                          <p:val>
                                            <p:strVal val="ppt_x"/>
                                          </p:val>
                                        </p:tav>
                                      </p:tavLst>
                                    </p:anim>
                                    <p:anim calcmode="lin" valueType="num">
                                      <p:cBhvr>
                                        <p:cTn id="69" dur="1000"/>
                                        <p:tgtEl>
                                          <p:spTgt spid="36"/>
                                        </p:tgtEl>
                                        <p:attrNameLst>
                                          <p:attrName>ppt_y</p:attrName>
                                        </p:attrNameLst>
                                      </p:cBhvr>
                                      <p:tavLst>
                                        <p:tav tm="0">
                                          <p:val>
                                            <p:strVal val="ppt_y"/>
                                          </p:val>
                                        </p:tav>
                                        <p:tav tm="100000">
                                          <p:val>
                                            <p:strVal val="ppt_y-.1"/>
                                          </p:val>
                                        </p:tav>
                                      </p:tavLst>
                                    </p:anim>
                                    <p:set>
                                      <p:cBhvr>
                                        <p:cTn id="70" dur="1" fill="hold">
                                          <p:stCondLst>
                                            <p:cond delay="999"/>
                                          </p:stCondLst>
                                        </p:cTn>
                                        <p:tgtEl>
                                          <p:spTgt spid="36"/>
                                        </p:tgtEl>
                                        <p:attrNameLst>
                                          <p:attrName>style.visibility</p:attrName>
                                        </p:attrNameLst>
                                      </p:cBhvr>
                                      <p:to>
                                        <p:strVal val="hidden"/>
                                      </p:to>
                                    </p:set>
                                  </p:childTnLst>
                                </p:cTn>
                              </p:par>
                              <p:par>
                                <p:cTn id="71" presetID="47" presetClass="exit" presetSubtype="0" fill="hold" nodeType="withEffect">
                                  <p:stCondLst>
                                    <p:cond delay="4250"/>
                                  </p:stCondLst>
                                  <p:childTnLst>
                                    <p:animEffect transition="out" filter="fade">
                                      <p:cBhvr>
                                        <p:cTn id="72" dur="1000"/>
                                        <p:tgtEl>
                                          <p:spTgt spid="35"/>
                                        </p:tgtEl>
                                      </p:cBhvr>
                                    </p:animEffect>
                                    <p:anim calcmode="lin" valueType="num">
                                      <p:cBhvr>
                                        <p:cTn id="73" dur="1000"/>
                                        <p:tgtEl>
                                          <p:spTgt spid="35"/>
                                        </p:tgtEl>
                                        <p:attrNameLst>
                                          <p:attrName>ppt_x</p:attrName>
                                        </p:attrNameLst>
                                      </p:cBhvr>
                                      <p:tavLst>
                                        <p:tav tm="0">
                                          <p:val>
                                            <p:strVal val="ppt_x"/>
                                          </p:val>
                                        </p:tav>
                                        <p:tav tm="100000">
                                          <p:val>
                                            <p:strVal val="ppt_x"/>
                                          </p:val>
                                        </p:tav>
                                      </p:tavLst>
                                    </p:anim>
                                    <p:anim calcmode="lin" valueType="num">
                                      <p:cBhvr>
                                        <p:cTn id="74" dur="1000"/>
                                        <p:tgtEl>
                                          <p:spTgt spid="35"/>
                                        </p:tgtEl>
                                        <p:attrNameLst>
                                          <p:attrName>ppt_y</p:attrName>
                                        </p:attrNameLst>
                                      </p:cBhvr>
                                      <p:tavLst>
                                        <p:tav tm="0">
                                          <p:val>
                                            <p:strVal val="ppt_y"/>
                                          </p:val>
                                        </p:tav>
                                        <p:tav tm="100000">
                                          <p:val>
                                            <p:strVal val="ppt_y-.1"/>
                                          </p:val>
                                        </p:tav>
                                      </p:tavLst>
                                    </p:anim>
                                    <p:set>
                                      <p:cBhvr>
                                        <p:cTn id="75" dur="1" fill="hold">
                                          <p:stCondLst>
                                            <p:cond delay="999"/>
                                          </p:stCondLst>
                                        </p:cTn>
                                        <p:tgtEl>
                                          <p:spTgt spid="35"/>
                                        </p:tgtEl>
                                        <p:attrNameLst>
                                          <p:attrName>style.visibility</p:attrName>
                                        </p:attrNameLst>
                                      </p:cBhvr>
                                      <p:to>
                                        <p:strVal val="hidden"/>
                                      </p:to>
                                    </p:set>
                                  </p:childTnLst>
                                </p:cTn>
                              </p:par>
                              <p:par>
                                <p:cTn id="76" presetID="47" presetClass="exit" presetSubtype="0" fill="hold" nodeType="withEffect">
                                  <p:stCondLst>
                                    <p:cond delay="4500"/>
                                  </p:stCondLst>
                                  <p:childTnLst>
                                    <p:animEffect transition="out" filter="fade">
                                      <p:cBhvr>
                                        <p:cTn id="77" dur="1000"/>
                                        <p:tgtEl>
                                          <p:spTgt spid="32"/>
                                        </p:tgtEl>
                                      </p:cBhvr>
                                    </p:animEffect>
                                    <p:anim calcmode="lin" valueType="num">
                                      <p:cBhvr>
                                        <p:cTn id="78" dur="1000"/>
                                        <p:tgtEl>
                                          <p:spTgt spid="32"/>
                                        </p:tgtEl>
                                        <p:attrNameLst>
                                          <p:attrName>ppt_x</p:attrName>
                                        </p:attrNameLst>
                                      </p:cBhvr>
                                      <p:tavLst>
                                        <p:tav tm="0">
                                          <p:val>
                                            <p:strVal val="ppt_x"/>
                                          </p:val>
                                        </p:tav>
                                        <p:tav tm="100000">
                                          <p:val>
                                            <p:strVal val="ppt_x"/>
                                          </p:val>
                                        </p:tav>
                                      </p:tavLst>
                                    </p:anim>
                                    <p:anim calcmode="lin" valueType="num">
                                      <p:cBhvr>
                                        <p:cTn id="79" dur="1000"/>
                                        <p:tgtEl>
                                          <p:spTgt spid="32"/>
                                        </p:tgtEl>
                                        <p:attrNameLst>
                                          <p:attrName>ppt_y</p:attrName>
                                        </p:attrNameLst>
                                      </p:cBhvr>
                                      <p:tavLst>
                                        <p:tav tm="0">
                                          <p:val>
                                            <p:strVal val="ppt_y"/>
                                          </p:val>
                                        </p:tav>
                                        <p:tav tm="100000">
                                          <p:val>
                                            <p:strVal val="ppt_y-.1"/>
                                          </p:val>
                                        </p:tav>
                                      </p:tavLst>
                                    </p:anim>
                                    <p:set>
                                      <p:cBhvr>
                                        <p:cTn id="80" dur="1" fill="hold">
                                          <p:stCondLst>
                                            <p:cond delay="999"/>
                                          </p:stCondLst>
                                        </p:cTn>
                                        <p:tgtEl>
                                          <p:spTgt spid="32"/>
                                        </p:tgtEl>
                                        <p:attrNameLst>
                                          <p:attrName>style.visibility</p:attrName>
                                        </p:attrNameLst>
                                      </p:cBhvr>
                                      <p:to>
                                        <p:strVal val="hidden"/>
                                      </p:to>
                                    </p:set>
                                  </p:childTnLst>
                                </p:cTn>
                              </p:par>
                              <p:par>
                                <p:cTn id="81" presetID="47" presetClass="exit" presetSubtype="0" fill="hold" nodeType="withEffect">
                                  <p:stCondLst>
                                    <p:cond delay="4250"/>
                                  </p:stCondLst>
                                  <p:childTnLst>
                                    <p:animEffect transition="out" filter="fade">
                                      <p:cBhvr>
                                        <p:cTn id="82" dur="1000"/>
                                        <p:tgtEl>
                                          <p:spTgt spid="33"/>
                                        </p:tgtEl>
                                      </p:cBhvr>
                                    </p:animEffect>
                                    <p:anim calcmode="lin" valueType="num">
                                      <p:cBhvr>
                                        <p:cTn id="83" dur="1000"/>
                                        <p:tgtEl>
                                          <p:spTgt spid="33"/>
                                        </p:tgtEl>
                                        <p:attrNameLst>
                                          <p:attrName>ppt_x</p:attrName>
                                        </p:attrNameLst>
                                      </p:cBhvr>
                                      <p:tavLst>
                                        <p:tav tm="0">
                                          <p:val>
                                            <p:strVal val="ppt_x"/>
                                          </p:val>
                                        </p:tav>
                                        <p:tav tm="100000">
                                          <p:val>
                                            <p:strVal val="ppt_x"/>
                                          </p:val>
                                        </p:tav>
                                      </p:tavLst>
                                    </p:anim>
                                    <p:anim calcmode="lin" valueType="num">
                                      <p:cBhvr>
                                        <p:cTn id="84" dur="1000"/>
                                        <p:tgtEl>
                                          <p:spTgt spid="33"/>
                                        </p:tgtEl>
                                        <p:attrNameLst>
                                          <p:attrName>ppt_y</p:attrName>
                                        </p:attrNameLst>
                                      </p:cBhvr>
                                      <p:tavLst>
                                        <p:tav tm="0">
                                          <p:val>
                                            <p:strVal val="ppt_y"/>
                                          </p:val>
                                        </p:tav>
                                        <p:tav tm="100000">
                                          <p:val>
                                            <p:strVal val="ppt_y-.1"/>
                                          </p:val>
                                        </p:tav>
                                      </p:tavLst>
                                    </p:anim>
                                    <p:set>
                                      <p:cBhvr>
                                        <p:cTn id="85" dur="1" fill="hold">
                                          <p:stCondLst>
                                            <p:cond delay="999"/>
                                          </p:stCondLst>
                                        </p:cTn>
                                        <p:tgtEl>
                                          <p:spTgt spid="33"/>
                                        </p:tgtEl>
                                        <p:attrNameLst>
                                          <p:attrName>style.visibility</p:attrName>
                                        </p:attrNameLst>
                                      </p:cBhvr>
                                      <p:to>
                                        <p:strVal val="hidden"/>
                                      </p:to>
                                    </p:set>
                                  </p:childTnLst>
                                </p:cTn>
                              </p:par>
                              <p:par>
                                <p:cTn id="86" presetID="47" presetClass="exit" presetSubtype="0" fill="hold" nodeType="withEffect">
                                  <p:stCondLst>
                                    <p:cond delay="4500"/>
                                  </p:stCondLst>
                                  <p:childTnLst>
                                    <p:animEffect transition="out" filter="fade">
                                      <p:cBhvr>
                                        <p:cTn id="87" dur="1000"/>
                                        <p:tgtEl>
                                          <p:spTgt spid="34"/>
                                        </p:tgtEl>
                                      </p:cBhvr>
                                    </p:animEffect>
                                    <p:anim calcmode="lin" valueType="num">
                                      <p:cBhvr>
                                        <p:cTn id="88" dur="1000"/>
                                        <p:tgtEl>
                                          <p:spTgt spid="34"/>
                                        </p:tgtEl>
                                        <p:attrNameLst>
                                          <p:attrName>ppt_x</p:attrName>
                                        </p:attrNameLst>
                                      </p:cBhvr>
                                      <p:tavLst>
                                        <p:tav tm="0">
                                          <p:val>
                                            <p:strVal val="ppt_x"/>
                                          </p:val>
                                        </p:tav>
                                        <p:tav tm="100000">
                                          <p:val>
                                            <p:strVal val="ppt_x"/>
                                          </p:val>
                                        </p:tav>
                                      </p:tavLst>
                                    </p:anim>
                                    <p:anim calcmode="lin" valueType="num">
                                      <p:cBhvr>
                                        <p:cTn id="89" dur="1000"/>
                                        <p:tgtEl>
                                          <p:spTgt spid="34"/>
                                        </p:tgtEl>
                                        <p:attrNameLst>
                                          <p:attrName>ppt_y</p:attrName>
                                        </p:attrNameLst>
                                      </p:cBhvr>
                                      <p:tavLst>
                                        <p:tav tm="0">
                                          <p:val>
                                            <p:strVal val="ppt_y"/>
                                          </p:val>
                                        </p:tav>
                                        <p:tav tm="100000">
                                          <p:val>
                                            <p:strVal val="ppt_y-.1"/>
                                          </p:val>
                                        </p:tav>
                                      </p:tavLst>
                                    </p:anim>
                                    <p:set>
                                      <p:cBhvr>
                                        <p:cTn id="90" dur="1" fill="hold">
                                          <p:stCondLst>
                                            <p:cond delay="999"/>
                                          </p:stCondLst>
                                        </p:cTn>
                                        <p:tgtEl>
                                          <p:spTgt spid="34"/>
                                        </p:tgtEl>
                                        <p:attrNameLst>
                                          <p:attrName>style.visibility</p:attrName>
                                        </p:attrNameLst>
                                      </p:cBhvr>
                                      <p:to>
                                        <p:strVal val="hidden"/>
                                      </p:to>
                                    </p:set>
                                  </p:childTnLst>
                                </p:cTn>
                              </p:par>
                              <p:par>
                                <p:cTn id="91" presetID="47" presetClass="exit" presetSubtype="0" fill="hold" nodeType="withEffect">
                                  <p:stCondLst>
                                    <p:cond delay="4750"/>
                                  </p:stCondLst>
                                  <p:childTnLst>
                                    <p:animEffect transition="out" filter="fade">
                                      <p:cBhvr>
                                        <p:cTn id="92" dur="1000"/>
                                        <p:tgtEl>
                                          <p:spTgt spid="37"/>
                                        </p:tgtEl>
                                      </p:cBhvr>
                                    </p:animEffect>
                                    <p:anim calcmode="lin" valueType="num">
                                      <p:cBhvr>
                                        <p:cTn id="93" dur="1000"/>
                                        <p:tgtEl>
                                          <p:spTgt spid="37"/>
                                        </p:tgtEl>
                                        <p:attrNameLst>
                                          <p:attrName>ppt_x</p:attrName>
                                        </p:attrNameLst>
                                      </p:cBhvr>
                                      <p:tavLst>
                                        <p:tav tm="0">
                                          <p:val>
                                            <p:strVal val="ppt_x"/>
                                          </p:val>
                                        </p:tav>
                                        <p:tav tm="100000">
                                          <p:val>
                                            <p:strVal val="ppt_x"/>
                                          </p:val>
                                        </p:tav>
                                      </p:tavLst>
                                    </p:anim>
                                    <p:anim calcmode="lin" valueType="num">
                                      <p:cBhvr>
                                        <p:cTn id="94" dur="1000"/>
                                        <p:tgtEl>
                                          <p:spTgt spid="37"/>
                                        </p:tgtEl>
                                        <p:attrNameLst>
                                          <p:attrName>ppt_y</p:attrName>
                                        </p:attrNameLst>
                                      </p:cBhvr>
                                      <p:tavLst>
                                        <p:tav tm="0">
                                          <p:val>
                                            <p:strVal val="ppt_y"/>
                                          </p:val>
                                        </p:tav>
                                        <p:tav tm="100000">
                                          <p:val>
                                            <p:strVal val="ppt_y-.1"/>
                                          </p:val>
                                        </p:tav>
                                      </p:tavLst>
                                    </p:anim>
                                    <p:set>
                                      <p:cBhvr>
                                        <p:cTn id="95" dur="1" fill="hold">
                                          <p:stCondLst>
                                            <p:cond delay="999"/>
                                          </p:stCondLst>
                                        </p:cTn>
                                        <p:tgtEl>
                                          <p:spTgt spid="3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wipe(up)">
                                      <p:cBhvr>
                                        <p:cTn id="100" dur="500"/>
                                        <p:tgtEl>
                                          <p:spTgt spid="6"/>
                                        </p:tgtEl>
                                      </p:cBhvr>
                                    </p:animEffect>
                                  </p:childTnLst>
                                </p:cTn>
                              </p:par>
                              <p:par>
                                <p:cTn id="101" presetID="42"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1000"/>
                                        <p:tgtEl>
                                          <p:spTgt spid="39"/>
                                        </p:tgtEl>
                                      </p:cBhvr>
                                    </p:animEffect>
                                    <p:anim calcmode="lin" valueType="num">
                                      <p:cBhvr>
                                        <p:cTn id="104" dur="1000" fill="hold"/>
                                        <p:tgtEl>
                                          <p:spTgt spid="39"/>
                                        </p:tgtEl>
                                        <p:attrNameLst>
                                          <p:attrName>ppt_x</p:attrName>
                                        </p:attrNameLst>
                                      </p:cBhvr>
                                      <p:tavLst>
                                        <p:tav tm="0">
                                          <p:val>
                                            <p:strVal val="#ppt_x"/>
                                          </p:val>
                                        </p:tav>
                                        <p:tav tm="100000">
                                          <p:val>
                                            <p:strVal val="#ppt_x"/>
                                          </p:val>
                                        </p:tav>
                                      </p:tavLst>
                                    </p:anim>
                                    <p:anim calcmode="lin" valueType="num">
                                      <p:cBhvr>
                                        <p:cTn id="105" dur="1000" fill="hold"/>
                                        <p:tgtEl>
                                          <p:spTgt spid="39"/>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500"/>
                                  </p:stCondLst>
                                  <p:childTnLst>
                                    <p:set>
                                      <p:cBhvr>
                                        <p:cTn id="107" dur="1" fill="hold">
                                          <p:stCondLst>
                                            <p:cond delay="0"/>
                                          </p:stCondLst>
                                        </p:cTn>
                                        <p:tgtEl>
                                          <p:spTgt spid="40"/>
                                        </p:tgtEl>
                                        <p:attrNameLst>
                                          <p:attrName>style.visibility</p:attrName>
                                        </p:attrNameLst>
                                      </p:cBhvr>
                                      <p:to>
                                        <p:strVal val="visible"/>
                                      </p:to>
                                    </p:set>
                                    <p:animEffect transition="in" filter="fade">
                                      <p:cBhvr>
                                        <p:cTn id="108" dur="500"/>
                                        <p:tgtEl>
                                          <p:spTgt spid="4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2"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right)">
                                      <p:cBhvr>
                                        <p:cTn id="113" dur="500"/>
                                        <p:tgtEl>
                                          <p:spTgt spid="31"/>
                                        </p:tgtEl>
                                      </p:cBhvr>
                                    </p:animEffec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500"/>
                                        <p:tgtEl>
                                          <p:spTgt spid="17"/>
                                        </p:tgtEl>
                                      </p:cBhvr>
                                    </p:animEffect>
                                  </p:childTnLst>
                                </p:cTn>
                              </p:par>
                              <p:par>
                                <p:cTn id="118" presetID="42" presetClass="exit" presetSubtype="0" fill="hold" grpId="1" nodeType="withEffect">
                                  <p:stCondLst>
                                    <p:cond delay="0"/>
                                  </p:stCondLst>
                                  <p:childTnLst>
                                    <p:animEffect transition="out" filter="fade">
                                      <p:cBhvr>
                                        <p:cTn id="119" dur="1000"/>
                                        <p:tgtEl>
                                          <p:spTgt spid="39"/>
                                        </p:tgtEl>
                                      </p:cBhvr>
                                    </p:animEffect>
                                    <p:anim calcmode="lin" valueType="num">
                                      <p:cBhvr>
                                        <p:cTn id="120" dur="1000"/>
                                        <p:tgtEl>
                                          <p:spTgt spid="39"/>
                                        </p:tgtEl>
                                        <p:attrNameLst>
                                          <p:attrName>ppt_x</p:attrName>
                                        </p:attrNameLst>
                                      </p:cBhvr>
                                      <p:tavLst>
                                        <p:tav tm="0">
                                          <p:val>
                                            <p:strVal val="ppt_x"/>
                                          </p:val>
                                        </p:tav>
                                        <p:tav tm="100000">
                                          <p:val>
                                            <p:strVal val="ppt_x"/>
                                          </p:val>
                                        </p:tav>
                                      </p:tavLst>
                                    </p:anim>
                                    <p:anim calcmode="lin" valueType="num">
                                      <p:cBhvr>
                                        <p:cTn id="121" dur="1000"/>
                                        <p:tgtEl>
                                          <p:spTgt spid="39"/>
                                        </p:tgtEl>
                                        <p:attrNameLst>
                                          <p:attrName>ppt_y</p:attrName>
                                        </p:attrNameLst>
                                      </p:cBhvr>
                                      <p:tavLst>
                                        <p:tav tm="0">
                                          <p:val>
                                            <p:strVal val="ppt_y"/>
                                          </p:val>
                                        </p:tav>
                                        <p:tav tm="100000">
                                          <p:val>
                                            <p:strVal val="ppt_y+.1"/>
                                          </p:val>
                                        </p:tav>
                                      </p:tavLst>
                                    </p:anim>
                                    <p:set>
                                      <p:cBhvr>
                                        <p:cTn id="122" dur="1" fill="hold">
                                          <p:stCondLst>
                                            <p:cond delay="999"/>
                                          </p:stCondLst>
                                        </p:cTn>
                                        <p:tgtEl>
                                          <p:spTgt spid="39"/>
                                        </p:tgtEl>
                                        <p:attrNameLst>
                                          <p:attrName>style.visibility</p:attrName>
                                        </p:attrNameLst>
                                      </p:cBhvr>
                                      <p:to>
                                        <p:strVal val="hidden"/>
                                      </p:to>
                                    </p:set>
                                  </p:childTnLst>
                                </p:cTn>
                              </p:par>
                              <p:par>
                                <p:cTn id="123" presetID="42"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1000"/>
                                        <p:tgtEl>
                                          <p:spTgt spid="38"/>
                                        </p:tgtEl>
                                      </p:cBhvr>
                                    </p:animEffect>
                                    <p:anim calcmode="lin" valueType="num">
                                      <p:cBhvr>
                                        <p:cTn id="126" dur="1000" fill="hold"/>
                                        <p:tgtEl>
                                          <p:spTgt spid="38"/>
                                        </p:tgtEl>
                                        <p:attrNameLst>
                                          <p:attrName>ppt_x</p:attrName>
                                        </p:attrNameLst>
                                      </p:cBhvr>
                                      <p:tavLst>
                                        <p:tav tm="0">
                                          <p:val>
                                            <p:strVal val="#ppt_x"/>
                                          </p:val>
                                        </p:tav>
                                        <p:tav tm="100000">
                                          <p:val>
                                            <p:strVal val="#ppt_x"/>
                                          </p:val>
                                        </p:tav>
                                      </p:tavLst>
                                    </p:anim>
                                    <p:anim calcmode="lin" valueType="num">
                                      <p:cBhvr>
                                        <p:cTn id="1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wipe(down)">
                                      <p:cBhvr>
                                        <p:cTn id="132" dur="1000"/>
                                        <p:tgtEl>
                                          <p:spTgt spid="4"/>
                                        </p:tgtEl>
                                      </p:cBhvr>
                                    </p:animEffect>
                                  </p:childTnLst>
                                </p:cTn>
                              </p:par>
                              <p:par>
                                <p:cTn id="133" presetID="42" presetClass="entr" presetSubtype="0" fill="hold" grpId="0" nodeType="withEffect">
                                  <p:stCondLst>
                                    <p:cond delay="0"/>
                                  </p:stCondLst>
                                  <p:childTnLst>
                                    <p:set>
                                      <p:cBhvr>
                                        <p:cTn id="134" dur="1" fill="hold">
                                          <p:stCondLst>
                                            <p:cond delay="0"/>
                                          </p:stCondLst>
                                        </p:cTn>
                                        <p:tgtEl>
                                          <p:spTgt spid="5"/>
                                        </p:tgtEl>
                                        <p:attrNameLst>
                                          <p:attrName>style.visibility</p:attrName>
                                        </p:attrNameLst>
                                      </p:cBhvr>
                                      <p:to>
                                        <p:strVal val="visible"/>
                                      </p:to>
                                    </p:set>
                                    <p:animEffect transition="in" filter="fade">
                                      <p:cBhvr>
                                        <p:cTn id="135" dur="1000"/>
                                        <p:tgtEl>
                                          <p:spTgt spid="5"/>
                                        </p:tgtEl>
                                      </p:cBhvr>
                                    </p:animEffect>
                                    <p:anim calcmode="lin" valueType="num">
                                      <p:cBhvr>
                                        <p:cTn id="136" dur="1000" fill="hold"/>
                                        <p:tgtEl>
                                          <p:spTgt spid="5"/>
                                        </p:tgtEl>
                                        <p:attrNameLst>
                                          <p:attrName>ppt_x</p:attrName>
                                        </p:attrNameLst>
                                      </p:cBhvr>
                                      <p:tavLst>
                                        <p:tav tm="0">
                                          <p:val>
                                            <p:strVal val="#ppt_x"/>
                                          </p:val>
                                        </p:tav>
                                        <p:tav tm="100000">
                                          <p:val>
                                            <p:strVal val="#ppt_x"/>
                                          </p:val>
                                        </p:tav>
                                      </p:tavLst>
                                    </p:anim>
                                    <p:anim calcmode="lin" valueType="num">
                                      <p:cBhvr>
                                        <p:cTn id="137" dur="1000" fill="hold"/>
                                        <p:tgtEl>
                                          <p:spTgt spid="5"/>
                                        </p:tgtEl>
                                        <p:attrNameLst>
                                          <p:attrName>ppt_y</p:attrName>
                                        </p:attrNameLst>
                                      </p:cBhvr>
                                      <p:tavLst>
                                        <p:tav tm="0">
                                          <p:val>
                                            <p:strVal val="#ppt_y+.1"/>
                                          </p:val>
                                        </p:tav>
                                        <p:tav tm="100000">
                                          <p:val>
                                            <p:strVal val="#ppt_y"/>
                                          </p:val>
                                        </p:tav>
                                      </p:tavLst>
                                    </p:anim>
                                  </p:childTnLst>
                                </p:cTn>
                              </p:par>
                              <p:par>
                                <p:cTn id="138" presetID="42" presetClass="exit" presetSubtype="0" fill="hold" grpId="1" nodeType="withEffect">
                                  <p:stCondLst>
                                    <p:cond delay="0"/>
                                  </p:stCondLst>
                                  <p:childTnLst>
                                    <p:animEffect transition="out" filter="fade">
                                      <p:cBhvr>
                                        <p:cTn id="139" dur="1000"/>
                                        <p:tgtEl>
                                          <p:spTgt spid="38"/>
                                        </p:tgtEl>
                                      </p:cBhvr>
                                    </p:animEffect>
                                    <p:anim calcmode="lin" valueType="num">
                                      <p:cBhvr>
                                        <p:cTn id="140" dur="1000"/>
                                        <p:tgtEl>
                                          <p:spTgt spid="38"/>
                                        </p:tgtEl>
                                        <p:attrNameLst>
                                          <p:attrName>ppt_x</p:attrName>
                                        </p:attrNameLst>
                                      </p:cBhvr>
                                      <p:tavLst>
                                        <p:tav tm="0">
                                          <p:val>
                                            <p:strVal val="ppt_x"/>
                                          </p:val>
                                        </p:tav>
                                        <p:tav tm="100000">
                                          <p:val>
                                            <p:strVal val="ppt_x"/>
                                          </p:val>
                                        </p:tav>
                                      </p:tavLst>
                                    </p:anim>
                                    <p:anim calcmode="lin" valueType="num">
                                      <p:cBhvr>
                                        <p:cTn id="141" dur="1000"/>
                                        <p:tgtEl>
                                          <p:spTgt spid="38"/>
                                        </p:tgtEl>
                                        <p:attrNameLst>
                                          <p:attrName>ppt_y</p:attrName>
                                        </p:attrNameLst>
                                      </p:cBhvr>
                                      <p:tavLst>
                                        <p:tav tm="0">
                                          <p:val>
                                            <p:strVal val="ppt_y"/>
                                          </p:val>
                                        </p:tav>
                                        <p:tav tm="100000">
                                          <p:val>
                                            <p:strVal val="ppt_y+.1"/>
                                          </p:val>
                                        </p:tav>
                                      </p:tavLst>
                                    </p:anim>
                                    <p:set>
                                      <p:cBhvr>
                                        <p:cTn id="142" dur="1" fill="hold">
                                          <p:stCondLst>
                                            <p:cond delay="999"/>
                                          </p:stCondLst>
                                        </p:cTn>
                                        <p:tgtEl>
                                          <p:spTgt spid="38"/>
                                        </p:tgtEl>
                                        <p:attrNameLst>
                                          <p:attrName>style.visibility</p:attrName>
                                        </p:attrNameLst>
                                      </p:cBhvr>
                                      <p:to>
                                        <p:strVal val="hidden"/>
                                      </p:to>
                                    </p:set>
                                  </p:childTnLst>
                                </p:cTn>
                              </p:par>
                            </p:childTnLst>
                          </p:cTn>
                        </p:par>
                        <p:par>
                          <p:cTn id="143" fill="hold">
                            <p:stCondLst>
                              <p:cond delay="1000"/>
                            </p:stCondLst>
                            <p:childTnLst>
                              <p:par>
                                <p:cTn id="144" presetID="45" presetClass="entr" presetSubtype="0" fill="hold" nodeType="afterEffect">
                                  <p:stCondLst>
                                    <p:cond delay="0"/>
                                  </p:stCondLst>
                                  <p:childTnLst>
                                    <p:set>
                                      <p:cBhvr>
                                        <p:cTn id="145" dur="1" fill="hold">
                                          <p:stCondLst>
                                            <p:cond delay="0"/>
                                          </p:stCondLst>
                                        </p:cTn>
                                        <p:tgtEl>
                                          <p:spTgt spid="25"/>
                                        </p:tgtEl>
                                        <p:attrNameLst>
                                          <p:attrName>style.visibility</p:attrName>
                                        </p:attrNameLst>
                                      </p:cBhvr>
                                      <p:to>
                                        <p:strVal val="visible"/>
                                      </p:to>
                                    </p:set>
                                    <p:animEffect transition="in" filter="fade">
                                      <p:cBhvr>
                                        <p:cTn id="146" dur="2000"/>
                                        <p:tgtEl>
                                          <p:spTgt spid="25"/>
                                        </p:tgtEl>
                                      </p:cBhvr>
                                    </p:animEffect>
                                    <p:anim calcmode="lin" valueType="num">
                                      <p:cBhvr>
                                        <p:cTn id="147" dur="2000" fill="hold"/>
                                        <p:tgtEl>
                                          <p:spTgt spid="25"/>
                                        </p:tgtEl>
                                        <p:attrNameLst>
                                          <p:attrName>ppt_w</p:attrName>
                                        </p:attrNameLst>
                                      </p:cBhvr>
                                      <p:tavLst>
                                        <p:tav tm="0" fmla="#ppt_w*sin(2.5*pi*$)">
                                          <p:val>
                                            <p:fltVal val="0"/>
                                          </p:val>
                                        </p:tav>
                                        <p:tav tm="100000">
                                          <p:val>
                                            <p:fltVal val="1"/>
                                          </p:val>
                                        </p:tav>
                                      </p:tavLst>
                                    </p:anim>
                                    <p:anim calcmode="lin" valueType="num">
                                      <p:cBhvr>
                                        <p:cTn id="148" dur="2000" fill="hold"/>
                                        <p:tgtEl>
                                          <p:spTgt spid="25"/>
                                        </p:tgtEl>
                                        <p:attrNameLst>
                                          <p:attrName>ppt_h</p:attrName>
                                        </p:attrNameLst>
                                      </p:cBhvr>
                                      <p:tavLst>
                                        <p:tav tm="0">
                                          <p:val>
                                            <p:strVal val="#ppt_h"/>
                                          </p:val>
                                        </p:tav>
                                        <p:tav tm="100000">
                                          <p:val>
                                            <p:strVal val="#ppt_h"/>
                                          </p:val>
                                        </p:tav>
                                      </p:tavLst>
                                    </p:anim>
                                  </p:childTnLst>
                                </p:cTn>
                              </p:par>
                              <p:par>
                                <p:cTn id="149" presetID="45" presetClass="entr" presetSubtype="0" fill="hold" nodeType="withEffect">
                                  <p:stCondLst>
                                    <p:cond delay="25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000"/>
                                        <p:tgtEl>
                                          <p:spTgt spid="24"/>
                                        </p:tgtEl>
                                      </p:cBhvr>
                                    </p:animEffect>
                                    <p:anim calcmode="lin" valueType="num">
                                      <p:cBhvr>
                                        <p:cTn id="152" dur="2000" fill="hold"/>
                                        <p:tgtEl>
                                          <p:spTgt spid="24"/>
                                        </p:tgtEl>
                                        <p:attrNameLst>
                                          <p:attrName>ppt_w</p:attrName>
                                        </p:attrNameLst>
                                      </p:cBhvr>
                                      <p:tavLst>
                                        <p:tav tm="0" fmla="#ppt_w*sin(2.5*pi*$)">
                                          <p:val>
                                            <p:fltVal val="0"/>
                                          </p:val>
                                        </p:tav>
                                        <p:tav tm="100000">
                                          <p:val>
                                            <p:fltVal val="1"/>
                                          </p:val>
                                        </p:tav>
                                      </p:tavLst>
                                    </p:anim>
                                    <p:anim calcmode="lin" valueType="num">
                                      <p:cBhvr>
                                        <p:cTn id="153" dur="2000" fill="hold"/>
                                        <p:tgtEl>
                                          <p:spTgt spid="24"/>
                                        </p:tgtEl>
                                        <p:attrNameLst>
                                          <p:attrName>ppt_h</p:attrName>
                                        </p:attrNameLst>
                                      </p:cBhvr>
                                      <p:tavLst>
                                        <p:tav tm="0">
                                          <p:val>
                                            <p:strVal val="#ppt_h"/>
                                          </p:val>
                                        </p:tav>
                                        <p:tav tm="100000">
                                          <p:val>
                                            <p:strVal val="#ppt_h"/>
                                          </p:val>
                                        </p:tav>
                                      </p:tavLst>
                                    </p:anim>
                                  </p:childTnLst>
                                </p:cTn>
                              </p:par>
                              <p:par>
                                <p:cTn id="154" presetID="45" presetClass="entr" presetSubtype="0" fill="hold" nodeType="withEffect">
                                  <p:stCondLst>
                                    <p:cond delay="500"/>
                                  </p:stCondLst>
                                  <p:childTnLst>
                                    <p:set>
                                      <p:cBhvr>
                                        <p:cTn id="155" dur="1" fill="hold">
                                          <p:stCondLst>
                                            <p:cond delay="0"/>
                                          </p:stCondLst>
                                        </p:cTn>
                                        <p:tgtEl>
                                          <p:spTgt spid="22"/>
                                        </p:tgtEl>
                                        <p:attrNameLst>
                                          <p:attrName>style.visibility</p:attrName>
                                        </p:attrNameLst>
                                      </p:cBhvr>
                                      <p:to>
                                        <p:strVal val="visible"/>
                                      </p:to>
                                    </p:set>
                                    <p:animEffect transition="in" filter="fade">
                                      <p:cBhvr>
                                        <p:cTn id="156" dur="2000"/>
                                        <p:tgtEl>
                                          <p:spTgt spid="22"/>
                                        </p:tgtEl>
                                      </p:cBhvr>
                                    </p:animEffect>
                                    <p:anim calcmode="lin" valueType="num">
                                      <p:cBhvr>
                                        <p:cTn id="157" dur="2000" fill="hold"/>
                                        <p:tgtEl>
                                          <p:spTgt spid="22"/>
                                        </p:tgtEl>
                                        <p:attrNameLst>
                                          <p:attrName>ppt_w</p:attrName>
                                        </p:attrNameLst>
                                      </p:cBhvr>
                                      <p:tavLst>
                                        <p:tav tm="0" fmla="#ppt_w*sin(2.5*pi*$)">
                                          <p:val>
                                            <p:fltVal val="0"/>
                                          </p:val>
                                        </p:tav>
                                        <p:tav tm="100000">
                                          <p:val>
                                            <p:fltVal val="1"/>
                                          </p:val>
                                        </p:tav>
                                      </p:tavLst>
                                    </p:anim>
                                    <p:anim calcmode="lin" valueType="num">
                                      <p:cBhvr>
                                        <p:cTn id="158" dur="2000" fill="hold"/>
                                        <p:tgtEl>
                                          <p:spTgt spid="22"/>
                                        </p:tgtEl>
                                        <p:attrNameLst>
                                          <p:attrName>ppt_h</p:attrName>
                                        </p:attrNameLst>
                                      </p:cBhvr>
                                      <p:tavLst>
                                        <p:tav tm="0">
                                          <p:val>
                                            <p:strVal val="#ppt_h"/>
                                          </p:val>
                                        </p:tav>
                                        <p:tav tm="100000">
                                          <p:val>
                                            <p:strVal val="#ppt_h"/>
                                          </p:val>
                                        </p:tav>
                                      </p:tavLst>
                                    </p:anim>
                                  </p:childTnLst>
                                </p:cTn>
                              </p:par>
                              <p:par>
                                <p:cTn id="159" presetID="45" presetClass="entr" presetSubtype="0" fill="hold" nodeType="withEffect">
                                  <p:stCondLst>
                                    <p:cond delay="250"/>
                                  </p:stCondLst>
                                  <p:childTnLst>
                                    <p:set>
                                      <p:cBhvr>
                                        <p:cTn id="160" dur="1" fill="hold">
                                          <p:stCondLst>
                                            <p:cond delay="0"/>
                                          </p:stCondLst>
                                        </p:cTn>
                                        <p:tgtEl>
                                          <p:spTgt spid="21"/>
                                        </p:tgtEl>
                                        <p:attrNameLst>
                                          <p:attrName>style.visibility</p:attrName>
                                        </p:attrNameLst>
                                      </p:cBhvr>
                                      <p:to>
                                        <p:strVal val="visible"/>
                                      </p:to>
                                    </p:set>
                                    <p:animEffect transition="in" filter="fade">
                                      <p:cBhvr>
                                        <p:cTn id="161" dur="2000"/>
                                        <p:tgtEl>
                                          <p:spTgt spid="21"/>
                                        </p:tgtEl>
                                      </p:cBhvr>
                                    </p:animEffect>
                                    <p:anim calcmode="lin" valueType="num">
                                      <p:cBhvr>
                                        <p:cTn id="162" dur="2000" fill="hold"/>
                                        <p:tgtEl>
                                          <p:spTgt spid="21"/>
                                        </p:tgtEl>
                                        <p:attrNameLst>
                                          <p:attrName>ppt_w</p:attrName>
                                        </p:attrNameLst>
                                      </p:cBhvr>
                                      <p:tavLst>
                                        <p:tav tm="0" fmla="#ppt_w*sin(2.5*pi*$)">
                                          <p:val>
                                            <p:fltVal val="0"/>
                                          </p:val>
                                        </p:tav>
                                        <p:tav tm="100000">
                                          <p:val>
                                            <p:fltVal val="1"/>
                                          </p:val>
                                        </p:tav>
                                      </p:tavLst>
                                    </p:anim>
                                    <p:anim calcmode="lin" valueType="num">
                                      <p:cBhvr>
                                        <p:cTn id="163" dur="2000" fill="hold"/>
                                        <p:tgtEl>
                                          <p:spTgt spid="21"/>
                                        </p:tgtEl>
                                        <p:attrNameLst>
                                          <p:attrName>ppt_h</p:attrName>
                                        </p:attrNameLst>
                                      </p:cBhvr>
                                      <p:tavLst>
                                        <p:tav tm="0">
                                          <p:val>
                                            <p:strVal val="#ppt_h"/>
                                          </p:val>
                                        </p:tav>
                                        <p:tav tm="100000">
                                          <p:val>
                                            <p:strVal val="#ppt_h"/>
                                          </p:val>
                                        </p:tav>
                                      </p:tavLst>
                                    </p:anim>
                                  </p:childTnLst>
                                </p:cTn>
                              </p:par>
                              <p:par>
                                <p:cTn id="164" presetID="45" presetClass="entr" presetSubtype="0" fill="hold" nodeType="withEffect">
                                  <p:stCondLst>
                                    <p:cond delay="500"/>
                                  </p:stCondLst>
                                  <p:childTnLst>
                                    <p:set>
                                      <p:cBhvr>
                                        <p:cTn id="165" dur="1" fill="hold">
                                          <p:stCondLst>
                                            <p:cond delay="0"/>
                                          </p:stCondLst>
                                        </p:cTn>
                                        <p:tgtEl>
                                          <p:spTgt spid="20"/>
                                        </p:tgtEl>
                                        <p:attrNameLst>
                                          <p:attrName>style.visibility</p:attrName>
                                        </p:attrNameLst>
                                      </p:cBhvr>
                                      <p:to>
                                        <p:strVal val="visible"/>
                                      </p:to>
                                    </p:set>
                                    <p:animEffect transition="in" filter="fade">
                                      <p:cBhvr>
                                        <p:cTn id="166" dur="2000"/>
                                        <p:tgtEl>
                                          <p:spTgt spid="20"/>
                                        </p:tgtEl>
                                      </p:cBhvr>
                                    </p:animEffect>
                                    <p:anim calcmode="lin" valueType="num">
                                      <p:cBhvr>
                                        <p:cTn id="167" dur="2000" fill="hold"/>
                                        <p:tgtEl>
                                          <p:spTgt spid="20"/>
                                        </p:tgtEl>
                                        <p:attrNameLst>
                                          <p:attrName>ppt_w</p:attrName>
                                        </p:attrNameLst>
                                      </p:cBhvr>
                                      <p:tavLst>
                                        <p:tav tm="0" fmla="#ppt_w*sin(2.5*pi*$)">
                                          <p:val>
                                            <p:fltVal val="0"/>
                                          </p:val>
                                        </p:tav>
                                        <p:tav tm="100000">
                                          <p:val>
                                            <p:fltVal val="1"/>
                                          </p:val>
                                        </p:tav>
                                      </p:tavLst>
                                    </p:anim>
                                    <p:anim calcmode="lin" valueType="num">
                                      <p:cBhvr>
                                        <p:cTn id="168" dur="2000" fill="hold"/>
                                        <p:tgtEl>
                                          <p:spTgt spid="20"/>
                                        </p:tgtEl>
                                        <p:attrNameLst>
                                          <p:attrName>ppt_h</p:attrName>
                                        </p:attrNameLst>
                                      </p:cBhvr>
                                      <p:tavLst>
                                        <p:tav tm="0">
                                          <p:val>
                                            <p:strVal val="#ppt_h"/>
                                          </p:val>
                                        </p:tav>
                                        <p:tav tm="100000">
                                          <p:val>
                                            <p:strVal val="#ppt_h"/>
                                          </p:val>
                                        </p:tav>
                                      </p:tavLst>
                                    </p:anim>
                                  </p:childTnLst>
                                </p:cTn>
                              </p:par>
                              <p:par>
                                <p:cTn id="169" presetID="45" presetClass="entr" presetSubtype="0" fill="hold" nodeType="withEffect">
                                  <p:stCondLst>
                                    <p:cond delay="25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000"/>
                                        <p:tgtEl>
                                          <p:spTgt spid="23"/>
                                        </p:tgtEl>
                                      </p:cBhvr>
                                    </p:animEffect>
                                    <p:anim calcmode="lin" valueType="num">
                                      <p:cBhvr>
                                        <p:cTn id="172" dur="2000" fill="hold"/>
                                        <p:tgtEl>
                                          <p:spTgt spid="23"/>
                                        </p:tgtEl>
                                        <p:attrNameLst>
                                          <p:attrName>ppt_w</p:attrName>
                                        </p:attrNameLst>
                                      </p:cBhvr>
                                      <p:tavLst>
                                        <p:tav tm="0" fmla="#ppt_w*sin(2.5*pi*$)">
                                          <p:val>
                                            <p:fltVal val="0"/>
                                          </p:val>
                                        </p:tav>
                                        <p:tav tm="100000">
                                          <p:val>
                                            <p:fltVal val="1"/>
                                          </p:val>
                                        </p:tav>
                                      </p:tavLst>
                                    </p:anim>
                                    <p:anim calcmode="lin" valueType="num">
                                      <p:cBhvr>
                                        <p:cTn id="173"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74" fill="hold">
                      <p:stCondLst>
                        <p:cond delay="indefinite"/>
                      </p:stCondLst>
                      <p:childTnLst>
                        <p:par>
                          <p:cTn id="175" fill="hold">
                            <p:stCondLst>
                              <p:cond delay="0"/>
                            </p:stCondLst>
                            <p:childTnLst>
                              <p:par>
                                <p:cTn id="176" presetID="22" presetClass="entr" presetSubtype="2" fill="hold" grpId="0" nodeType="clickEffect">
                                  <p:stCondLst>
                                    <p:cond delay="0"/>
                                  </p:stCondLst>
                                  <p:childTnLst>
                                    <p:set>
                                      <p:cBhvr>
                                        <p:cTn id="177" dur="1" fill="hold">
                                          <p:stCondLst>
                                            <p:cond delay="0"/>
                                          </p:stCondLst>
                                        </p:cTn>
                                        <p:tgtEl>
                                          <p:spTgt spid="18"/>
                                        </p:tgtEl>
                                        <p:attrNameLst>
                                          <p:attrName>style.visibility</p:attrName>
                                        </p:attrNameLst>
                                      </p:cBhvr>
                                      <p:to>
                                        <p:strVal val="visible"/>
                                      </p:to>
                                    </p:set>
                                    <p:animEffect transition="in" filter="wipe(right)">
                                      <p:cBhvr>
                                        <p:cTn id="178" dur="500"/>
                                        <p:tgtEl>
                                          <p:spTgt spid="18"/>
                                        </p:tgtEl>
                                      </p:cBhvr>
                                    </p:animEffect>
                                  </p:childTnLst>
                                </p:cTn>
                              </p:par>
                              <p:par>
                                <p:cTn id="179" presetID="42" presetClass="entr" presetSubtype="0" fill="hold" grpId="0" nodeType="withEffect">
                                  <p:stCondLst>
                                    <p:cond delay="0"/>
                                  </p:stCondLst>
                                  <p:childTnLst>
                                    <p:set>
                                      <p:cBhvr>
                                        <p:cTn id="180" dur="1" fill="hold">
                                          <p:stCondLst>
                                            <p:cond delay="0"/>
                                          </p:stCondLst>
                                        </p:cTn>
                                        <p:tgtEl>
                                          <p:spTgt spid="58"/>
                                        </p:tgtEl>
                                        <p:attrNameLst>
                                          <p:attrName>style.visibility</p:attrName>
                                        </p:attrNameLst>
                                      </p:cBhvr>
                                      <p:to>
                                        <p:strVal val="visible"/>
                                      </p:to>
                                    </p:set>
                                    <p:animEffect transition="in" filter="fade">
                                      <p:cBhvr>
                                        <p:cTn id="181" dur="1000"/>
                                        <p:tgtEl>
                                          <p:spTgt spid="58"/>
                                        </p:tgtEl>
                                      </p:cBhvr>
                                    </p:animEffect>
                                    <p:anim calcmode="lin" valueType="num">
                                      <p:cBhvr>
                                        <p:cTn id="182" dur="1000" fill="hold"/>
                                        <p:tgtEl>
                                          <p:spTgt spid="58"/>
                                        </p:tgtEl>
                                        <p:attrNameLst>
                                          <p:attrName>ppt_x</p:attrName>
                                        </p:attrNameLst>
                                      </p:cBhvr>
                                      <p:tavLst>
                                        <p:tav tm="0">
                                          <p:val>
                                            <p:strVal val="#ppt_x"/>
                                          </p:val>
                                        </p:tav>
                                        <p:tav tm="100000">
                                          <p:val>
                                            <p:strVal val="#ppt_x"/>
                                          </p:val>
                                        </p:tav>
                                      </p:tavLst>
                                    </p:anim>
                                    <p:anim calcmode="lin" valueType="num">
                                      <p:cBhvr>
                                        <p:cTn id="183" dur="1000" fill="hold"/>
                                        <p:tgtEl>
                                          <p:spTgt spid="58"/>
                                        </p:tgtEl>
                                        <p:attrNameLst>
                                          <p:attrName>ppt_y</p:attrName>
                                        </p:attrNameLst>
                                      </p:cBhvr>
                                      <p:tavLst>
                                        <p:tav tm="0">
                                          <p:val>
                                            <p:strVal val="#ppt_y+.1"/>
                                          </p:val>
                                        </p:tav>
                                        <p:tav tm="100000">
                                          <p:val>
                                            <p:strVal val="#ppt_y"/>
                                          </p:val>
                                        </p:tav>
                                      </p:tavLst>
                                    </p:anim>
                                  </p:childTnLst>
                                </p:cTn>
                              </p:par>
                              <p:par>
                                <p:cTn id="184" presetID="42" presetClass="exit" presetSubtype="0" fill="hold" grpId="1" nodeType="withEffect">
                                  <p:stCondLst>
                                    <p:cond delay="0"/>
                                  </p:stCondLst>
                                  <p:childTnLst>
                                    <p:animEffect transition="out" filter="fade">
                                      <p:cBhvr>
                                        <p:cTn id="185" dur="1000"/>
                                        <p:tgtEl>
                                          <p:spTgt spid="5"/>
                                        </p:tgtEl>
                                      </p:cBhvr>
                                    </p:animEffect>
                                    <p:anim calcmode="lin" valueType="num">
                                      <p:cBhvr>
                                        <p:cTn id="186" dur="1000"/>
                                        <p:tgtEl>
                                          <p:spTgt spid="5"/>
                                        </p:tgtEl>
                                        <p:attrNameLst>
                                          <p:attrName>ppt_x</p:attrName>
                                        </p:attrNameLst>
                                      </p:cBhvr>
                                      <p:tavLst>
                                        <p:tav tm="0">
                                          <p:val>
                                            <p:strVal val="ppt_x"/>
                                          </p:val>
                                        </p:tav>
                                        <p:tav tm="100000">
                                          <p:val>
                                            <p:strVal val="ppt_x"/>
                                          </p:val>
                                        </p:tav>
                                      </p:tavLst>
                                    </p:anim>
                                    <p:anim calcmode="lin" valueType="num">
                                      <p:cBhvr>
                                        <p:cTn id="187" dur="1000"/>
                                        <p:tgtEl>
                                          <p:spTgt spid="5"/>
                                        </p:tgtEl>
                                        <p:attrNameLst>
                                          <p:attrName>ppt_y</p:attrName>
                                        </p:attrNameLst>
                                      </p:cBhvr>
                                      <p:tavLst>
                                        <p:tav tm="0">
                                          <p:val>
                                            <p:strVal val="ppt_y"/>
                                          </p:val>
                                        </p:tav>
                                        <p:tav tm="100000">
                                          <p:val>
                                            <p:strVal val="ppt_y+.1"/>
                                          </p:val>
                                        </p:tav>
                                      </p:tavLst>
                                    </p:anim>
                                    <p:set>
                                      <p:cBhvr>
                                        <p:cTn id="188" dur="1" fill="hold">
                                          <p:stCondLst>
                                            <p:cond delay="999"/>
                                          </p:stCondLst>
                                        </p:cTn>
                                        <p:tgtEl>
                                          <p:spTgt spid="5"/>
                                        </p:tgtEl>
                                        <p:attrNameLst>
                                          <p:attrName>style.visibility</p:attrName>
                                        </p:attrNameLst>
                                      </p:cBhvr>
                                      <p:to>
                                        <p:strVal val="hidden"/>
                                      </p:to>
                                    </p:set>
                                  </p:childTnLst>
                                </p:cTn>
                              </p:par>
                            </p:childTnLst>
                          </p:cTn>
                        </p:par>
                        <p:par>
                          <p:cTn id="189" fill="hold">
                            <p:stCondLst>
                              <p:cond delay="1000"/>
                            </p:stCondLst>
                            <p:childTnLst>
                              <p:par>
                                <p:cTn id="190" presetID="35" presetClass="path" presetSubtype="0" accel="50000" decel="50000" fill="hold" nodeType="afterEffect">
                                  <p:stCondLst>
                                    <p:cond delay="0"/>
                                  </p:stCondLst>
                                  <p:childTnLst>
                                    <p:animMotion origin="layout" path="M -5.55556E-7 -3.33333E-6 L -0.36632 0.19537 " pathEditMode="relative" rAng="0" ptsTypes="AA">
                                      <p:cBhvr>
                                        <p:cTn id="191" dur="2000" fill="hold"/>
                                        <p:tgtEl>
                                          <p:spTgt spid="25"/>
                                        </p:tgtEl>
                                        <p:attrNameLst>
                                          <p:attrName>ppt_x</p:attrName>
                                          <p:attrName>ppt_y</p:attrName>
                                        </p:attrNameLst>
                                      </p:cBhvr>
                                      <p:rCtr x="-18316" y="9769"/>
                                    </p:animMotion>
                                  </p:childTnLst>
                                </p:cTn>
                              </p:par>
                              <p:par>
                                <p:cTn id="192" presetID="35" presetClass="path" presetSubtype="0" accel="50000" decel="50000" fill="hold" nodeType="withEffect">
                                  <p:stCondLst>
                                    <p:cond delay="250"/>
                                  </p:stCondLst>
                                  <p:childTnLst>
                                    <p:animMotion origin="layout" path="M -4.16667E-6 2.96296E-6 L -0.34027 0.17963 " pathEditMode="relative" rAng="0" ptsTypes="AA">
                                      <p:cBhvr>
                                        <p:cTn id="193" dur="2000" fill="hold"/>
                                        <p:tgtEl>
                                          <p:spTgt spid="24"/>
                                        </p:tgtEl>
                                        <p:attrNameLst>
                                          <p:attrName>ppt_x</p:attrName>
                                          <p:attrName>ppt_y</p:attrName>
                                        </p:attrNameLst>
                                      </p:cBhvr>
                                      <p:rCtr x="-17014" y="8981"/>
                                    </p:animMotion>
                                  </p:childTnLst>
                                </p:cTn>
                              </p:par>
                              <p:par>
                                <p:cTn id="194" presetID="35" presetClass="path" presetSubtype="0" accel="50000" decel="50000" fill="hold" nodeType="withEffect">
                                  <p:stCondLst>
                                    <p:cond delay="500"/>
                                  </p:stCondLst>
                                  <p:childTnLst>
                                    <p:animMotion origin="layout" path="M 5E-6 1.85185E-6 L -0.50556 0.30509 " pathEditMode="relative" rAng="0" ptsTypes="AA">
                                      <p:cBhvr>
                                        <p:cTn id="195" dur="2000" fill="hold"/>
                                        <p:tgtEl>
                                          <p:spTgt spid="22"/>
                                        </p:tgtEl>
                                        <p:attrNameLst>
                                          <p:attrName>ppt_x</p:attrName>
                                          <p:attrName>ppt_y</p:attrName>
                                        </p:attrNameLst>
                                      </p:cBhvr>
                                      <p:rCtr x="-25677" y="14190"/>
                                    </p:animMotion>
                                  </p:childTnLst>
                                </p:cTn>
                              </p:par>
                              <p:par>
                                <p:cTn id="196" presetID="35" presetClass="path" presetSubtype="0" accel="50000" decel="50000" fill="hold" nodeType="withEffect">
                                  <p:stCondLst>
                                    <p:cond delay="750"/>
                                  </p:stCondLst>
                                  <p:childTnLst>
                                    <p:animMotion origin="layout" path="M -2.5E-6 4.44444E-6 L -0.54618 0.20578 " pathEditMode="relative" rAng="0" ptsTypes="AA">
                                      <p:cBhvr>
                                        <p:cTn id="197" dur="2000" fill="hold"/>
                                        <p:tgtEl>
                                          <p:spTgt spid="21"/>
                                        </p:tgtEl>
                                        <p:attrNameLst>
                                          <p:attrName>ppt_x</p:attrName>
                                          <p:attrName>ppt_y</p:attrName>
                                        </p:attrNameLst>
                                      </p:cBhvr>
                                      <p:rCtr x="-27309" y="10278"/>
                                    </p:animMotion>
                                  </p:childTnLst>
                                </p:cTn>
                              </p:par>
                              <p:par>
                                <p:cTn id="198" presetID="35" presetClass="path" presetSubtype="0" accel="50000" decel="50000" fill="hold" nodeType="withEffect">
                                  <p:stCondLst>
                                    <p:cond delay="250"/>
                                  </p:stCondLst>
                                  <p:childTnLst>
                                    <p:animMotion origin="layout" path="M 4.16667E-6 1.85185E-6 L -0.63733 0.30509 " pathEditMode="relative" rAng="0" ptsTypes="AA">
                                      <p:cBhvr>
                                        <p:cTn id="199" dur="2000" fill="hold"/>
                                        <p:tgtEl>
                                          <p:spTgt spid="20"/>
                                        </p:tgtEl>
                                        <p:attrNameLst>
                                          <p:attrName>ppt_x</p:attrName>
                                          <p:attrName>ppt_y</p:attrName>
                                        </p:attrNameLst>
                                      </p:cBhvr>
                                      <p:rCtr x="-31753" y="12500"/>
                                    </p:animMotion>
                                  </p:childTnLst>
                                </p:cTn>
                              </p:par>
                              <p:par>
                                <p:cTn id="200" presetID="35" presetClass="path" presetSubtype="0" accel="50000" decel="50000" fill="hold" nodeType="withEffect">
                                  <p:stCondLst>
                                    <p:cond delay="500"/>
                                  </p:stCondLst>
                                  <p:childTnLst>
                                    <p:animMotion origin="layout" path="M 3.61111E-6 4.44444E-6 L -0.70226 0.30393 " pathEditMode="relative" rAng="0" ptsTypes="AA">
                                      <p:cBhvr>
                                        <p:cTn id="201" dur="2000" fill="hold"/>
                                        <p:tgtEl>
                                          <p:spTgt spid="23"/>
                                        </p:tgtEl>
                                        <p:attrNameLst>
                                          <p:attrName>ppt_x</p:attrName>
                                          <p:attrName>ppt_y</p:attrName>
                                        </p:attrNameLst>
                                      </p:cBhvr>
                                      <p:rCtr x="-35521" y="13495"/>
                                    </p:animMotion>
                                  </p:childTnLst>
                                </p:cTn>
                              </p:par>
                              <p:par>
                                <p:cTn id="202" presetID="22" presetClass="entr" presetSubtype="1" fill="hold" grpId="0" nodeType="withEffect">
                                  <p:stCondLst>
                                    <p:cond delay="500"/>
                                  </p:stCondLst>
                                  <p:childTnLst>
                                    <p:set>
                                      <p:cBhvr>
                                        <p:cTn id="203" dur="1" fill="hold">
                                          <p:stCondLst>
                                            <p:cond delay="0"/>
                                          </p:stCondLst>
                                        </p:cTn>
                                        <p:tgtEl>
                                          <p:spTgt spid="28"/>
                                        </p:tgtEl>
                                        <p:attrNameLst>
                                          <p:attrName>style.visibility</p:attrName>
                                        </p:attrNameLst>
                                      </p:cBhvr>
                                      <p:to>
                                        <p:strVal val="visible"/>
                                      </p:to>
                                    </p:set>
                                    <p:animEffect transition="in" filter="wipe(up)">
                                      <p:cBhvr>
                                        <p:cTn id="204" dur="3000"/>
                                        <p:tgtEl>
                                          <p:spTgt spid="28"/>
                                        </p:tgtEl>
                                      </p:cBhvr>
                                    </p:animEffect>
                                  </p:childTnLst>
                                </p:cTn>
                              </p:par>
                            </p:childTnLst>
                          </p:cTn>
                        </p:par>
                        <p:par>
                          <p:cTn id="205" fill="hold">
                            <p:stCondLst>
                              <p:cond delay="4500"/>
                            </p:stCondLst>
                            <p:childTnLst>
                              <p:par>
                                <p:cTn id="206" presetID="42" presetClass="exit" presetSubtype="0" fill="hold" grpId="1" nodeType="afterEffect">
                                  <p:stCondLst>
                                    <p:cond delay="0"/>
                                  </p:stCondLst>
                                  <p:childTnLst>
                                    <p:animEffect transition="out" filter="fade">
                                      <p:cBhvr>
                                        <p:cTn id="207" dur="1000"/>
                                        <p:tgtEl>
                                          <p:spTgt spid="58"/>
                                        </p:tgtEl>
                                      </p:cBhvr>
                                    </p:animEffect>
                                    <p:anim calcmode="lin" valueType="num">
                                      <p:cBhvr>
                                        <p:cTn id="208" dur="1000"/>
                                        <p:tgtEl>
                                          <p:spTgt spid="58"/>
                                        </p:tgtEl>
                                        <p:attrNameLst>
                                          <p:attrName>ppt_x</p:attrName>
                                        </p:attrNameLst>
                                      </p:cBhvr>
                                      <p:tavLst>
                                        <p:tav tm="0">
                                          <p:val>
                                            <p:strVal val="ppt_x"/>
                                          </p:val>
                                        </p:tav>
                                        <p:tav tm="100000">
                                          <p:val>
                                            <p:strVal val="ppt_x"/>
                                          </p:val>
                                        </p:tav>
                                      </p:tavLst>
                                    </p:anim>
                                    <p:anim calcmode="lin" valueType="num">
                                      <p:cBhvr>
                                        <p:cTn id="209" dur="1000"/>
                                        <p:tgtEl>
                                          <p:spTgt spid="58"/>
                                        </p:tgtEl>
                                        <p:attrNameLst>
                                          <p:attrName>ppt_y</p:attrName>
                                        </p:attrNameLst>
                                      </p:cBhvr>
                                      <p:tavLst>
                                        <p:tav tm="0">
                                          <p:val>
                                            <p:strVal val="ppt_y"/>
                                          </p:val>
                                        </p:tav>
                                        <p:tav tm="100000">
                                          <p:val>
                                            <p:strVal val="ppt_y+.1"/>
                                          </p:val>
                                        </p:tav>
                                      </p:tavLst>
                                    </p:anim>
                                    <p:set>
                                      <p:cBhvr>
                                        <p:cTn id="210"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16" grpId="0" animBg="1"/>
      <p:bldP spid="18" grpId="0" animBg="1"/>
      <p:bldP spid="27" grpId="0" animBg="1"/>
      <p:bldP spid="28" grpId="0" animBg="1"/>
      <p:bldP spid="31" grpId="0" animBg="1"/>
      <p:bldP spid="38" grpId="0" animBg="1"/>
      <p:bldP spid="38" grpId="1" animBg="1"/>
      <p:bldP spid="39" grpId="0" animBg="1"/>
      <p:bldP spid="39" grpId="1" animBg="1"/>
      <p:bldP spid="58" grpId="0" animBg="1"/>
      <p:bldP spid="5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533400" y="533400"/>
            <a:ext cx="8229600" cy="752100"/>
          </a:xfrm>
        </p:spPr>
        <p:txBody>
          <a:bodyPr/>
          <a:lstStyle/>
          <a:p>
            <a:r>
              <a:rPr lang="en-US" altLang="en-US" dirty="0"/>
              <a:t>Controlling Costs To Ensure A Profit  </a:t>
            </a:r>
          </a:p>
        </p:txBody>
      </p:sp>
      <p:sp>
        <p:nvSpPr>
          <p:cNvPr id="71683" name="Content Placeholder 4"/>
          <p:cNvSpPr>
            <a:spLocks noGrp="1"/>
          </p:cNvSpPr>
          <p:nvPr>
            <p:ph idx="1"/>
          </p:nvPr>
        </p:nvSpPr>
        <p:spPr>
          <a:xfrm>
            <a:off x="510871" y="1285500"/>
            <a:ext cx="8440554" cy="4525963"/>
          </a:xfrm>
        </p:spPr>
        <p:txBody>
          <a:bodyPr>
            <a:noAutofit/>
          </a:bodyPr>
          <a:lstStyle/>
          <a:p>
            <a:r>
              <a:rPr lang="en-US" altLang="en-US" sz="2800" dirty="0"/>
              <a:t>Financial performance will be affected if an operations cost are not controlled. Let’s review the following areas of controlling cost:</a:t>
            </a:r>
          </a:p>
          <a:p>
            <a:endParaRPr lang="en-US" altLang="en-US" sz="600" dirty="0"/>
          </a:p>
          <a:p>
            <a:endParaRPr lang="en-US" altLang="en-US" sz="600" dirty="0"/>
          </a:p>
          <a:p>
            <a:pPr lvl="1"/>
            <a:r>
              <a:rPr lang="en-US" altLang="en-US" sz="2600" dirty="0"/>
              <a:t>Operational Costs </a:t>
            </a:r>
          </a:p>
          <a:p>
            <a:pPr marL="285750" lvl="1" indent="0">
              <a:buNone/>
            </a:pPr>
            <a:endParaRPr lang="en-US" altLang="en-US" sz="600" dirty="0"/>
          </a:p>
          <a:p>
            <a:pPr lvl="1"/>
            <a:r>
              <a:rPr lang="en-US" altLang="en-US" sz="2600" dirty="0"/>
              <a:t>Additional Time </a:t>
            </a:r>
            <a:endParaRPr lang="en-US" altLang="en-US" sz="2800" dirty="0"/>
          </a:p>
          <a:p>
            <a:endParaRPr lang="en-US" altLang="en-US" sz="600" dirty="0"/>
          </a:p>
          <a:p>
            <a:pPr lvl="1"/>
            <a:r>
              <a:rPr lang="en-US" altLang="en-US" sz="2600" dirty="0"/>
              <a:t> Reading Reports</a:t>
            </a:r>
          </a:p>
          <a:p>
            <a:pPr lvl="2"/>
            <a:r>
              <a:rPr lang="en-US" sz="2400" dirty="0"/>
              <a:t>Profit and Loss</a:t>
            </a:r>
          </a:p>
          <a:p>
            <a:pPr lvl="2"/>
            <a:r>
              <a:rPr lang="en-US" altLang="en-US" sz="2400" dirty="0"/>
              <a:t>Dash Board</a:t>
            </a:r>
          </a:p>
          <a:p>
            <a:pPr lvl="2"/>
            <a:endParaRPr lang="en-US" sz="2400" dirty="0"/>
          </a:p>
          <a:p>
            <a:pPr marL="1143000" lvl="3" indent="0">
              <a:buNone/>
            </a:pPr>
            <a:endParaRPr lang="en-US" sz="2000" dirty="0"/>
          </a:p>
          <a:p>
            <a:pPr marL="1143000" lvl="3" indent="0">
              <a:buNone/>
            </a:pPr>
            <a:endParaRPr lang="en-US" sz="2000" dirty="0"/>
          </a:p>
          <a:p>
            <a:pPr marL="1143000" lvl="3" indent="0">
              <a:buNone/>
            </a:pPr>
            <a:endParaRPr lang="en-US" altLang="en-US" sz="600" dirty="0"/>
          </a:p>
          <a:p>
            <a:endParaRPr lang="en-US" altLang="en-US" dirty="0"/>
          </a:p>
        </p:txBody>
      </p:sp>
      <p:sp>
        <p:nvSpPr>
          <p:cNvPr id="3" name="TextBox 2"/>
          <p:cNvSpPr txBox="1"/>
          <p:nvPr/>
        </p:nvSpPr>
        <p:spPr>
          <a:xfrm>
            <a:off x="4343400" y="2488793"/>
            <a:ext cx="5791200" cy="2185214"/>
          </a:xfrm>
          <a:prstGeom prst="rect">
            <a:avLst/>
          </a:prstGeom>
          <a:noFill/>
        </p:spPr>
        <p:txBody>
          <a:bodyPr wrap="square" rtlCol="0">
            <a:spAutoFit/>
          </a:bodyPr>
          <a:lstStyle/>
          <a:p>
            <a:r>
              <a:rPr lang="en-US" sz="2800" dirty="0">
                <a:solidFill>
                  <a:schemeClr val="bg2">
                    <a:lumMod val="75000"/>
                  </a:schemeClr>
                </a:solidFill>
                <a:latin typeface="Arial Black" panose="020B0A04020102020204" pitchFamily="34" charset="0"/>
              </a:rPr>
              <a:t>    Keep</a:t>
            </a:r>
            <a:r>
              <a:rPr lang="en-US" dirty="0">
                <a:solidFill>
                  <a:schemeClr val="bg2">
                    <a:lumMod val="75000"/>
                  </a:schemeClr>
                </a:solidFill>
                <a:latin typeface="Arial Black" panose="020B0A04020102020204" pitchFamily="34" charset="0"/>
              </a:rPr>
              <a:t> </a:t>
            </a:r>
            <a:r>
              <a:rPr lang="en-US" sz="3600" b="1" dirty="0">
                <a:latin typeface="Arial Black" panose="020B0A04020102020204" pitchFamily="34" charset="0"/>
              </a:rPr>
              <a:t>cost down </a:t>
            </a:r>
          </a:p>
          <a:p>
            <a:r>
              <a:rPr lang="en-US" sz="3600" b="1" dirty="0">
                <a:latin typeface="Arial Black" panose="020B0A04020102020204" pitchFamily="34" charset="0"/>
              </a:rPr>
              <a:t>		</a:t>
            </a:r>
            <a:r>
              <a:rPr lang="en-US" sz="2800" dirty="0">
                <a:solidFill>
                  <a:schemeClr val="bg2">
                    <a:lumMod val="75000"/>
                  </a:schemeClr>
                </a:solidFill>
                <a:latin typeface="Arial Black" panose="020B0A04020102020204" pitchFamily="34" charset="0"/>
              </a:rPr>
              <a:t>to ensure 				revenue turns 			into </a:t>
            </a:r>
            <a:r>
              <a:rPr lang="en-US" sz="3600" b="1" dirty="0">
                <a:latin typeface="Arial Black" panose="020B0A04020102020204" pitchFamily="34" charset="0"/>
              </a:rPr>
              <a:t>profit</a:t>
            </a:r>
          </a:p>
        </p:txBody>
      </p:sp>
      <p:sp>
        <p:nvSpPr>
          <p:cNvPr id="4" name="Down Arrow 3"/>
          <p:cNvSpPr/>
          <p:nvPr/>
        </p:nvSpPr>
        <p:spPr>
          <a:xfrm>
            <a:off x="4616116" y="3220663"/>
            <a:ext cx="1676400" cy="2590800"/>
          </a:xfrm>
          <a:prstGeom prst="downArrow">
            <a:avLst/>
          </a:prstGeom>
          <a:solidFill>
            <a:srgbClr val="FF6666"/>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389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69357">
            <a:off x="1258840" y="1862570"/>
            <a:ext cx="1370227" cy="1829704"/>
          </a:xfrm>
          <a:prstGeom prst="rect">
            <a:avLst/>
          </a:prstGeom>
        </p:spPr>
      </p:pic>
      <p:sp>
        <p:nvSpPr>
          <p:cNvPr id="38914" name="Rectangle 2"/>
          <p:cNvSpPr>
            <a:spLocks noGrp="1" noChangeArrowheads="1"/>
          </p:cNvSpPr>
          <p:nvPr>
            <p:ph type="title"/>
          </p:nvPr>
        </p:nvSpPr>
        <p:spPr>
          <a:xfrm>
            <a:off x="533400" y="490658"/>
            <a:ext cx="8229600" cy="788863"/>
          </a:xfrm>
        </p:spPr>
        <p:txBody>
          <a:bodyPr/>
          <a:lstStyle/>
          <a:p>
            <a:pPr eaLnBrk="1" hangingPunct="1"/>
            <a:r>
              <a:rPr lang="en-US" altLang="en-US" dirty="0"/>
              <a:t>Operational Costs</a:t>
            </a:r>
          </a:p>
        </p:txBody>
      </p:sp>
      <p:sp>
        <p:nvSpPr>
          <p:cNvPr id="38915" name="Rectangle 3"/>
          <p:cNvSpPr>
            <a:spLocks noGrp="1" noChangeArrowheads="1"/>
          </p:cNvSpPr>
          <p:nvPr>
            <p:ph idx="1"/>
          </p:nvPr>
        </p:nvSpPr>
        <p:spPr>
          <a:xfrm>
            <a:off x="563562" y="1230827"/>
            <a:ext cx="7864475" cy="546029"/>
          </a:xfrm>
        </p:spPr>
        <p:txBody>
          <a:bodyPr>
            <a:noAutofit/>
          </a:bodyPr>
          <a:lstStyle/>
          <a:p>
            <a:pPr eaLnBrk="1" hangingPunct="1"/>
            <a:r>
              <a:rPr lang="en-US" altLang="en-US" sz="2800" dirty="0"/>
              <a:t>Operational costs are all the expenses it takes to run a business. </a:t>
            </a:r>
          </a:p>
        </p:txBody>
      </p:sp>
      <p:sp>
        <p:nvSpPr>
          <p:cNvPr id="13" name="Freeform 12"/>
          <p:cNvSpPr/>
          <p:nvPr/>
        </p:nvSpPr>
        <p:spPr>
          <a:xfrm>
            <a:off x="4495800" y="5036318"/>
            <a:ext cx="4606898" cy="1030813"/>
          </a:xfrm>
          <a:custGeom>
            <a:avLst/>
            <a:gdLst>
              <a:gd name="connsiteX0" fmla="*/ 0 w 2226700"/>
              <a:gd name="connsiteY0" fmla="*/ 0 h 1318003"/>
              <a:gd name="connsiteX1" fmla="*/ 2226700 w 2226700"/>
              <a:gd name="connsiteY1" fmla="*/ 0 h 1318003"/>
              <a:gd name="connsiteX2" fmla="*/ 2226700 w 2226700"/>
              <a:gd name="connsiteY2" fmla="*/ 1318003 h 1318003"/>
              <a:gd name="connsiteX3" fmla="*/ 0 w 2226700"/>
              <a:gd name="connsiteY3" fmla="*/ 1318003 h 1318003"/>
              <a:gd name="connsiteX4" fmla="*/ 0 w 2226700"/>
              <a:gd name="connsiteY4" fmla="*/ 0 h 131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00" h="1318003">
                <a:moveTo>
                  <a:pt x="0" y="0"/>
                </a:moveTo>
                <a:lnTo>
                  <a:pt x="2226700" y="0"/>
                </a:lnTo>
                <a:lnTo>
                  <a:pt x="2226700" y="1318003"/>
                </a:lnTo>
                <a:lnTo>
                  <a:pt x="0" y="1318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800100">
              <a:lnSpc>
                <a:spcPct val="90000"/>
              </a:lnSpc>
              <a:spcBef>
                <a:spcPct val="0"/>
              </a:spcBef>
              <a:spcAft>
                <a:spcPct val="15000"/>
              </a:spcAft>
              <a:buFont typeface="Wingdings" panose="05000000000000000000" pitchFamily="2" charset="2"/>
              <a:buChar char="Ø"/>
            </a:pPr>
            <a:r>
              <a:rPr lang="en-US" kern="1200" baseline="0" dirty="0">
                <a:solidFill>
                  <a:srgbClr val="000000"/>
                </a:solidFill>
              </a:rPr>
              <a:t>All cost that are neither food nor labor. Examples are cleaning supplies, equipment</a:t>
            </a:r>
            <a:r>
              <a:rPr lang="en-US" kern="1200" dirty="0">
                <a:solidFill>
                  <a:srgbClr val="000000"/>
                </a:solidFill>
              </a:rPr>
              <a:t> repair</a:t>
            </a:r>
            <a:r>
              <a:rPr lang="en-US" dirty="0">
                <a:solidFill>
                  <a:srgbClr val="000000"/>
                </a:solidFill>
              </a:rPr>
              <a:t>, and pest control. </a:t>
            </a:r>
            <a:endParaRPr lang="en-US" kern="1200" baseline="0" dirty="0">
              <a:solidFill>
                <a:srgbClr val="000000"/>
              </a:solidFill>
            </a:endParaRPr>
          </a:p>
        </p:txBody>
      </p:sp>
      <p:sp>
        <p:nvSpPr>
          <p:cNvPr id="9" name="Freeform 8"/>
          <p:cNvSpPr/>
          <p:nvPr/>
        </p:nvSpPr>
        <p:spPr>
          <a:xfrm>
            <a:off x="4498974" y="3784415"/>
            <a:ext cx="4264025" cy="786174"/>
          </a:xfrm>
          <a:custGeom>
            <a:avLst/>
            <a:gdLst>
              <a:gd name="connsiteX0" fmla="*/ 0 w 2206060"/>
              <a:gd name="connsiteY0" fmla="*/ 0 h 1318003"/>
              <a:gd name="connsiteX1" fmla="*/ 2206060 w 2206060"/>
              <a:gd name="connsiteY1" fmla="*/ 0 h 1318003"/>
              <a:gd name="connsiteX2" fmla="*/ 2206060 w 2206060"/>
              <a:gd name="connsiteY2" fmla="*/ 1318003 h 1318003"/>
              <a:gd name="connsiteX3" fmla="*/ 0 w 2206060"/>
              <a:gd name="connsiteY3" fmla="*/ 1318003 h 1318003"/>
              <a:gd name="connsiteX4" fmla="*/ 0 w 2206060"/>
              <a:gd name="connsiteY4" fmla="*/ 0 h 131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060" h="1318003">
                <a:moveTo>
                  <a:pt x="0" y="0"/>
                </a:moveTo>
                <a:lnTo>
                  <a:pt x="2206060" y="0"/>
                </a:lnTo>
                <a:lnTo>
                  <a:pt x="2206060" y="1318003"/>
                </a:lnTo>
                <a:lnTo>
                  <a:pt x="0" y="1318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800100">
              <a:lnSpc>
                <a:spcPct val="90000"/>
              </a:lnSpc>
              <a:spcBef>
                <a:spcPct val="0"/>
              </a:spcBef>
              <a:spcAft>
                <a:spcPct val="15000"/>
              </a:spcAft>
              <a:buFont typeface="Wingdings" panose="05000000000000000000" pitchFamily="2" charset="2"/>
              <a:buChar char="Ø"/>
            </a:pPr>
            <a:r>
              <a:rPr lang="en-US" dirty="0">
                <a:solidFill>
                  <a:srgbClr val="000000"/>
                </a:solidFill>
              </a:rPr>
              <a:t>Cost of</a:t>
            </a:r>
            <a:r>
              <a:rPr lang="en-US" kern="1200" baseline="0" dirty="0">
                <a:solidFill>
                  <a:srgbClr val="000000"/>
                </a:solidFill>
              </a:rPr>
              <a:t> producing the menu items</a:t>
            </a:r>
            <a:r>
              <a:rPr lang="en-US" dirty="0">
                <a:solidFill>
                  <a:srgbClr val="000000"/>
                </a:solidFill>
              </a:rPr>
              <a:t>, </a:t>
            </a:r>
            <a:r>
              <a:rPr lang="en-US" kern="1200" dirty="0">
                <a:solidFill>
                  <a:srgbClr val="000000"/>
                </a:solidFill>
              </a:rPr>
              <a:t>including paper goods. </a:t>
            </a:r>
            <a:endParaRPr lang="en-US" kern="1200" baseline="0" dirty="0">
              <a:solidFill>
                <a:srgbClr val="000000"/>
              </a:solidFill>
            </a:endParaRPr>
          </a:p>
        </p:txBody>
      </p:sp>
      <p:sp>
        <p:nvSpPr>
          <p:cNvPr id="11" name="Freeform 10"/>
          <p:cNvSpPr/>
          <p:nvPr/>
        </p:nvSpPr>
        <p:spPr>
          <a:xfrm>
            <a:off x="4495799" y="2520737"/>
            <a:ext cx="4495800" cy="1030813"/>
          </a:xfrm>
          <a:custGeom>
            <a:avLst/>
            <a:gdLst>
              <a:gd name="connsiteX0" fmla="*/ 0 w 2235320"/>
              <a:gd name="connsiteY0" fmla="*/ 0 h 1318003"/>
              <a:gd name="connsiteX1" fmla="*/ 2235320 w 2235320"/>
              <a:gd name="connsiteY1" fmla="*/ 0 h 1318003"/>
              <a:gd name="connsiteX2" fmla="*/ 2235320 w 2235320"/>
              <a:gd name="connsiteY2" fmla="*/ 1318003 h 1318003"/>
              <a:gd name="connsiteX3" fmla="*/ 0 w 2235320"/>
              <a:gd name="connsiteY3" fmla="*/ 1318003 h 1318003"/>
              <a:gd name="connsiteX4" fmla="*/ 0 w 2235320"/>
              <a:gd name="connsiteY4" fmla="*/ 0 h 131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320" h="1318003">
                <a:moveTo>
                  <a:pt x="0" y="0"/>
                </a:moveTo>
                <a:lnTo>
                  <a:pt x="2235320" y="0"/>
                </a:lnTo>
                <a:lnTo>
                  <a:pt x="2235320" y="1318003"/>
                </a:lnTo>
                <a:lnTo>
                  <a:pt x="0" y="1318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342900" lvl="1" indent="-342900" algn="l" defTabSz="800100">
              <a:lnSpc>
                <a:spcPct val="90000"/>
              </a:lnSpc>
              <a:spcBef>
                <a:spcPct val="0"/>
              </a:spcBef>
              <a:spcAft>
                <a:spcPct val="15000"/>
              </a:spcAft>
              <a:buFont typeface="Wingdings" panose="05000000000000000000" pitchFamily="2" charset="2"/>
              <a:buChar char="Ø"/>
            </a:pPr>
            <a:r>
              <a:rPr lang="en-US" kern="1200" baseline="0" dirty="0">
                <a:solidFill>
                  <a:srgbClr val="000000"/>
                </a:solidFill>
              </a:rPr>
              <a:t>Cost of all employees necessary to run the business. OT and</a:t>
            </a:r>
            <a:r>
              <a:rPr lang="en-US" kern="1200" dirty="0">
                <a:solidFill>
                  <a:srgbClr val="000000"/>
                </a:solidFill>
              </a:rPr>
              <a:t> </a:t>
            </a:r>
            <a:r>
              <a:rPr lang="en-US" kern="1200" baseline="0" dirty="0">
                <a:solidFill>
                  <a:srgbClr val="000000"/>
                </a:solidFill>
              </a:rPr>
              <a:t>Additional hours can increase the labor cost.	</a:t>
            </a:r>
          </a:p>
        </p:txBody>
      </p:sp>
      <p:sp>
        <p:nvSpPr>
          <p:cNvPr id="38913" name="AutoShape 2" descr="Image result for flying money gif"/>
          <p:cNvSpPr>
            <a:spLocks noChangeAspect="1" noChangeArrowheads="1"/>
          </p:cNvSpPr>
          <p:nvPr/>
        </p:nvSpPr>
        <p:spPr bwMode="auto">
          <a:xfrm>
            <a:off x="155574" y="-144463"/>
            <a:ext cx="1932231" cy="19322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 name="Picture 3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154757">
            <a:off x="1250942" y="4595157"/>
            <a:ext cx="1386022" cy="1850797"/>
          </a:xfrm>
          <a:prstGeom prst="rect">
            <a:avLst/>
          </a:prstGeom>
        </p:spPr>
      </p:pic>
      <p:sp>
        <p:nvSpPr>
          <p:cNvPr id="6" name="Rounded Rectangle 5"/>
          <p:cNvSpPr/>
          <p:nvPr/>
        </p:nvSpPr>
        <p:spPr>
          <a:xfrm>
            <a:off x="2689161" y="3777988"/>
            <a:ext cx="1578039" cy="89205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rgbClr val="000000"/>
                </a:solidFill>
              </a:rPr>
              <a:t>Food Cost </a:t>
            </a:r>
          </a:p>
        </p:txBody>
      </p:sp>
      <p:sp>
        <p:nvSpPr>
          <p:cNvPr id="29" name="Rounded Rectangle 28"/>
          <p:cNvSpPr/>
          <p:nvPr/>
        </p:nvSpPr>
        <p:spPr>
          <a:xfrm>
            <a:off x="2682811" y="5036318"/>
            <a:ext cx="1584389" cy="907282"/>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rgbClr val="000000"/>
                </a:solidFill>
              </a:rPr>
              <a:t>Over-head Cost </a:t>
            </a:r>
          </a:p>
        </p:txBody>
      </p:sp>
      <p:sp>
        <p:nvSpPr>
          <p:cNvPr id="31" name="Rounded Rectangle 30"/>
          <p:cNvSpPr/>
          <p:nvPr/>
        </p:nvSpPr>
        <p:spPr>
          <a:xfrm>
            <a:off x="2704933" y="2417788"/>
            <a:ext cx="1584389" cy="928022"/>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rgbClr val="000000"/>
                </a:solidFill>
              </a:rPr>
              <a:t>Labor Cost</a:t>
            </a:r>
          </a:p>
        </p:txBody>
      </p:sp>
      <p:pic>
        <p:nvPicPr>
          <p:cNvPr id="39" name="Picture 3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34204" y="3194864"/>
            <a:ext cx="1348607" cy="1800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9" presetClass="path" presetSubtype="0" accel="50000" decel="50000" fill="hold" nodeType="clickEffect">
                                  <p:stCondLst>
                                    <p:cond delay="0"/>
                                  </p:stCondLst>
                                  <p:childTnLst>
                                    <p:animMotion origin="layout" path="M -3.33333E-6 1.85185E-6 C -3.33333E-6 -0.03496 -0.03437 -0.06204 -0.07586 -0.06204 C -0.11892 -0.06204 -0.15295 -0.03496 -0.15295 1.85185E-6 C -0.15295 0.03495 -0.18715 0.06204 -0.22951 0.06204 C -0.271 0.06204 -0.30555 0.03495 -0.30555 1.85185E-6 " pathEditMode="relative" rAng="0" ptsTypes="AAAAA">
                                      <p:cBhvr>
                                        <p:cTn id="14" dur="2000" fill="hold"/>
                                        <p:tgtEl>
                                          <p:spTgt spid="38916"/>
                                        </p:tgtEl>
                                        <p:attrNameLst>
                                          <p:attrName>ppt_x</p:attrName>
                                          <p:attrName>ppt_y</p:attrName>
                                        </p:attrNameLst>
                                      </p:cBhvr>
                                      <p:rCtr x="-15278" y="0"/>
                                    </p:animMotion>
                                  </p:childTnLst>
                                </p:cTn>
                              </p:par>
                              <p:par>
                                <p:cTn id="15" presetID="59" presetClass="path" presetSubtype="0" accel="50000" decel="50000" fill="hold" nodeType="withEffect">
                                  <p:stCondLst>
                                    <p:cond delay="0"/>
                                  </p:stCondLst>
                                  <p:childTnLst>
                                    <p:animMotion origin="layout" path="M 1.94444E-6 -2.22222E-6 C 1.94444E-6 -0.03495 -0.02934 -0.06203 -0.06476 -0.06203 C -0.10209 -0.06203 -0.13073 -0.03495 -0.13073 -2.22222E-6 C -0.13073 0.03496 -0.15972 0.06204 -0.19653 0.06204 C -0.23177 0.06204 -0.26111 0.03496 -0.26111 -2.22222E-6 " pathEditMode="relative" rAng="0" ptsTypes="AAAAA">
                                      <p:cBhvr>
                                        <p:cTn id="16" dur="2000" fill="hold"/>
                                        <p:tgtEl>
                                          <p:spTgt spid="39"/>
                                        </p:tgtEl>
                                        <p:attrNameLst>
                                          <p:attrName>ppt_x</p:attrName>
                                          <p:attrName>ppt_y</p:attrName>
                                        </p:attrNameLst>
                                      </p:cBhvr>
                                      <p:rCtr x="-13056" y="0"/>
                                    </p:animMotion>
                                  </p:childTnLst>
                                </p:cTn>
                              </p:par>
                              <p:par>
                                <p:cTn id="17" presetID="59" presetClass="path" presetSubtype="0" accel="50000" decel="50000" fill="hold" nodeType="withEffect">
                                  <p:stCondLst>
                                    <p:cond delay="0"/>
                                  </p:stCondLst>
                                  <p:childTnLst>
                                    <p:animMotion origin="layout" path="M 2.77556E-17 -1.11111E-6 C 2.77556E-17 -0.03495 -0.02847 -0.06204 -0.06302 -0.06204 C -0.09878 -0.06204 -0.12708 -0.03495 -0.12708 -1.11111E-6 C -0.12708 0.03495 -0.15556 0.06204 -0.19115 0.06204 C -0.22569 0.06204 -0.25417 0.03495 -0.25417 -1.11111E-6 " pathEditMode="relative" rAng="0" ptsTypes="AAAAA">
                                      <p:cBhvr>
                                        <p:cTn id="18" dur="2000" fill="hold"/>
                                        <p:tgtEl>
                                          <p:spTgt spid="38"/>
                                        </p:tgtEl>
                                        <p:attrNameLst>
                                          <p:attrName>ppt_x</p:attrName>
                                          <p:attrName>ppt_y</p:attrName>
                                        </p:attrNameLst>
                                      </p:cBhvr>
                                      <p:rCtr x="-127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b="12433"/>
          <a:stretch/>
        </p:blipFill>
        <p:spPr>
          <a:xfrm>
            <a:off x="228600" y="3792883"/>
            <a:ext cx="1991289" cy="2551777"/>
          </a:xfrm>
          <a:prstGeom prst="rect">
            <a:avLst/>
          </a:prstGeom>
        </p:spPr>
      </p:pic>
      <p:sp>
        <p:nvSpPr>
          <p:cNvPr id="69634" name="Title 1"/>
          <p:cNvSpPr>
            <a:spLocks noGrp="1"/>
          </p:cNvSpPr>
          <p:nvPr>
            <p:ph type="title"/>
          </p:nvPr>
        </p:nvSpPr>
        <p:spPr>
          <a:xfrm>
            <a:off x="503682" y="609600"/>
            <a:ext cx="8229600" cy="1143000"/>
          </a:xfrm>
        </p:spPr>
        <p:txBody>
          <a:bodyPr/>
          <a:lstStyle/>
          <a:p>
            <a:r>
              <a:rPr lang="en-US" altLang="en-US" dirty="0"/>
              <a:t>The Impact of Additional Hours and Overtime</a:t>
            </a:r>
          </a:p>
        </p:txBody>
      </p:sp>
      <p:sp>
        <p:nvSpPr>
          <p:cNvPr id="2" name="TextBox 1"/>
          <p:cNvSpPr txBox="1"/>
          <p:nvPr/>
        </p:nvSpPr>
        <p:spPr>
          <a:xfrm>
            <a:off x="467268" y="1699597"/>
            <a:ext cx="8458200" cy="954107"/>
          </a:xfrm>
          <a:prstGeom prst="rect">
            <a:avLst/>
          </a:prstGeom>
          <a:noFill/>
        </p:spPr>
        <p:txBody>
          <a:bodyPr wrap="square" rtlCol="0">
            <a:spAutoFit/>
          </a:bodyPr>
          <a:lstStyle/>
          <a:p>
            <a:r>
              <a:rPr lang="en-US" altLang="en-US" sz="2800" dirty="0">
                <a:solidFill>
                  <a:srgbClr val="000000"/>
                </a:solidFill>
                <a:latin typeface="+mn-lt"/>
              </a:rPr>
              <a:t>Working additional hours or overtime can affect the cafeteria’s financial performance. </a:t>
            </a:r>
          </a:p>
        </p:txBody>
      </p:sp>
      <p:sp>
        <p:nvSpPr>
          <p:cNvPr id="3" name="TextBox 2"/>
          <p:cNvSpPr txBox="1"/>
          <p:nvPr/>
        </p:nvSpPr>
        <p:spPr>
          <a:xfrm>
            <a:off x="613575" y="2653704"/>
            <a:ext cx="8009813" cy="2369880"/>
          </a:xfrm>
          <a:prstGeom prst="rect">
            <a:avLst/>
          </a:prstGeom>
          <a:noFill/>
        </p:spPr>
        <p:txBody>
          <a:bodyPr wrap="square" rtlCol="0">
            <a:spAutoFit/>
          </a:bodyPr>
          <a:lstStyle/>
          <a:p>
            <a:pPr marL="914400" lvl="1" indent="-457200">
              <a:buFont typeface="Wingdings" panose="05000000000000000000" pitchFamily="2" charset="2"/>
              <a:buChar char="Ø"/>
            </a:pPr>
            <a:r>
              <a:rPr lang="en-US" altLang="en-US" sz="2600" dirty="0">
                <a:solidFill>
                  <a:srgbClr val="000000"/>
                </a:solidFill>
                <a:latin typeface="+mn-lt"/>
              </a:rPr>
              <a:t>Sub-workers increase your additional hours.</a:t>
            </a:r>
            <a:r>
              <a:rPr lang="en-US" altLang="en-US" dirty="0">
                <a:solidFill>
                  <a:srgbClr val="000000"/>
                </a:solidFill>
                <a:latin typeface="+mn-lt"/>
              </a:rPr>
              <a:t> </a:t>
            </a:r>
          </a:p>
          <a:p>
            <a:pPr marL="1371600" lvl="2" indent="-457200">
              <a:buFont typeface="Arial" panose="020B0604020202020204" pitchFamily="34" charset="0"/>
              <a:buChar char="•"/>
            </a:pPr>
            <a:r>
              <a:rPr lang="en-US" altLang="en-US" dirty="0">
                <a:solidFill>
                  <a:srgbClr val="000000"/>
                </a:solidFill>
                <a:latin typeface="+mn-lt"/>
              </a:rPr>
              <a:t>When an employee calls out sick and a sub fills in,  two people are being paid.  </a:t>
            </a:r>
          </a:p>
          <a:p>
            <a:pPr marL="1371600" lvl="2" indent="-457200">
              <a:buFont typeface="Arial" panose="020B0604020202020204" pitchFamily="34" charset="0"/>
              <a:buChar char="•"/>
            </a:pPr>
            <a:r>
              <a:rPr lang="en-US" altLang="en-US" dirty="0">
                <a:solidFill>
                  <a:srgbClr val="000000"/>
                </a:solidFill>
                <a:latin typeface="+mn-lt"/>
              </a:rPr>
              <a:t>Before requesting a sub, ask yourself if the cafeteria can function without the extra labor for that day.</a:t>
            </a:r>
          </a:p>
          <a:p>
            <a:pPr marL="457200" indent="-457200">
              <a:buFont typeface="Wingdings" panose="05000000000000000000" pitchFamily="2" charset="2"/>
              <a:buChar char="Ø"/>
            </a:pPr>
            <a:endParaRPr lang="en-US" altLang="en-US" sz="2600" dirty="0">
              <a:solidFill>
                <a:srgbClr val="000000"/>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533400" y="281055"/>
            <a:ext cx="8229600" cy="1143000"/>
          </a:xfrm>
        </p:spPr>
        <p:txBody>
          <a:bodyPr>
            <a:normAutofit/>
          </a:bodyPr>
          <a:lstStyle/>
          <a:p>
            <a:pPr>
              <a:defRPr/>
            </a:pPr>
            <a:r>
              <a:rPr lang="en-US" dirty="0"/>
              <a:t>How To Control Food Cost</a:t>
            </a:r>
          </a:p>
        </p:txBody>
      </p:sp>
      <p:sp>
        <p:nvSpPr>
          <p:cNvPr id="3" name="Content Placeholder 2"/>
          <p:cNvSpPr>
            <a:spLocks noGrp="1"/>
          </p:cNvSpPr>
          <p:nvPr>
            <p:ph idx="1"/>
          </p:nvPr>
        </p:nvSpPr>
        <p:spPr>
          <a:xfrm>
            <a:off x="550544" y="2414337"/>
            <a:ext cx="8212455" cy="4525963"/>
          </a:xfrm>
        </p:spPr>
        <p:txBody>
          <a:bodyPr>
            <a:noAutofit/>
          </a:bodyPr>
          <a:lstStyle/>
          <a:p>
            <a:pPr>
              <a:defRPr/>
            </a:pPr>
            <a:r>
              <a:rPr lang="en-US" sz="2800" dirty="0"/>
              <a:t>Ordering</a:t>
            </a:r>
          </a:p>
          <a:p>
            <a:pPr lvl="1">
              <a:defRPr/>
            </a:pPr>
            <a:r>
              <a:rPr lang="en-US" sz="2600" dirty="0"/>
              <a:t>Always physically check what you have on hand</a:t>
            </a:r>
          </a:p>
          <a:p>
            <a:pPr lvl="1">
              <a:defRPr/>
            </a:pPr>
            <a:r>
              <a:rPr lang="en-US" sz="2600" dirty="0"/>
              <a:t>Avoid ordering unneeded items by revising and adjusting the quantities on the shopping list</a:t>
            </a:r>
          </a:p>
          <a:p>
            <a:pPr lvl="1">
              <a:defRPr/>
            </a:pPr>
            <a:r>
              <a:rPr lang="en-US" sz="2600" dirty="0"/>
              <a:t>Prepare orders based on customer preference</a:t>
            </a:r>
          </a:p>
          <a:p>
            <a:pPr lvl="1">
              <a:defRPr/>
            </a:pPr>
            <a:r>
              <a:rPr lang="en-US" sz="2600" dirty="0"/>
              <a:t>Set realistic par levels </a:t>
            </a:r>
          </a:p>
          <a:p>
            <a:pPr lvl="1">
              <a:defRPr/>
            </a:pPr>
            <a:r>
              <a:rPr lang="en-US" sz="2600" dirty="0"/>
              <a:t>Orders should include expected increased participation </a:t>
            </a:r>
          </a:p>
          <a:p>
            <a:pPr lvl="1">
              <a:defRPr/>
            </a:pPr>
            <a:endParaRPr lang="en-US" dirty="0"/>
          </a:p>
          <a:p>
            <a:pPr>
              <a:defRPr/>
            </a:pPr>
            <a:endParaRPr lang="en-US" dirty="0"/>
          </a:p>
          <a:p>
            <a:pPr lvl="1">
              <a:defRPr/>
            </a:pPr>
            <a:endParaRPr lang="en-US" dirty="0"/>
          </a:p>
        </p:txBody>
      </p:sp>
      <p:sp>
        <p:nvSpPr>
          <p:cNvPr id="2" name="TextBox 1"/>
          <p:cNvSpPr txBox="1"/>
          <p:nvPr/>
        </p:nvSpPr>
        <p:spPr>
          <a:xfrm>
            <a:off x="550545" y="1295400"/>
            <a:ext cx="8468359" cy="954107"/>
          </a:xfrm>
          <a:prstGeom prst="rect">
            <a:avLst/>
          </a:prstGeom>
          <a:noFill/>
        </p:spPr>
        <p:txBody>
          <a:bodyPr wrap="square" rtlCol="0">
            <a:spAutoFit/>
          </a:bodyPr>
          <a:lstStyle/>
          <a:p>
            <a:r>
              <a:rPr lang="en-US" sz="2800" dirty="0">
                <a:solidFill>
                  <a:srgbClr val="000000"/>
                </a:solidFill>
                <a:latin typeface="+mn-lt"/>
              </a:rPr>
              <a:t>When ordering food and supplies use the following best practices: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533400" y="685800"/>
            <a:ext cx="8229600" cy="1066800"/>
          </a:xfrm>
        </p:spPr>
        <p:txBody>
          <a:bodyPr>
            <a:noAutofit/>
          </a:bodyPr>
          <a:lstStyle/>
          <a:p>
            <a:pPr>
              <a:defRPr/>
            </a:pPr>
            <a:r>
              <a:rPr lang="en-US" dirty="0"/>
              <a:t>How To Control Food Cost Cont’d</a:t>
            </a:r>
            <a:br>
              <a:rPr lang="en-US" dirty="0"/>
            </a:br>
            <a:endParaRPr lang="en-US" dirty="0"/>
          </a:p>
        </p:txBody>
      </p:sp>
      <p:sp>
        <p:nvSpPr>
          <p:cNvPr id="3" name="Content Placeholder 2"/>
          <p:cNvSpPr>
            <a:spLocks noGrp="1"/>
          </p:cNvSpPr>
          <p:nvPr>
            <p:ph idx="1"/>
          </p:nvPr>
        </p:nvSpPr>
        <p:spPr>
          <a:xfrm>
            <a:off x="569495" y="1524000"/>
            <a:ext cx="8229600" cy="4525963"/>
          </a:xfrm>
        </p:spPr>
        <p:txBody>
          <a:bodyPr>
            <a:noAutofit/>
          </a:bodyPr>
          <a:lstStyle/>
          <a:p>
            <a:pPr>
              <a:defRPr/>
            </a:pPr>
            <a:r>
              <a:rPr lang="en-US" sz="2800" dirty="0"/>
              <a:t>Portion Control </a:t>
            </a:r>
          </a:p>
          <a:p>
            <a:pPr lvl="1">
              <a:defRPr/>
            </a:pPr>
            <a:r>
              <a:rPr lang="en-US" sz="2600" dirty="0"/>
              <a:t>Use the correct portion sizes per standardized recipes </a:t>
            </a:r>
          </a:p>
          <a:p>
            <a:pPr lvl="1">
              <a:defRPr/>
            </a:pPr>
            <a:r>
              <a:rPr lang="en-US" sz="2600" dirty="0"/>
              <a:t>Train staff on the correct usage of measuring equipment and portion control tools</a:t>
            </a:r>
          </a:p>
          <a:p>
            <a:pPr lvl="1">
              <a:defRPr/>
            </a:pPr>
            <a:r>
              <a:rPr lang="en-US" sz="2600" dirty="0"/>
              <a:t>Monitor staff periodically to ensure compliance</a:t>
            </a:r>
          </a:p>
          <a:p>
            <a:pPr lvl="1">
              <a:defRPr/>
            </a:pPr>
            <a:r>
              <a:rPr lang="en-US" sz="2600" dirty="0"/>
              <a:t>Record all FSD employee meals</a:t>
            </a:r>
          </a:p>
          <a:p>
            <a:pPr lvl="1">
              <a:defRPr/>
            </a:pPr>
            <a:endParaRPr lang="en-US" dirty="0"/>
          </a:p>
          <a:p>
            <a:pPr>
              <a:defRPr/>
            </a:pPr>
            <a:endParaRPr lang="en-US" dirty="0"/>
          </a:p>
          <a:p>
            <a:pPr lvl="1">
              <a:defRPr/>
            </a:pPr>
            <a:endParaRPr lang="en-US"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521" b="89916" l="235" r="96714"/>
                    </a14:imgEffect>
                  </a14:imgLayer>
                </a14:imgProps>
              </a:ext>
            </a:extLst>
          </a:blip>
          <a:stretch>
            <a:fillRect/>
          </a:stretch>
        </p:blipFill>
        <p:spPr>
          <a:xfrm rot="20752175">
            <a:off x="1011935" y="4464639"/>
            <a:ext cx="1993172" cy="1670335"/>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3434" b="96364" l="3498" r="97737"/>
                    </a14:imgEffect>
                  </a14:imgLayer>
                </a14:imgProps>
              </a:ext>
            </a:extLst>
          </a:blip>
          <a:stretch>
            <a:fillRect/>
          </a:stretch>
        </p:blipFill>
        <p:spPr>
          <a:xfrm>
            <a:off x="3505200" y="4419600"/>
            <a:ext cx="1972727" cy="172976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0" b="99429" l="0" r="96169">
                        <a14:foregroundMark x1="43295" y1="14286" x2="43295" y2="14286"/>
                        <a14:foregroundMark x1="21073" y1="16952" x2="21073" y2="16952"/>
                        <a14:foregroundMark x1="21073" y1="17524" x2="7471" y2="24190"/>
                        <a14:foregroundMark x1="7471" y1="24190" x2="5364" y2="50667"/>
                        <a14:foregroundMark x1="4981" y1="51429" x2="6705" y2="66476"/>
                        <a14:foregroundMark x1="14368" y1="28000" x2="14368" y2="62095"/>
                        <a14:foregroundMark x1="27011" y1="14857" x2="58812" y2="8190"/>
                        <a14:foregroundMark x1="58812" y1="8190" x2="80268" y2="6667"/>
                        <a14:foregroundMark x1="80651" y1="6667" x2="93487" y2="7238"/>
                        <a14:foregroundMark x1="57854" y1="94095" x2="77778" y2="90667"/>
                      </a14:backgroundRemoval>
                    </a14:imgEffect>
                  </a14:imgLayer>
                </a14:imgProps>
              </a:ext>
            </a:extLst>
          </a:blip>
          <a:stretch>
            <a:fillRect/>
          </a:stretch>
        </p:blipFill>
        <p:spPr>
          <a:xfrm>
            <a:off x="6477000" y="4210652"/>
            <a:ext cx="1828800" cy="183931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533400" y="281055"/>
            <a:ext cx="8229600" cy="1143000"/>
          </a:xfrm>
        </p:spPr>
        <p:txBody>
          <a:bodyPr>
            <a:normAutofit/>
          </a:bodyPr>
          <a:lstStyle/>
          <a:p>
            <a:pPr>
              <a:defRPr/>
            </a:pPr>
            <a:r>
              <a:rPr lang="en-US" dirty="0"/>
              <a:t>How To Control Food Cost</a:t>
            </a:r>
          </a:p>
        </p:txBody>
      </p:sp>
      <p:sp>
        <p:nvSpPr>
          <p:cNvPr id="3" name="Content Placeholder 2"/>
          <p:cNvSpPr>
            <a:spLocks noGrp="1"/>
          </p:cNvSpPr>
          <p:nvPr>
            <p:ph idx="1"/>
          </p:nvPr>
        </p:nvSpPr>
        <p:spPr>
          <a:xfrm>
            <a:off x="533400" y="1295400"/>
            <a:ext cx="8382000" cy="4525963"/>
          </a:xfrm>
        </p:spPr>
        <p:txBody>
          <a:bodyPr>
            <a:noAutofit/>
          </a:bodyPr>
          <a:lstStyle/>
          <a:p>
            <a:pPr>
              <a:defRPr/>
            </a:pPr>
            <a:r>
              <a:rPr lang="en-US" sz="2800" dirty="0"/>
              <a:t>Storing</a:t>
            </a:r>
          </a:p>
          <a:p>
            <a:pPr lvl="1">
              <a:defRPr/>
            </a:pPr>
            <a:r>
              <a:rPr lang="en-US" sz="2600" dirty="0"/>
              <a:t>Prevent waste by practicing FIFO (First In, First Out)</a:t>
            </a:r>
          </a:p>
          <a:p>
            <a:pPr lvl="1">
              <a:defRPr/>
            </a:pPr>
            <a:r>
              <a:rPr lang="en-US" sz="2600" dirty="0"/>
              <a:t>Keep all storage areas organized </a:t>
            </a:r>
          </a:p>
          <a:p>
            <a:pPr lvl="2">
              <a:defRPr/>
            </a:pPr>
            <a:r>
              <a:rPr lang="en-US" sz="2400" dirty="0"/>
              <a:t>Store like items together in the same place  </a:t>
            </a:r>
          </a:p>
          <a:p>
            <a:pPr>
              <a:defRPr/>
            </a:pPr>
            <a:r>
              <a:rPr lang="en-US" sz="2800" dirty="0"/>
              <a:t>Reduce Waste </a:t>
            </a:r>
          </a:p>
          <a:p>
            <a:pPr lvl="1">
              <a:defRPr/>
            </a:pPr>
            <a:r>
              <a:rPr lang="en-US" sz="2600" dirty="0"/>
              <a:t>Review production history</a:t>
            </a:r>
          </a:p>
          <a:p>
            <a:pPr lvl="2">
              <a:defRPr/>
            </a:pPr>
            <a:r>
              <a:rPr lang="en-US" sz="2400" dirty="0"/>
              <a:t>BIC, Lunch, and Supper</a:t>
            </a:r>
          </a:p>
          <a:p>
            <a:pPr lvl="1">
              <a:defRPr/>
            </a:pPr>
            <a:r>
              <a:rPr lang="en-US" sz="2600" dirty="0"/>
              <a:t>Do not over produce food items: </a:t>
            </a:r>
          </a:p>
          <a:p>
            <a:pPr marL="285750" lvl="1" indent="0">
              <a:buNone/>
              <a:defRPr/>
            </a:pPr>
            <a:r>
              <a:rPr lang="en-US" sz="2600" dirty="0"/>
              <a:t>    Over Production = Waste</a:t>
            </a:r>
          </a:p>
          <a:p>
            <a:pPr lvl="1">
              <a:defRPr/>
            </a:pPr>
            <a:r>
              <a:rPr lang="en-US" sz="2600" dirty="0"/>
              <a:t>Follow Offer vs. Serve guidelines</a:t>
            </a:r>
          </a:p>
          <a:p>
            <a:pPr>
              <a:defRPr/>
            </a:pPr>
            <a:endParaRPr lang="en-US" dirty="0"/>
          </a:p>
          <a:p>
            <a:pPr lvl="1">
              <a:defRPr/>
            </a:pPr>
            <a:endParaRPr lang="en-US" dirty="0"/>
          </a:p>
        </p:txBody>
      </p:sp>
    </p:spTree>
    <p:extLst>
      <p:ext uri="{BB962C8B-B14F-4D97-AF65-F5344CB8AC3E}">
        <p14:creationId xmlns:p14="http://schemas.microsoft.com/office/powerpoint/2010/main" val="4040364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a:xfrm>
            <a:off x="457200" y="563562"/>
            <a:ext cx="2851150" cy="731838"/>
          </a:xfrm>
        </p:spPr>
        <p:txBody>
          <a:bodyPr/>
          <a:lstStyle/>
          <a:p>
            <a:pPr eaLnBrk="1" hangingPunct="1"/>
            <a:r>
              <a:rPr lang="en-US" altLang="en-US" dirty="0"/>
              <a:t>Overview</a:t>
            </a:r>
          </a:p>
        </p:txBody>
      </p:sp>
      <p:sp>
        <p:nvSpPr>
          <p:cNvPr id="32771" name="Content Placeholder 6"/>
          <p:cNvSpPr>
            <a:spLocks noGrp="1"/>
          </p:cNvSpPr>
          <p:nvPr>
            <p:ph idx="1"/>
          </p:nvPr>
        </p:nvSpPr>
        <p:spPr>
          <a:xfrm>
            <a:off x="457200" y="1284514"/>
            <a:ext cx="7727950" cy="4525963"/>
          </a:xfrm>
        </p:spPr>
        <p:txBody>
          <a:bodyPr>
            <a:noAutofit/>
          </a:bodyPr>
          <a:lstStyle/>
          <a:p>
            <a:pPr eaLnBrk="1" hangingPunct="1">
              <a:spcBef>
                <a:spcPts val="0"/>
              </a:spcBef>
              <a:spcAft>
                <a:spcPts val="1000"/>
              </a:spcAft>
            </a:pPr>
            <a:r>
              <a:rPr lang="en-US" altLang="en-US" sz="2800" dirty="0"/>
              <a:t>A successful food service program requires a careful analysis of financial data.</a:t>
            </a:r>
          </a:p>
          <a:p>
            <a:pPr eaLnBrk="1" hangingPunct="1">
              <a:spcBef>
                <a:spcPts val="0"/>
              </a:spcBef>
              <a:spcAft>
                <a:spcPts val="1000"/>
              </a:spcAft>
            </a:pPr>
            <a:r>
              <a:rPr lang="en-US" altLang="en-US" sz="2800" dirty="0"/>
              <a:t>This training will focus on:</a:t>
            </a:r>
          </a:p>
          <a:p>
            <a:pPr lvl="1" eaLnBrk="1" hangingPunct="1">
              <a:spcBef>
                <a:spcPts val="0"/>
              </a:spcBef>
              <a:spcAft>
                <a:spcPts val="400"/>
              </a:spcAft>
            </a:pPr>
            <a:r>
              <a:rPr lang="en-US" altLang="en-US" sz="2600" dirty="0"/>
              <a:t>Business savvy skills</a:t>
            </a:r>
          </a:p>
          <a:p>
            <a:pPr lvl="1" eaLnBrk="1" hangingPunct="1">
              <a:spcBef>
                <a:spcPts val="0"/>
              </a:spcBef>
              <a:spcAft>
                <a:spcPts val="400"/>
              </a:spcAft>
            </a:pPr>
            <a:r>
              <a:rPr lang="en-US" altLang="en-US" sz="2600" dirty="0"/>
              <a:t>How to increase participation</a:t>
            </a:r>
          </a:p>
          <a:p>
            <a:pPr lvl="1" eaLnBrk="1" hangingPunct="1">
              <a:spcBef>
                <a:spcPts val="0"/>
              </a:spcBef>
              <a:spcAft>
                <a:spcPts val="400"/>
              </a:spcAft>
            </a:pPr>
            <a:r>
              <a:rPr lang="en-US" altLang="en-US" sz="2600" dirty="0"/>
              <a:t>Where profit comes from</a:t>
            </a:r>
          </a:p>
          <a:p>
            <a:pPr lvl="1" eaLnBrk="1" hangingPunct="1">
              <a:spcBef>
                <a:spcPts val="0"/>
              </a:spcBef>
              <a:spcAft>
                <a:spcPts val="400"/>
              </a:spcAft>
            </a:pPr>
            <a:r>
              <a:rPr lang="en-US" altLang="en-US" sz="2600" dirty="0"/>
              <a:t>Controlling Cost</a:t>
            </a:r>
          </a:p>
          <a:p>
            <a:pPr lvl="1" eaLnBrk="1" hangingPunct="1">
              <a:spcBef>
                <a:spcPts val="0"/>
              </a:spcBef>
              <a:spcAft>
                <a:spcPts val="400"/>
              </a:spcAft>
            </a:pPr>
            <a:r>
              <a:rPr lang="en-US" altLang="en-US" sz="2600" dirty="0"/>
              <a:t>Recognizing and understanding profit and loss</a:t>
            </a:r>
          </a:p>
          <a:p>
            <a:pPr marL="285750" lvl="1" indent="0" eaLnBrk="1" hangingPunct="1">
              <a:buNone/>
            </a:pPr>
            <a:endParaRPr lang="en-US" altLang="en-US" sz="2800" dirty="0"/>
          </a:p>
          <a:p>
            <a:pPr lvl="1" eaLnBrk="1" hangingPunct="1"/>
            <a:endParaRPr lang="en-US" altLang="en-US" sz="2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38450"/>
            <a:ext cx="8382000" cy="1143000"/>
          </a:xfrm>
        </p:spPr>
        <p:txBody>
          <a:bodyPr>
            <a:noAutofit/>
          </a:bodyPr>
          <a:lstStyle/>
          <a:p>
            <a:pPr>
              <a:defRPr/>
            </a:pPr>
            <a:r>
              <a:rPr lang="en-US" dirty="0"/>
              <a:t>CMS Production Profit and Loss Report </a:t>
            </a:r>
          </a:p>
        </p:txBody>
      </p:sp>
      <p:sp>
        <p:nvSpPr>
          <p:cNvPr id="75779" name="Content Placeholder 2"/>
          <p:cNvSpPr>
            <a:spLocks noGrp="1"/>
          </p:cNvSpPr>
          <p:nvPr>
            <p:ph idx="1"/>
          </p:nvPr>
        </p:nvSpPr>
        <p:spPr>
          <a:xfrm>
            <a:off x="537411" y="1371600"/>
            <a:ext cx="8183858" cy="1969137"/>
          </a:xfrm>
        </p:spPr>
        <p:txBody>
          <a:bodyPr>
            <a:noAutofit/>
          </a:bodyPr>
          <a:lstStyle/>
          <a:p>
            <a:r>
              <a:rPr lang="en-US" sz="2800" dirty="0"/>
              <a:t>A Profit and Loss Report (P&amp;L) is a report that shows the total income and expenses in a specific period of time.</a:t>
            </a:r>
            <a:endParaRPr lang="en-US" altLang="en-US" sz="2600" dirty="0"/>
          </a:p>
          <a:p>
            <a:pPr marL="914400" lvl="1" indent="-457200"/>
            <a:r>
              <a:rPr lang="en-US" altLang="en-US" sz="2400" dirty="0"/>
              <a:t>Managers will generate report on a daily basis from CMS.</a:t>
            </a:r>
          </a:p>
          <a:p>
            <a:endParaRPr lang="en-US" altLang="en-US" sz="600" dirty="0"/>
          </a:p>
          <a:p>
            <a:pPr marL="914400" lvl="1" indent="-457200"/>
            <a:r>
              <a:rPr lang="en-US" altLang="en-US" sz="2400" dirty="0"/>
              <a:t>Review the report for red flags.</a:t>
            </a:r>
          </a:p>
          <a:p>
            <a:endParaRPr lang="en-US" altLang="en-US" dirty="0"/>
          </a:p>
          <a:p>
            <a:endParaRPr lang="en-US" altLang="en-US" dirty="0"/>
          </a:p>
          <a:p>
            <a:endParaRPr lang="en-US" altLang="en-US" dirty="0"/>
          </a:p>
          <a:p>
            <a:endParaRPr lang="en-US" altLang="en-US" dirty="0"/>
          </a:p>
        </p:txBody>
      </p:sp>
      <p:sp>
        <p:nvSpPr>
          <p:cNvPr id="9" name="TextBox 8"/>
          <p:cNvSpPr txBox="1"/>
          <p:nvPr/>
        </p:nvSpPr>
        <p:spPr>
          <a:xfrm>
            <a:off x="4505018" y="4058543"/>
            <a:ext cx="4216251" cy="1275457"/>
          </a:xfrm>
          <a:prstGeom prst="flowChartPunchedTape">
            <a:avLst/>
          </a:prstGeom>
          <a:solidFill>
            <a:schemeClr val="accent1">
              <a:lumMod val="60000"/>
              <a:lumOff val="40000"/>
            </a:schemeClr>
          </a:solidFill>
          <a:ln>
            <a:solidFill>
              <a:srgbClr val="000000"/>
            </a:solidFill>
          </a:ln>
        </p:spPr>
        <p:txBody>
          <a:bodyPr wrap="square" rtlCol="0">
            <a:spAutoFit/>
          </a:bodyPr>
          <a:lstStyle/>
          <a:p>
            <a:pPr marL="285750" lvl="1" defTabSz="457200">
              <a:spcBef>
                <a:spcPct val="20000"/>
              </a:spcBef>
            </a:pPr>
            <a:r>
              <a:rPr lang="en-US" altLang="en-US" sz="2200" dirty="0">
                <a:solidFill>
                  <a:schemeClr val="bg1"/>
                </a:solidFill>
                <a:latin typeface="Calibri"/>
              </a:rPr>
              <a:t>The number of “Meals Served” has the correct quantity entered.</a:t>
            </a:r>
          </a:p>
        </p:txBody>
      </p:sp>
      <p:sp>
        <p:nvSpPr>
          <p:cNvPr id="10" name="TextBox 9"/>
          <p:cNvSpPr txBox="1"/>
          <p:nvPr/>
        </p:nvSpPr>
        <p:spPr>
          <a:xfrm>
            <a:off x="304800" y="4058543"/>
            <a:ext cx="3962400" cy="1275457"/>
          </a:xfrm>
          <a:prstGeom prst="flowChartPunchedTape">
            <a:avLst/>
          </a:prstGeom>
          <a:solidFill>
            <a:schemeClr val="accent1">
              <a:lumMod val="60000"/>
              <a:lumOff val="40000"/>
            </a:schemeClr>
          </a:solidFill>
          <a:ln>
            <a:solidFill>
              <a:srgbClr val="000000"/>
            </a:solidFill>
          </a:ln>
        </p:spPr>
        <p:txBody>
          <a:bodyPr wrap="square" rtlCol="0">
            <a:spAutoFit/>
          </a:bodyPr>
          <a:lstStyle/>
          <a:p>
            <a:pPr marL="285750" lvl="1" defTabSz="457200">
              <a:spcBef>
                <a:spcPct val="20000"/>
              </a:spcBef>
            </a:pPr>
            <a:r>
              <a:rPr lang="en-US" altLang="en-US" sz="2200" dirty="0">
                <a:solidFill>
                  <a:schemeClr val="bg1"/>
                </a:solidFill>
                <a:latin typeface="Calibri"/>
              </a:rPr>
              <a:t>“Total Cost Per Meal” are in line with the target meal cost. </a:t>
            </a:r>
          </a:p>
        </p:txBody>
      </p:sp>
      <p:cxnSp>
        <p:nvCxnSpPr>
          <p:cNvPr id="3" name="Straight Connector 2"/>
          <p:cNvCxnSpPr/>
          <p:nvPr/>
        </p:nvCxnSpPr>
        <p:spPr>
          <a:xfrm flipV="1">
            <a:off x="304800" y="4058543"/>
            <a:ext cx="0" cy="2189857"/>
          </a:xfrm>
          <a:prstGeom prst="line">
            <a:avLst/>
          </a:prstGeom>
          <a:ln w="825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4497523" y="4058543"/>
            <a:ext cx="7495" cy="2189857"/>
          </a:xfrm>
          <a:prstGeom prst="line">
            <a:avLst/>
          </a:prstGeom>
          <a:ln w="82550">
            <a:solidFill>
              <a:srgbClr val="0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555625" y="457200"/>
            <a:ext cx="8229600" cy="884238"/>
          </a:xfrm>
        </p:spPr>
        <p:txBody>
          <a:bodyPr/>
          <a:lstStyle/>
          <a:p>
            <a:r>
              <a:rPr lang="en-US" altLang="en-US" dirty="0"/>
              <a:t>Cost Per Meal Target</a:t>
            </a:r>
          </a:p>
        </p:txBody>
      </p:sp>
      <p:sp>
        <p:nvSpPr>
          <p:cNvPr id="73731" name="Content Placeholder 4"/>
          <p:cNvSpPr>
            <a:spLocks noGrp="1"/>
          </p:cNvSpPr>
          <p:nvPr>
            <p:ph idx="1"/>
          </p:nvPr>
        </p:nvSpPr>
        <p:spPr>
          <a:xfrm>
            <a:off x="555625" y="1224021"/>
            <a:ext cx="7978775" cy="1259527"/>
          </a:xfrm>
        </p:spPr>
        <p:txBody>
          <a:bodyPr>
            <a:noAutofit/>
          </a:bodyPr>
          <a:lstStyle/>
          <a:p>
            <a:r>
              <a:rPr lang="en-US" altLang="en-US" sz="2800" dirty="0"/>
              <a:t>The cost per meal target is established by Food Services to stay on</a:t>
            </a:r>
            <a:r>
              <a:rPr lang="en-US" sz="2800" dirty="0"/>
              <a:t> target to produce a desired profit margin. </a:t>
            </a:r>
            <a:endParaRPr lang="en-US" altLang="en-US" sz="2800" dirty="0"/>
          </a:p>
          <a:p>
            <a:endParaRPr lang="en-US" altLang="en-US" sz="2800" dirty="0"/>
          </a:p>
          <a:p>
            <a:r>
              <a:rPr lang="en-US" altLang="en-US" sz="2800" dirty="0"/>
              <a:t>	</a:t>
            </a:r>
            <a:endParaRPr lang="en-US" altLang="en-US" sz="2600" dirty="0"/>
          </a:p>
        </p:txBody>
      </p:sp>
      <p:sp>
        <p:nvSpPr>
          <p:cNvPr id="2" name="TextBox 1"/>
          <p:cNvSpPr txBox="1"/>
          <p:nvPr/>
        </p:nvSpPr>
        <p:spPr>
          <a:xfrm>
            <a:off x="457200" y="5497737"/>
            <a:ext cx="7215161" cy="430887"/>
          </a:xfrm>
          <a:prstGeom prst="rect">
            <a:avLst/>
          </a:prstGeom>
          <a:noFill/>
        </p:spPr>
        <p:txBody>
          <a:bodyPr wrap="square" rtlCol="0">
            <a:spAutoFit/>
          </a:bodyPr>
          <a:lstStyle/>
          <a:p>
            <a:pPr lvl="0" defTabSz="457200">
              <a:spcBef>
                <a:spcPct val="20000"/>
              </a:spcBef>
            </a:pPr>
            <a:endParaRPr lang="en-US" altLang="en-US" sz="2200" dirty="0">
              <a:solidFill>
                <a:srgbClr val="000000"/>
              </a:solidFill>
              <a:latin typeface="Calibri"/>
            </a:endParaRPr>
          </a:p>
        </p:txBody>
      </p:sp>
      <p:sp>
        <p:nvSpPr>
          <p:cNvPr id="3" name="TextBox 2"/>
          <p:cNvSpPr txBox="1"/>
          <p:nvPr/>
        </p:nvSpPr>
        <p:spPr>
          <a:xfrm>
            <a:off x="555625" y="2743200"/>
            <a:ext cx="3428999" cy="3108543"/>
          </a:xfrm>
          <a:prstGeom prst="rect">
            <a:avLst/>
          </a:prstGeom>
          <a:noFill/>
        </p:spPr>
        <p:txBody>
          <a:bodyPr wrap="square" rtlCol="0">
            <a:spAutoFit/>
          </a:bodyPr>
          <a:lstStyle/>
          <a:p>
            <a:r>
              <a:rPr lang="en-US" altLang="en-US" sz="2800" dirty="0">
                <a:solidFill>
                  <a:srgbClr val="000000"/>
                </a:solidFill>
                <a:latin typeface="Calibri"/>
              </a:rPr>
              <a:t>Costs exceeding the target meal cost need to be evaluated by reviewing the CMS Production Record for errors and excessive waste.</a:t>
            </a:r>
            <a:endParaRPr lang="en-US" dirty="0"/>
          </a:p>
        </p:txBody>
      </p:sp>
      <p:sp>
        <p:nvSpPr>
          <p:cNvPr id="10" name="TextBox 9"/>
          <p:cNvSpPr txBox="1"/>
          <p:nvPr/>
        </p:nvSpPr>
        <p:spPr>
          <a:xfrm>
            <a:off x="4670425" y="2256553"/>
            <a:ext cx="3962400" cy="1275457"/>
          </a:xfrm>
          <a:prstGeom prst="flowChartPunchedTape">
            <a:avLst/>
          </a:prstGeom>
          <a:solidFill>
            <a:schemeClr val="accent1">
              <a:lumMod val="60000"/>
              <a:lumOff val="40000"/>
            </a:schemeClr>
          </a:solidFill>
          <a:ln>
            <a:solidFill>
              <a:srgbClr val="000000"/>
            </a:solidFill>
          </a:ln>
        </p:spPr>
        <p:txBody>
          <a:bodyPr wrap="square" rtlCol="0">
            <a:spAutoFit/>
          </a:bodyPr>
          <a:lstStyle/>
          <a:p>
            <a:pPr marL="285750" lvl="1" defTabSz="457200">
              <a:spcBef>
                <a:spcPct val="20000"/>
              </a:spcBef>
            </a:pPr>
            <a:r>
              <a:rPr lang="en-US" altLang="en-US" sz="2200" dirty="0">
                <a:solidFill>
                  <a:schemeClr val="bg1"/>
                </a:solidFill>
                <a:latin typeface="Calibri"/>
              </a:rPr>
              <a:t>“Total Cost Per Meal” are in line with the target meal cost. </a:t>
            </a:r>
          </a:p>
        </p:txBody>
      </p:sp>
      <p:cxnSp>
        <p:nvCxnSpPr>
          <p:cNvPr id="11" name="Straight Connector 10"/>
          <p:cNvCxnSpPr/>
          <p:nvPr/>
        </p:nvCxnSpPr>
        <p:spPr>
          <a:xfrm flipV="1">
            <a:off x="4695825" y="2256553"/>
            <a:ext cx="0" cy="3733800"/>
          </a:xfrm>
          <a:prstGeom prst="line">
            <a:avLst/>
          </a:prstGeom>
          <a:ln w="82550">
            <a:solidFill>
              <a:srgbClr val="00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201573" y="3822376"/>
            <a:ext cx="2640723" cy="1815882"/>
          </a:xfrm>
          <a:prstGeom prst="rect">
            <a:avLst/>
          </a:prstGeom>
          <a:noFill/>
          <a:ln w="25400">
            <a:solidFill>
              <a:srgbClr val="000000">
                <a:alpha val="94000"/>
              </a:srgbClr>
            </a:solidFill>
          </a:ln>
        </p:spPr>
        <p:txBody>
          <a:bodyPr wrap="none" rtlCol="0">
            <a:spAutoFit/>
          </a:bodyPr>
          <a:lstStyle/>
          <a:p>
            <a:r>
              <a:rPr lang="en-US" sz="2800" dirty="0">
                <a:solidFill>
                  <a:srgbClr val="000000"/>
                </a:solidFill>
                <a:latin typeface="+mn-lt"/>
              </a:rPr>
              <a:t>Breakfast - $1.02</a:t>
            </a:r>
          </a:p>
          <a:p>
            <a:r>
              <a:rPr lang="en-US" sz="2800" dirty="0">
                <a:solidFill>
                  <a:srgbClr val="000000"/>
                </a:solidFill>
                <a:latin typeface="+mn-lt"/>
              </a:rPr>
              <a:t>Lunch - 1.53</a:t>
            </a:r>
          </a:p>
          <a:p>
            <a:r>
              <a:rPr lang="en-US" sz="2800" dirty="0">
                <a:solidFill>
                  <a:srgbClr val="000000"/>
                </a:solidFill>
                <a:latin typeface="+mn-lt"/>
              </a:rPr>
              <a:t>Snack - $0.51</a:t>
            </a:r>
          </a:p>
          <a:p>
            <a:r>
              <a:rPr lang="en-US" sz="2800" dirty="0">
                <a:solidFill>
                  <a:srgbClr val="000000"/>
                </a:solidFill>
                <a:latin typeface="+mn-lt"/>
              </a:rPr>
              <a:t>Supper - $1.53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38450"/>
            <a:ext cx="8382000" cy="1143000"/>
          </a:xfrm>
        </p:spPr>
        <p:txBody>
          <a:bodyPr>
            <a:noAutofit/>
          </a:bodyPr>
          <a:lstStyle/>
          <a:p>
            <a:pPr>
              <a:defRPr/>
            </a:pPr>
            <a:r>
              <a:rPr lang="en-US" dirty="0"/>
              <a:t>Problem Solving for P &amp; L</a:t>
            </a:r>
          </a:p>
        </p:txBody>
      </p:sp>
      <p:sp>
        <p:nvSpPr>
          <p:cNvPr id="75779" name="Content Placeholder 2"/>
          <p:cNvSpPr>
            <a:spLocks noGrp="1"/>
          </p:cNvSpPr>
          <p:nvPr>
            <p:ph idx="1"/>
          </p:nvPr>
        </p:nvSpPr>
        <p:spPr>
          <a:xfrm>
            <a:off x="537411" y="1371600"/>
            <a:ext cx="8183858" cy="1969137"/>
          </a:xfrm>
        </p:spPr>
        <p:txBody>
          <a:bodyPr>
            <a:noAutofit/>
          </a:bodyPr>
          <a:lstStyle/>
          <a:p>
            <a:endParaRPr lang="en-US" altLang="en-US" dirty="0"/>
          </a:p>
          <a:p>
            <a:endParaRPr lang="en-US" altLang="en-US" dirty="0"/>
          </a:p>
          <a:p>
            <a:endParaRPr lang="en-US" altLang="en-US" dirty="0"/>
          </a:p>
        </p:txBody>
      </p:sp>
      <p:sp>
        <p:nvSpPr>
          <p:cNvPr id="9" name="TextBox 8"/>
          <p:cNvSpPr txBox="1"/>
          <p:nvPr/>
        </p:nvSpPr>
        <p:spPr>
          <a:xfrm>
            <a:off x="4598335" y="1644591"/>
            <a:ext cx="4216251" cy="1275457"/>
          </a:xfrm>
          <a:prstGeom prst="flowChartPunchedTape">
            <a:avLst/>
          </a:prstGeom>
          <a:solidFill>
            <a:schemeClr val="accent1">
              <a:lumMod val="60000"/>
              <a:lumOff val="40000"/>
            </a:schemeClr>
          </a:solidFill>
          <a:ln>
            <a:solidFill>
              <a:srgbClr val="000000"/>
            </a:solidFill>
          </a:ln>
        </p:spPr>
        <p:txBody>
          <a:bodyPr wrap="square" rtlCol="0">
            <a:spAutoFit/>
          </a:bodyPr>
          <a:lstStyle/>
          <a:p>
            <a:pPr marL="285750" lvl="1" defTabSz="457200">
              <a:spcBef>
                <a:spcPct val="20000"/>
              </a:spcBef>
            </a:pPr>
            <a:r>
              <a:rPr lang="en-US" altLang="en-US" sz="2200" dirty="0">
                <a:solidFill>
                  <a:schemeClr val="bg1"/>
                </a:solidFill>
                <a:latin typeface="Calibri"/>
              </a:rPr>
              <a:t>The number of “Meals Served” has the correct quantity entered.</a:t>
            </a:r>
          </a:p>
        </p:txBody>
      </p:sp>
      <p:sp>
        <p:nvSpPr>
          <p:cNvPr id="10" name="TextBox 9"/>
          <p:cNvSpPr txBox="1"/>
          <p:nvPr/>
        </p:nvSpPr>
        <p:spPr>
          <a:xfrm>
            <a:off x="343280" y="1536953"/>
            <a:ext cx="3962400" cy="1275457"/>
          </a:xfrm>
          <a:prstGeom prst="flowChartPunchedTape">
            <a:avLst/>
          </a:prstGeom>
          <a:solidFill>
            <a:schemeClr val="accent1">
              <a:lumMod val="60000"/>
              <a:lumOff val="40000"/>
            </a:schemeClr>
          </a:solidFill>
          <a:ln>
            <a:solidFill>
              <a:srgbClr val="000000"/>
            </a:solidFill>
          </a:ln>
        </p:spPr>
        <p:txBody>
          <a:bodyPr wrap="square" rtlCol="0">
            <a:spAutoFit/>
          </a:bodyPr>
          <a:lstStyle/>
          <a:p>
            <a:pPr marL="285750" lvl="1" defTabSz="457200">
              <a:spcBef>
                <a:spcPct val="20000"/>
              </a:spcBef>
            </a:pPr>
            <a:r>
              <a:rPr lang="en-US" altLang="en-US" sz="2200" dirty="0">
                <a:solidFill>
                  <a:schemeClr val="bg1"/>
                </a:solidFill>
                <a:latin typeface="Calibri"/>
              </a:rPr>
              <a:t>“Total Cost Per Meal” are in line with the target meal cost. </a:t>
            </a:r>
          </a:p>
        </p:txBody>
      </p:sp>
      <p:cxnSp>
        <p:nvCxnSpPr>
          <p:cNvPr id="3" name="Straight Connector 2"/>
          <p:cNvCxnSpPr/>
          <p:nvPr/>
        </p:nvCxnSpPr>
        <p:spPr>
          <a:xfrm flipV="1">
            <a:off x="343280" y="1649672"/>
            <a:ext cx="30480" cy="4674928"/>
          </a:xfrm>
          <a:prstGeom prst="line">
            <a:avLst/>
          </a:prstGeom>
          <a:ln w="825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72000" y="1644592"/>
            <a:ext cx="18841" cy="4680008"/>
          </a:xfrm>
          <a:prstGeom prst="line">
            <a:avLst/>
          </a:prstGeom>
          <a:ln w="82550">
            <a:solidFill>
              <a:srgbClr val="0000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52400" y="3078109"/>
            <a:ext cx="4572000" cy="1705082"/>
          </a:xfrm>
          <a:prstGeom prst="rect">
            <a:avLst/>
          </a:prstGeom>
        </p:spPr>
        <p:txBody>
          <a:bodyPr>
            <a:spAutoFit/>
          </a:bodyPr>
          <a:lstStyle/>
          <a:p>
            <a:pPr marL="571500" lvl="1" indent="-285750" defTabSz="457200">
              <a:spcBef>
                <a:spcPct val="20000"/>
              </a:spcBef>
              <a:buFont typeface="Wingdings" panose="05000000000000000000" pitchFamily="2" charset="2"/>
              <a:buChar char="Ø"/>
            </a:pPr>
            <a:r>
              <a:rPr lang="en-US" altLang="en-US" sz="2600" dirty="0">
                <a:solidFill>
                  <a:srgbClr val="000000"/>
                </a:solidFill>
                <a:latin typeface="Calibri"/>
              </a:rPr>
              <a:t>Portion size indicated incorrectly</a:t>
            </a:r>
          </a:p>
          <a:p>
            <a:pPr lvl="2" indent="-228600" defTabSz="457200">
              <a:spcBef>
                <a:spcPct val="20000"/>
              </a:spcBef>
              <a:buFont typeface="Arial" panose="020B0604020202020204" pitchFamily="34" charset="0"/>
              <a:buChar char="•"/>
            </a:pPr>
            <a:r>
              <a:rPr lang="en-US" altLang="en-US" dirty="0">
                <a:solidFill>
                  <a:srgbClr val="000000"/>
                </a:solidFill>
                <a:latin typeface="Calibri"/>
              </a:rPr>
              <a:t>Such as “one case” versus “one serving” is selected </a:t>
            </a:r>
          </a:p>
        </p:txBody>
      </p:sp>
      <p:sp>
        <p:nvSpPr>
          <p:cNvPr id="6" name="Rectangle 5"/>
          <p:cNvSpPr/>
          <p:nvPr/>
        </p:nvSpPr>
        <p:spPr>
          <a:xfrm>
            <a:off x="80200" y="4799606"/>
            <a:ext cx="4572000" cy="1304973"/>
          </a:xfrm>
          <a:prstGeom prst="rect">
            <a:avLst/>
          </a:prstGeom>
        </p:spPr>
        <p:txBody>
          <a:bodyPr>
            <a:spAutoFit/>
          </a:bodyPr>
          <a:lstStyle/>
          <a:p>
            <a:pPr marL="571500" lvl="1" indent="-285750" defTabSz="457200">
              <a:spcBef>
                <a:spcPct val="20000"/>
              </a:spcBef>
              <a:buFont typeface="Wingdings" panose="05000000000000000000" pitchFamily="2" charset="2"/>
              <a:buChar char="Ø"/>
            </a:pPr>
            <a:r>
              <a:rPr lang="en-US" altLang="en-US" sz="2600" dirty="0">
                <a:solidFill>
                  <a:srgbClr val="000000"/>
                </a:solidFill>
                <a:latin typeface="Calibri"/>
              </a:rPr>
              <a:t>Incorrect data entry</a:t>
            </a:r>
          </a:p>
          <a:p>
            <a:pPr lvl="2" indent="-228600" defTabSz="457200">
              <a:spcBef>
                <a:spcPct val="20000"/>
              </a:spcBef>
              <a:buFont typeface="Arial" panose="020B0604020202020204" pitchFamily="34" charset="0"/>
              <a:buChar char="•"/>
            </a:pPr>
            <a:r>
              <a:rPr lang="en-US" altLang="en-US" dirty="0">
                <a:solidFill>
                  <a:srgbClr val="000000"/>
                </a:solidFill>
                <a:latin typeface="Calibri"/>
              </a:rPr>
              <a:t>Such as “amount leftover” or  “amount used” </a:t>
            </a:r>
          </a:p>
        </p:txBody>
      </p:sp>
      <p:sp>
        <p:nvSpPr>
          <p:cNvPr id="7" name="Rectangle 6"/>
          <p:cNvSpPr/>
          <p:nvPr/>
        </p:nvSpPr>
        <p:spPr>
          <a:xfrm>
            <a:off x="4560235" y="3126938"/>
            <a:ext cx="4572000" cy="1292662"/>
          </a:xfrm>
          <a:prstGeom prst="rect">
            <a:avLst/>
          </a:prstGeom>
        </p:spPr>
        <p:txBody>
          <a:bodyPr>
            <a:spAutoFit/>
          </a:bodyPr>
          <a:lstStyle/>
          <a:p>
            <a:pPr marL="571500" lvl="1" indent="-285750" defTabSz="457200">
              <a:spcBef>
                <a:spcPct val="20000"/>
              </a:spcBef>
              <a:buFont typeface="Wingdings" panose="05000000000000000000" pitchFamily="2" charset="2"/>
              <a:buChar char="Ø"/>
            </a:pPr>
            <a:r>
              <a:rPr lang="en-US" altLang="en-US" sz="2600" dirty="0">
                <a:solidFill>
                  <a:srgbClr val="000000"/>
                </a:solidFill>
                <a:latin typeface="Calibri"/>
              </a:rPr>
              <a:t>Meal/Revenue tab was not completed in CMS Production Record</a:t>
            </a:r>
          </a:p>
        </p:txBody>
      </p:sp>
      <p:sp>
        <p:nvSpPr>
          <p:cNvPr id="12" name="Rectangle 11"/>
          <p:cNvSpPr/>
          <p:nvPr/>
        </p:nvSpPr>
        <p:spPr>
          <a:xfrm>
            <a:off x="4606081" y="4536969"/>
            <a:ext cx="4572000" cy="492443"/>
          </a:xfrm>
          <a:prstGeom prst="rect">
            <a:avLst/>
          </a:prstGeom>
        </p:spPr>
        <p:txBody>
          <a:bodyPr>
            <a:spAutoFit/>
          </a:bodyPr>
          <a:lstStyle/>
          <a:p>
            <a:pPr marL="571500" lvl="1" indent="-285750" defTabSz="457200">
              <a:spcBef>
                <a:spcPct val="20000"/>
              </a:spcBef>
              <a:buFont typeface="Wingdings" panose="05000000000000000000" pitchFamily="2" charset="2"/>
              <a:buChar char="Ø"/>
            </a:pPr>
            <a:r>
              <a:rPr lang="en-US" altLang="en-US" sz="2600" dirty="0">
                <a:solidFill>
                  <a:srgbClr val="000000"/>
                </a:solidFill>
                <a:latin typeface="Calibri"/>
              </a:rPr>
              <a:t> Daily Entry </a:t>
            </a:r>
          </a:p>
        </p:txBody>
      </p:sp>
      <p:sp>
        <p:nvSpPr>
          <p:cNvPr id="13" name="Rectangle 12"/>
          <p:cNvSpPr/>
          <p:nvPr/>
        </p:nvSpPr>
        <p:spPr>
          <a:xfrm>
            <a:off x="4606081" y="5172536"/>
            <a:ext cx="4572000" cy="892552"/>
          </a:xfrm>
          <a:prstGeom prst="rect">
            <a:avLst/>
          </a:prstGeom>
        </p:spPr>
        <p:txBody>
          <a:bodyPr>
            <a:spAutoFit/>
          </a:bodyPr>
          <a:lstStyle/>
          <a:p>
            <a:pPr marL="571500" lvl="1" indent="-285750" defTabSz="457200">
              <a:spcBef>
                <a:spcPct val="20000"/>
              </a:spcBef>
              <a:buFont typeface="Wingdings" panose="05000000000000000000" pitchFamily="2" charset="2"/>
              <a:buChar char="Ø"/>
            </a:pPr>
            <a:r>
              <a:rPr lang="en-US" altLang="en-US" sz="2600" dirty="0">
                <a:solidFill>
                  <a:srgbClr val="000000"/>
                </a:solidFill>
                <a:latin typeface="Calibri"/>
              </a:rPr>
              <a:t> Breakfast in the classroom meals not entered</a:t>
            </a:r>
          </a:p>
        </p:txBody>
      </p:sp>
    </p:spTree>
    <p:extLst>
      <p:ext uri="{BB962C8B-B14F-4D97-AF65-F5344CB8AC3E}">
        <p14:creationId xmlns:p14="http://schemas.microsoft.com/office/powerpoint/2010/main" val="2349665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69900" y="7937"/>
            <a:ext cx="8229600" cy="1143000"/>
          </a:xfrm>
        </p:spPr>
        <p:txBody>
          <a:bodyPr/>
          <a:lstStyle/>
          <a:p>
            <a:r>
              <a:rPr lang="en-US" altLang="en-US" dirty="0"/>
              <a:t>Cost Per Meal Inline With Target Cost</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l="10278" t="8656" r="2129" b="19682"/>
          <a:stretch>
            <a:fillRect/>
          </a:stretch>
        </p:blipFill>
        <p:spPr bwMode="auto">
          <a:xfrm>
            <a:off x="0" y="1143000"/>
            <a:ext cx="911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867400" y="2286000"/>
            <a:ext cx="990600"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98126031"/>
              </p:ext>
            </p:extLst>
          </p:nvPr>
        </p:nvGraphicFramePr>
        <p:xfrm>
          <a:off x="5867400" y="1485900"/>
          <a:ext cx="1104499" cy="5029200"/>
        </p:xfrm>
        <a:graphic>
          <a:graphicData uri="http://schemas.openxmlformats.org/drawingml/2006/table">
            <a:tbl>
              <a:tblPr firstRow="1" bandRow="1">
                <a:tableStyleId>{5C22544A-7EE6-4342-B048-85BDC9FD1C3A}</a:tableStyleId>
              </a:tblPr>
              <a:tblGrid>
                <a:gridCol w="1104499">
                  <a:extLst>
                    <a:ext uri="{9D8B030D-6E8A-4147-A177-3AD203B41FA5}">
                      <a16:colId xmlns:a16="http://schemas.microsoft.com/office/drawing/2014/main" val="1287367774"/>
                    </a:ext>
                  </a:extLst>
                </a:gridCol>
              </a:tblGrid>
              <a:tr h="305210">
                <a:tc>
                  <a:txBody>
                    <a:bodyPr/>
                    <a:lstStyle/>
                    <a:p>
                      <a:pPr algn="r"/>
                      <a:r>
                        <a:rPr lang="en-US" sz="1200" dirty="0">
                          <a:solidFill>
                            <a:srgbClr val="000000"/>
                          </a:solidFill>
                        </a:rPr>
                        <a:t>Total Cost</a:t>
                      </a:r>
                      <a:r>
                        <a:rPr lang="en-US" sz="1200" baseline="0" dirty="0">
                          <a:solidFill>
                            <a:srgbClr val="000000"/>
                          </a:solidFill>
                        </a:rPr>
                        <a:t> Per Meal</a:t>
                      </a:r>
                      <a:endParaRPr lang="en-US" sz="1200" dirty="0">
                        <a:solidFill>
                          <a:srgbClr val="000000"/>
                        </a:solidFill>
                      </a:endParaRP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2271534287"/>
                  </a:ext>
                </a:extLst>
              </a:tr>
              <a:tr h="183126">
                <a:tc>
                  <a:txBody>
                    <a:bodyPr/>
                    <a:lstStyle/>
                    <a:p>
                      <a:pPr algn="r"/>
                      <a:r>
                        <a:rPr lang="en-US" sz="1400" dirty="0">
                          <a:solidFill>
                            <a:srgbClr val="000000"/>
                          </a:solidFill>
                        </a:rPr>
                        <a:t>0.7327</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678301"/>
                  </a:ext>
                </a:extLst>
              </a:tr>
              <a:tr h="183126">
                <a:tc>
                  <a:txBody>
                    <a:bodyPr/>
                    <a:lstStyle/>
                    <a:p>
                      <a:pPr algn="r"/>
                      <a:r>
                        <a:rPr lang="en-US" sz="1400" dirty="0">
                          <a:solidFill>
                            <a:srgbClr val="000000"/>
                          </a:solidFill>
                        </a:rPr>
                        <a:t>0.5263</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940594798"/>
                  </a:ext>
                </a:extLst>
              </a:tr>
              <a:tr h="183126">
                <a:tc>
                  <a:txBody>
                    <a:bodyPr/>
                    <a:lstStyle/>
                    <a:p>
                      <a:pPr algn="r"/>
                      <a:r>
                        <a:rPr lang="en-US" sz="1400" dirty="0">
                          <a:solidFill>
                            <a:srgbClr val="000000"/>
                          </a:solidFill>
                        </a:rPr>
                        <a:t>0.7186</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2794319"/>
                  </a:ext>
                </a:extLst>
              </a:tr>
              <a:tr h="183126">
                <a:tc>
                  <a:txBody>
                    <a:bodyPr/>
                    <a:lstStyle/>
                    <a:p>
                      <a:pPr algn="r"/>
                      <a:r>
                        <a:rPr lang="en-US" sz="1400" dirty="0">
                          <a:solidFill>
                            <a:srgbClr val="000000"/>
                          </a:solidFill>
                        </a:rPr>
                        <a:t>0.4443</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441343794"/>
                  </a:ext>
                </a:extLst>
              </a:tr>
              <a:tr h="183126">
                <a:tc>
                  <a:txBody>
                    <a:bodyPr/>
                    <a:lstStyle/>
                    <a:p>
                      <a:pPr algn="r"/>
                      <a:r>
                        <a:rPr lang="en-US" sz="1400" dirty="0">
                          <a:solidFill>
                            <a:srgbClr val="000000"/>
                          </a:solidFill>
                        </a:rPr>
                        <a:t>0.6221</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4674097"/>
                  </a:ext>
                </a:extLst>
              </a:tr>
              <a:tr h="183126">
                <a:tc>
                  <a:txBody>
                    <a:bodyPr/>
                    <a:lstStyle/>
                    <a:p>
                      <a:pPr algn="r"/>
                      <a:r>
                        <a:rPr lang="en-US" sz="1400" dirty="0">
                          <a:solidFill>
                            <a:srgbClr val="000000"/>
                          </a:solidFill>
                        </a:rPr>
                        <a:t>0.7806</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31210263"/>
                  </a:ext>
                </a:extLst>
              </a:tr>
              <a:tr h="183126">
                <a:tc>
                  <a:txBody>
                    <a:bodyPr/>
                    <a:lstStyle/>
                    <a:p>
                      <a:pPr algn="r"/>
                      <a:r>
                        <a:rPr lang="en-US" sz="1400" dirty="0">
                          <a:solidFill>
                            <a:srgbClr val="000000"/>
                          </a:solidFill>
                        </a:rPr>
                        <a:t>0.4745</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6345279"/>
                  </a:ext>
                </a:extLst>
              </a:tr>
              <a:tr h="183126">
                <a:tc>
                  <a:txBody>
                    <a:bodyPr/>
                    <a:lstStyle/>
                    <a:p>
                      <a:pPr algn="r"/>
                      <a:r>
                        <a:rPr lang="en-US" sz="1400" dirty="0">
                          <a:solidFill>
                            <a:srgbClr val="000000"/>
                          </a:solidFill>
                        </a:rPr>
                        <a:t>0.8810</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1347228428"/>
                  </a:ext>
                </a:extLst>
              </a:tr>
              <a:tr h="183126">
                <a:tc>
                  <a:txBody>
                    <a:bodyPr/>
                    <a:lstStyle/>
                    <a:p>
                      <a:pPr algn="r"/>
                      <a:r>
                        <a:rPr lang="en-US" sz="1400" dirty="0">
                          <a:solidFill>
                            <a:srgbClr val="000000"/>
                          </a:solidFill>
                        </a:rPr>
                        <a:t>0.8372</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9034723"/>
                  </a:ext>
                </a:extLst>
              </a:tr>
              <a:tr h="183126">
                <a:tc>
                  <a:txBody>
                    <a:bodyPr/>
                    <a:lstStyle/>
                    <a:p>
                      <a:pPr algn="r"/>
                      <a:r>
                        <a:rPr lang="en-US" sz="1400" dirty="0">
                          <a:solidFill>
                            <a:srgbClr val="000000"/>
                          </a:solidFill>
                        </a:rPr>
                        <a:t>0.7793</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565508598"/>
                  </a:ext>
                </a:extLst>
              </a:tr>
              <a:tr h="183126">
                <a:tc>
                  <a:txBody>
                    <a:bodyPr/>
                    <a:lstStyle/>
                    <a:p>
                      <a:pPr algn="r"/>
                      <a:r>
                        <a:rPr lang="en-US" sz="1400" dirty="0">
                          <a:solidFill>
                            <a:srgbClr val="000000"/>
                          </a:solidFill>
                        </a:rPr>
                        <a:t>0.7002</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867978"/>
                  </a:ext>
                </a:extLst>
              </a:tr>
              <a:tr h="183126">
                <a:tc>
                  <a:txBody>
                    <a:bodyPr/>
                    <a:lstStyle/>
                    <a:p>
                      <a:pPr algn="r"/>
                      <a:r>
                        <a:rPr lang="en-US" sz="1400" dirty="0">
                          <a:solidFill>
                            <a:srgbClr val="000000"/>
                          </a:solidFill>
                        </a:rPr>
                        <a:t>0.6829</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2862773792"/>
                  </a:ext>
                </a:extLst>
              </a:tr>
              <a:tr h="183126">
                <a:tc>
                  <a:txBody>
                    <a:bodyPr/>
                    <a:lstStyle/>
                    <a:p>
                      <a:pPr algn="r"/>
                      <a:r>
                        <a:rPr lang="en-US" sz="1400" dirty="0">
                          <a:solidFill>
                            <a:srgbClr val="000000"/>
                          </a:solidFill>
                        </a:rPr>
                        <a:t>0.6363</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6997290"/>
                  </a:ext>
                </a:extLst>
              </a:tr>
              <a:tr h="183126">
                <a:tc>
                  <a:txBody>
                    <a:bodyPr/>
                    <a:lstStyle/>
                    <a:p>
                      <a:pPr algn="r"/>
                      <a:r>
                        <a:rPr lang="en-US" sz="1400" dirty="0">
                          <a:solidFill>
                            <a:srgbClr val="000000"/>
                          </a:solidFill>
                        </a:rPr>
                        <a:t>0.6713</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7D7D7"/>
                    </a:solidFill>
                  </a:tcPr>
                </a:tc>
                <a:extLst>
                  <a:ext uri="{0D108BD9-81ED-4DB2-BD59-A6C34878D82A}">
                    <a16:rowId xmlns:a16="http://schemas.microsoft.com/office/drawing/2014/main" val="544913767"/>
                  </a:ext>
                </a:extLst>
              </a:tr>
              <a:tr h="183126">
                <a:tc>
                  <a:txBody>
                    <a:bodyPr/>
                    <a:lstStyle/>
                    <a:p>
                      <a:pPr algn="r"/>
                      <a:r>
                        <a:rPr lang="en-US" sz="1400" dirty="0">
                          <a:solidFill>
                            <a:srgbClr val="000000"/>
                          </a:solidFill>
                        </a:rPr>
                        <a:t>0.7245</a:t>
                      </a:r>
                    </a:p>
                  </a:txBody>
                  <a:tcP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1739434"/>
                  </a:ext>
                </a:extLst>
              </a:tr>
            </a:tbl>
          </a:graphicData>
        </a:graphic>
      </p:graphicFrame>
      <p:sp>
        <p:nvSpPr>
          <p:cNvPr id="2" name="TextBox 1"/>
          <p:cNvSpPr txBox="1"/>
          <p:nvPr/>
        </p:nvSpPr>
        <p:spPr>
          <a:xfrm>
            <a:off x="491236" y="2492323"/>
            <a:ext cx="4995164" cy="1384995"/>
          </a:xfrm>
          <a:prstGeom prst="rect">
            <a:avLst/>
          </a:prstGeom>
          <a:solidFill>
            <a:schemeClr val="accent4">
              <a:lumMod val="60000"/>
              <a:lumOff val="40000"/>
            </a:schemeClr>
          </a:solidFill>
          <a:ln w="38100">
            <a:solidFill>
              <a:srgbClr val="FF0000"/>
            </a:solidFill>
          </a:ln>
        </p:spPr>
        <p:txBody>
          <a:bodyPr wrap="square" rtlCol="0">
            <a:spAutoFit/>
          </a:bodyPr>
          <a:lstStyle/>
          <a:p>
            <a:r>
              <a:rPr lang="en-US" sz="2800" dirty="0">
                <a:solidFill>
                  <a:srgbClr val="000000"/>
                </a:solidFill>
                <a:latin typeface="+mn-lt"/>
              </a:rPr>
              <a:t>Find the “Total Cost Per Meal” column to ensure the cost per meal are inline with target cost. </a:t>
            </a:r>
          </a:p>
        </p:txBody>
      </p:sp>
      <p:cxnSp>
        <p:nvCxnSpPr>
          <p:cNvPr id="6" name="Straight Arrow Connector 5"/>
          <p:cNvCxnSpPr/>
          <p:nvPr/>
        </p:nvCxnSpPr>
        <p:spPr>
          <a:xfrm flipV="1">
            <a:off x="5470144" y="1739205"/>
            <a:ext cx="949505" cy="7531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4980" y="4267200"/>
            <a:ext cx="4995164" cy="1384995"/>
          </a:xfrm>
          <a:prstGeom prst="rect">
            <a:avLst/>
          </a:prstGeom>
          <a:solidFill>
            <a:schemeClr val="accent4">
              <a:lumMod val="60000"/>
              <a:lumOff val="40000"/>
            </a:schemeClr>
          </a:solidFill>
          <a:ln w="38100">
            <a:solidFill>
              <a:srgbClr val="FF0000"/>
            </a:solidFill>
          </a:ln>
        </p:spPr>
        <p:txBody>
          <a:bodyPr wrap="square" rtlCol="0">
            <a:spAutoFit/>
          </a:bodyPr>
          <a:lstStyle/>
          <a:p>
            <a:r>
              <a:rPr lang="en-US" sz="2800" dirty="0">
                <a:solidFill>
                  <a:srgbClr val="000000"/>
                </a:solidFill>
                <a:latin typeface="+mn-lt"/>
              </a:rPr>
              <a:t>Costs that are usually low or over the target cost should be evaluated. </a:t>
            </a:r>
          </a:p>
        </p:txBody>
      </p:sp>
      <p:cxnSp>
        <p:nvCxnSpPr>
          <p:cNvPr id="9" name="Straight Arrow Connector 8"/>
          <p:cNvCxnSpPr/>
          <p:nvPr/>
        </p:nvCxnSpPr>
        <p:spPr>
          <a:xfrm flipV="1">
            <a:off x="5470144" y="3048000"/>
            <a:ext cx="827505" cy="12192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97649" y="5593080"/>
            <a:ext cx="643289" cy="274320"/>
          </a:xfrm>
          <a:prstGeom prst="rect">
            <a:avLst/>
          </a:prstGeom>
          <a:solidFill>
            <a:schemeClr val="bg1"/>
          </a:solidFill>
        </p:spPr>
        <p:txBody>
          <a:bodyPr wrap="square" rtlCol="0">
            <a:spAutoFit/>
          </a:bodyPr>
          <a:lstStyle/>
          <a:p>
            <a:r>
              <a:rPr lang="en-US" sz="1500" dirty="0">
                <a:solidFill>
                  <a:srgbClr val="000000"/>
                </a:solidFill>
              </a:rPr>
              <a:t>1.437</a:t>
            </a:r>
          </a:p>
        </p:txBody>
      </p:sp>
      <p:cxnSp>
        <p:nvCxnSpPr>
          <p:cNvPr id="10" name="Straight Arrow Connector 9"/>
          <p:cNvCxnSpPr/>
          <p:nvPr/>
        </p:nvCxnSpPr>
        <p:spPr>
          <a:xfrm>
            <a:off x="5486400" y="5652195"/>
            <a:ext cx="837184" cy="12690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9" presetClass="emph" presetSubtype="0" nodeType="withEffect">
                                  <p:stCondLst>
                                    <p:cond delay="0"/>
                                  </p:stCondLst>
                                  <p:childTnLst>
                                    <p:set>
                                      <p:cBhvr rctx="PPT">
                                        <p:cTn id="9" dur="indefinite"/>
                                        <p:tgtEl>
                                          <p:spTgt spid="81924"/>
                                        </p:tgtEl>
                                        <p:attrNameLst>
                                          <p:attrName>style.opacity</p:attrName>
                                        </p:attrNameLst>
                                      </p:cBhvr>
                                      <p:to>
                                        <p:strVal val="0.5"/>
                                      </p:to>
                                    </p:set>
                                    <p:animEffect filter="image" prLst="opacity: 0.5">
                                      <p:cBhvr rctx="IE">
                                        <p:cTn id="10" dur="indefinite"/>
                                        <p:tgtEl>
                                          <p:spTgt spid="81924"/>
                                        </p:tgtEl>
                                      </p:cBhvr>
                                    </p:animEffect>
                                  </p:childTnLst>
                                </p:cTn>
                              </p:par>
                            </p:childTnLst>
                          </p:cTn>
                        </p:par>
                        <p:par>
                          <p:cTn id="11" fill="hold">
                            <p:stCondLst>
                              <p:cond delay="125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270250" y="202565"/>
            <a:ext cx="8610600" cy="1143000"/>
          </a:xfrm>
        </p:spPr>
        <p:txBody>
          <a:bodyPr>
            <a:normAutofit fontScale="90000"/>
          </a:bodyPr>
          <a:lstStyle/>
          <a:p>
            <a:pPr>
              <a:defRPr/>
            </a:pPr>
            <a:r>
              <a:rPr lang="en-US" dirty="0"/>
              <a:t>Activity: Breakfast Production Profit And Loss Report Example</a:t>
            </a:r>
          </a:p>
        </p:txBody>
      </p:sp>
      <p:grpSp>
        <p:nvGrpSpPr>
          <p:cNvPr id="77828" name="Group 3"/>
          <p:cNvGrpSpPr>
            <a:grpSpLocks/>
          </p:cNvGrpSpPr>
          <p:nvPr/>
        </p:nvGrpSpPr>
        <p:grpSpPr bwMode="auto">
          <a:xfrm>
            <a:off x="270250" y="1524000"/>
            <a:ext cx="8610600" cy="3048000"/>
            <a:chOff x="381000" y="1371600"/>
            <a:chExt cx="8610600" cy="3048000"/>
          </a:xfrm>
        </p:grpSpPr>
        <p:pic>
          <p:nvPicPr>
            <p:cNvPr id="77833" name="Picture 10"/>
            <p:cNvPicPr>
              <a:picLocks noChangeAspect="1" noChangeArrowheads="1"/>
            </p:cNvPicPr>
            <p:nvPr/>
          </p:nvPicPr>
          <p:blipFill>
            <a:blip r:embed="rId3">
              <a:extLst>
                <a:ext uri="{28A0092B-C50C-407E-A947-70E740481C1C}">
                  <a14:useLocalDpi xmlns:a14="http://schemas.microsoft.com/office/drawing/2010/main" val="0"/>
                </a:ext>
              </a:extLst>
            </a:blip>
            <a:srcRect l="1411" r="1411" b="52895"/>
            <a:stretch>
              <a:fillRect/>
            </a:stretch>
          </p:blipFill>
          <p:spPr bwMode="auto">
            <a:xfrm>
              <a:off x="381000" y="1371600"/>
              <a:ext cx="8610600" cy="3048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7834" name="Rectangle 11"/>
            <p:cNvSpPr>
              <a:spLocks noChangeArrowheads="1"/>
            </p:cNvSpPr>
            <p:nvPr/>
          </p:nvSpPr>
          <p:spPr bwMode="auto">
            <a:xfrm>
              <a:off x="5791200" y="2745055"/>
              <a:ext cx="1296749" cy="226745"/>
            </a:xfrm>
            <a:prstGeom prst="rect">
              <a:avLst/>
            </a:prstGeom>
            <a:noFill/>
            <a:ln w="57150" cap="rnd"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Aft>
                  <a:spcPts val="1000"/>
                </a:spcAft>
              </a:pPr>
              <a:r>
                <a:rPr lang="en-US" altLang="en-US" sz="1100">
                  <a:solidFill>
                    <a:srgbClr val="000000"/>
                  </a:solidFill>
                  <a:latin typeface="Calibri" panose="020F0502020204030204" pitchFamily="34" charset="0"/>
                  <a:cs typeface="Times New Roman" panose="02020603050405020304" pitchFamily="18" charset="0"/>
                </a:rPr>
                <a:t> </a:t>
              </a:r>
              <a:endParaRPr lang="en-US" altLang="en-US" sz="1200">
                <a:cs typeface="Times New Roman" panose="02020603050405020304" pitchFamily="18" charset="0"/>
              </a:endParaRPr>
            </a:p>
          </p:txBody>
        </p:sp>
        <p:sp>
          <p:nvSpPr>
            <p:cNvPr id="77835" name="Rectangle 12"/>
            <p:cNvSpPr>
              <a:spLocks noChangeArrowheads="1"/>
            </p:cNvSpPr>
            <p:nvPr/>
          </p:nvSpPr>
          <p:spPr bwMode="auto">
            <a:xfrm>
              <a:off x="545275" y="3217579"/>
              <a:ext cx="5954110" cy="175701"/>
            </a:xfrm>
            <a:prstGeom prst="rect">
              <a:avLst/>
            </a:prstGeom>
            <a:noFill/>
            <a:ln w="57150" cap="rnd"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Aft>
                  <a:spcPts val="1000"/>
                </a:spcAft>
              </a:pPr>
              <a:r>
                <a:rPr lang="en-US" altLang="en-US" sz="1100">
                  <a:solidFill>
                    <a:srgbClr val="000000"/>
                  </a:solidFill>
                  <a:latin typeface="Calibri" panose="020F0502020204030204" pitchFamily="34" charset="0"/>
                  <a:cs typeface="Times New Roman" panose="02020603050405020304" pitchFamily="18" charset="0"/>
                </a:rPr>
                <a:t> </a:t>
              </a:r>
              <a:endParaRPr lang="en-US" altLang="en-US" sz="1200">
                <a:cs typeface="Times New Roman" panose="02020603050405020304" pitchFamily="18" charset="0"/>
              </a:endParaRPr>
            </a:p>
          </p:txBody>
        </p:sp>
      </p:grpSp>
      <p:pic>
        <p:nvPicPr>
          <p:cNvPr id="2" name="True">
            <a:hlinkClick r:id="rId4" action="ppaction://hlinksldjump"/>
          </p:cNvPr>
          <p:cNvPicPr>
            <a:picLocks noChangeAspect="1"/>
          </p:cNvPicPr>
          <p:nvPr/>
        </p:nvPicPr>
        <p:blipFill>
          <a:blip r:embed="rId5"/>
          <a:stretch>
            <a:fillRect/>
          </a:stretch>
        </p:blipFill>
        <p:spPr>
          <a:xfrm>
            <a:off x="1524000" y="5428231"/>
            <a:ext cx="2286000" cy="859479"/>
          </a:xfrm>
          <a:prstGeom prst="rect">
            <a:avLst/>
          </a:prstGeom>
        </p:spPr>
      </p:pic>
      <p:pic>
        <p:nvPicPr>
          <p:cNvPr id="3" name="False">
            <a:hlinkClick r:id="rId6" action="ppaction://hlinksldjump"/>
          </p:cNvPr>
          <p:cNvPicPr>
            <a:picLocks/>
          </p:cNvPicPr>
          <p:nvPr/>
        </p:nvPicPr>
        <p:blipFill>
          <a:blip r:embed="rId7"/>
          <a:stretch>
            <a:fillRect/>
          </a:stretch>
        </p:blipFill>
        <p:spPr>
          <a:xfrm>
            <a:off x="5029200" y="5395333"/>
            <a:ext cx="2286000" cy="85953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389666070"/>
              </p:ext>
            </p:extLst>
          </p:nvPr>
        </p:nvGraphicFramePr>
        <p:xfrm>
          <a:off x="373014" y="2310130"/>
          <a:ext cx="8405072" cy="1401394"/>
        </p:xfrm>
        <a:graphic>
          <a:graphicData uri="http://schemas.openxmlformats.org/drawingml/2006/table">
            <a:tbl>
              <a:tblPr firstRow="1" bandRow="1">
                <a:tableStyleId>{5C22544A-7EE6-4342-B048-85BDC9FD1C3A}</a:tableStyleId>
              </a:tblPr>
              <a:tblGrid>
                <a:gridCol w="1226217">
                  <a:extLst>
                    <a:ext uri="{9D8B030D-6E8A-4147-A177-3AD203B41FA5}">
                      <a16:colId xmlns:a16="http://schemas.microsoft.com/office/drawing/2014/main" val="4231609575"/>
                    </a:ext>
                  </a:extLst>
                </a:gridCol>
                <a:gridCol w="838200">
                  <a:extLst>
                    <a:ext uri="{9D8B030D-6E8A-4147-A177-3AD203B41FA5}">
                      <a16:colId xmlns:a16="http://schemas.microsoft.com/office/drawing/2014/main" val="657768081"/>
                    </a:ext>
                  </a:extLst>
                </a:gridCol>
                <a:gridCol w="1143000">
                  <a:extLst>
                    <a:ext uri="{9D8B030D-6E8A-4147-A177-3AD203B41FA5}">
                      <a16:colId xmlns:a16="http://schemas.microsoft.com/office/drawing/2014/main" val="671185642"/>
                    </a:ext>
                  </a:extLst>
                </a:gridCol>
                <a:gridCol w="1219200">
                  <a:extLst>
                    <a:ext uri="{9D8B030D-6E8A-4147-A177-3AD203B41FA5}">
                      <a16:colId xmlns:a16="http://schemas.microsoft.com/office/drawing/2014/main" val="3119922069"/>
                    </a:ext>
                  </a:extLst>
                </a:gridCol>
                <a:gridCol w="1066800">
                  <a:extLst>
                    <a:ext uri="{9D8B030D-6E8A-4147-A177-3AD203B41FA5}">
                      <a16:colId xmlns:a16="http://schemas.microsoft.com/office/drawing/2014/main" val="228307322"/>
                    </a:ext>
                  </a:extLst>
                </a:gridCol>
                <a:gridCol w="810387">
                  <a:extLst>
                    <a:ext uri="{9D8B030D-6E8A-4147-A177-3AD203B41FA5}">
                      <a16:colId xmlns:a16="http://schemas.microsoft.com/office/drawing/2014/main" val="1455851583"/>
                    </a:ext>
                  </a:extLst>
                </a:gridCol>
                <a:gridCol w="1050634">
                  <a:extLst>
                    <a:ext uri="{9D8B030D-6E8A-4147-A177-3AD203B41FA5}">
                      <a16:colId xmlns:a16="http://schemas.microsoft.com/office/drawing/2014/main" val="833064374"/>
                    </a:ext>
                  </a:extLst>
                </a:gridCol>
                <a:gridCol w="1050634">
                  <a:extLst>
                    <a:ext uri="{9D8B030D-6E8A-4147-A177-3AD203B41FA5}">
                      <a16:colId xmlns:a16="http://schemas.microsoft.com/office/drawing/2014/main" val="1904580954"/>
                    </a:ext>
                  </a:extLst>
                </a:gridCol>
              </a:tblGrid>
              <a:tr h="693434">
                <a:tc>
                  <a:txBody>
                    <a:bodyPr/>
                    <a:lstStyle/>
                    <a:p>
                      <a:pPr algn="l"/>
                      <a:r>
                        <a:rPr lang="en-US" sz="1600" dirty="0">
                          <a:solidFill>
                            <a:srgbClr val="000000"/>
                          </a:solidFill>
                        </a:rPr>
                        <a:t>Production</a:t>
                      </a:r>
                    </a:p>
                    <a:p>
                      <a:pPr algn="l"/>
                      <a:r>
                        <a:rPr lang="en-US" sz="1600" dirty="0">
                          <a:solidFill>
                            <a:srgbClr val="000000"/>
                          </a:solidFill>
                        </a:rPr>
                        <a:t>Date</a:t>
                      </a:r>
                    </a:p>
                  </a:txBody>
                  <a:tcPr anchor="ctr">
                    <a:lnL w="57150" cap="flat" cmpd="sng" algn="ctr">
                      <a:noFill/>
                      <a:prstDash val="solid"/>
                      <a:round/>
                      <a:headEnd type="none" w="med" len="med"/>
                      <a:tailEnd type="none" w="med" len="med"/>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Meals</a:t>
                      </a:r>
                    </a:p>
                    <a:p>
                      <a:pPr algn="r"/>
                      <a:r>
                        <a:rPr lang="en-US" sz="1600" dirty="0">
                          <a:solidFill>
                            <a:srgbClr val="000000"/>
                          </a:solidFill>
                        </a:rPr>
                        <a:t>Served</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Food</a:t>
                      </a:r>
                    </a:p>
                    <a:p>
                      <a:pPr algn="r"/>
                      <a:r>
                        <a:rPr lang="en-US" sz="1600" dirty="0">
                          <a:solidFill>
                            <a:srgbClr val="000000"/>
                          </a:solidFill>
                        </a:rPr>
                        <a:t>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USDA</a:t>
                      </a:r>
                    </a:p>
                    <a:p>
                      <a:pPr algn="r"/>
                      <a:r>
                        <a:rPr lang="en-US" sz="1600" dirty="0">
                          <a:solidFill>
                            <a:srgbClr val="000000"/>
                          </a:solidFill>
                        </a:rPr>
                        <a:t>Commodity 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Non Food 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Labor</a:t>
                      </a:r>
                    </a:p>
                    <a:p>
                      <a:pPr algn="r"/>
                      <a:r>
                        <a:rPr lang="en-US" sz="1600" dirty="0">
                          <a:solidFill>
                            <a:srgbClr val="000000"/>
                          </a:solidFill>
                        </a:rPr>
                        <a:t>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Overhead</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Total Cost Per Meal</a:t>
                      </a:r>
                    </a:p>
                  </a:txBody>
                  <a:tcPr anchor="ctr">
                    <a:lnL w="12700" cmpd="sng">
                      <a:noFill/>
                    </a:lnL>
                    <a:lnR w="57150" cap="flat" cmpd="sng" algn="ctr">
                      <a:noFill/>
                      <a:prstDash val="solid"/>
                      <a:round/>
                      <a:headEnd type="none" w="med" len="med"/>
                      <a:tailEnd type="none" w="med" len="med"/>
                    </a:lnR>
                    <a:lnT w="57150" cap="flat" cmpd="sng" algn="ctr">
                      <a:solidFill>
                        <a:schemeClr val="bg1">
                          <a:lumMod val="50000"/>
                        </a:schemeClr>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extLst>
                  <a:ext uri="{0D108BD9-81ED-4DB2-BD59-A6C34878D82A}">
                    <a16:rowId xmlns:a16="http://schemas.microsoft.com/office/drawing/2014/main" val="476703907"/>
                  </a:ext>
                </a:extLst>
              </a:tr>
              <a:tr h="578434">
                <a:tc>
                  <a:txBody>
                    <a:bodyPr/>
                    <a:lstStyle/>
                    <a:p>
                      <a:r>
                        <a:rPr lang="en-US" sz="1600" dirty="0">
                          <a:solidFill>
                            <a:srgbClr val="000000"/>
                          </a:solidFill>
                        </a:rPr>
                        <a:t>04/10/2013</a:t>
                      </a:r>
                    </a:p>
                  </a:txBody>
                  <a:tcPr anchor="ctr">
                    <a:lnL w="57150" cap="flat" cmpd="sng" algn="ctr">
                      <a:solidFill>
                        <a:srgbClr val="0070C0"/>
                      </a:solidFill>
                      <a:prstDash val="solid"/>
                      <a:round/>
                      <a:headEnd type="none" w="med" len="med"/>
                      <a:tailEnd type="none" w="med" len="med"/>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150</a:t>
                      </a:r>
                    </a:p>
                  </a:txBody>
                  <a:tcPr anchor="ctr">
                    <a:lnL w="12700" cmpd="sng">
                      <a:noFill/>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2,342.2137</a:t>
                      </a:r>
                    </a:p>
                  </a:txBody>
                  <a:tcPr anchor="ctr">
                    <a:lnL w="12700" cmpd="sng">
                      <a:noFill/>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15.61.48</a:t>
                      </a:r>
                    </a:p>
                  </a:txBody>
                  <a:tcPr anchor="ctr">
                    <a:lnL w="12700" cmpd="sng">
                      <a:noFill/>
                    </a:lnL>
                    <a:lnR w="57150" cap="flat" cmpd="sng" algn="ctr">
                      <a:solidFill>
                        <a:srgbClr val="0070C0"/>
                      </a:solidFill>
                      <a:prstDash val="solid"/>
                      <a:round/>
                      <a:headEnd type="none" w="med" len="med"/>
                      <a:tailEnd type="none" w="med" len="med"/>
                    </a:lnR>
                    <a:lnT w="57150" cap="flat" cmpd="sng" algn="ctr">
                      <a:solidFill>
                        <a:srgbClr val="0070C0"/>
                      </a:solidFill>
                      <a:prstDash val="solid"/>
                      <a:round/>
                      <a:headEnd type="none" w="med" len="med"/>
                      <a:tailEnd type="none" w="med" len="med"/>
                    </a:lnT>
                    <a:lnB w="571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6903533"/>
                  </a:ext>
                </a:extLst>
              </a:tr>
            </a:tbl>
          </a:graphicData>
        </a:graphic>
      </p:graphicFrame>
      <p:sp>
        <p:nvSpPr>
          <p:cNvPr id="9" name="Rectangle 8"/>
          <p:cNvSpPr/>
          <p:nvPr/>
        </p:nvSpPr>
        <p:spPr>
          <a:xfrm>
            <a:off x="295302" y="4567698"/>
            <a:ext cx="8610600" cy="830997"/>
          </a:xfrm>
          <a:prstGeom prst="rect">
            <a:avLst/>
          </a:prstGeom>
        </p:spPr>
        <p:txBody>
          <a:bodyPr wrap="square">
            <a:spAutoFit/>
          </a:bodyPr>
          <a:lstStyle/>
          <a:p>
            <a:r>
              <a:rPr lang="en-US" altLang="en-US" dirty="0">
                <a:solidFill>
                  <a:srgbClr val="000000"/>
                </a:solidFill>
                <a:latin typeface="+mn-lt"/>
              </a:rPr>
              <a:t>True or False: This high cost error was caused by the </a:t>
            </a:r>
            <a:r>
              <a:rPr lang="en-US" dirty="0">
                <a:solidFill>
                  <a:srgbClr val="000000"/>
                </a:solidFill>
                <a:latin typeface="+mn-lt"/>
              </a:rPr>
              <a:t>portion size entered as a “case” and not by “each”. </a:t>
            </a:r>
          </a:p>
        </p:txBody>
      </p:sp>
      <p:cxnSp>
        <p:nvCxnSpPr>
          <p:cNvPr id="8" name="Straight Arrow Connector 7"/>
          <p:cNvCxnSpPr/>
          <p:nvPr/>
        </p:nvCxnSpPr>
        <p:spPr>
          <a:xfrm flipV="1">
            <a:off x="2895600" y="3545680"/>
            <a:ext cx="0" cy="110252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9" presetClass="emph" presetSubtype="0" nodeType="withEffect">
                                  <p:stCondLst>
                                    <p:cond delay="0"/>
                                  </p:stCondLst>
                                  <p:childTnLst>
                                    <p:set>
                                      <p:cBhvr rctx="PPT">
                                        <p:cTn id="9" dur="indefinite"/>
                                        <p:tgtEl>
                                          <p:spTgt spid="77828"/>
                                        </p:tgtEl>
                                        <p:attrNameLst>
                                          <p:attrName>style.opacity</p:attrName>
                                        </p:attrNameLst>
                                      </p:cBhvr>
                                      <p:to>
                                        <p:strVal val="0.5"/>
                                      </p:to>
                                    </p:set>
                                    <p:animEffect filter="image" prLst="opacity: 0.5">
                                      <p:cBhvr rctx="IE">
                                        <p:cTn id="10" dur="indefinite"/>
                                        <p:tgtEl>
                                          <p:spTgt spid="7782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15646" y="196020"/>
            <a:ext cx="8229600" cy="1143000"/>
          </a:xfrm>
        </p:spPr>
        <p:txBody>
          <a:bodyPr>
            <a:normAutofit fontScale="90000"/>
          </a:bodyPr>
          <a:lstStyle/>
          <a:p>
            <a:pPr>
              <a:defRPr/>
            </a:pPr>
            <a:r>
              <a:rPr lang="en-US" dirty="0"/>
              <a:t>Activity: Lunch Production Profit And Loss Report Example</a:t>
            </a:r>
          </a:p>
        </p:txBody>
      </p:sp>
      <p:sp>
        <p:nvSpPr>
          <p:cNvPr id="79875" name="Content Placeholder 2"/>
          <p:cNvSpPr>
            <a:spLocks noGrp="1"/>
          </p:cNvSpPr>
          <p:nvPr>
            <p:ph idx="1"/>
          </p:nvPr>
        </p:nvSpPr>
        <p:spPr>
          <a:xfrm>
            <a:off x="315646" y="3982339"/>
            <a:ext cx="8321675" cy="1905000"/>
          </a:xfrm>
        </p:spPr>
        <p:txBody>
          <a:bodyPr>
            <a:normAutofit/>
          </a:bodyPr>
          <a:lstStyle/>
          <a:p>
            <a:pPr indent="-285750"/>
            <a:r>
              <a:rPr lang="en-US" altLang="en-US" dirty="0"/>
              <a:t>True or False:</a:t>
            </a:r>
          </a:p>
          <a:p>
            <a:pPr indent="-285750"/>
            <a:r>
              <a:rPr lang="en-US" altLang="en-US" dirty="0"/>
              <a:t>The Production Record meal counts were not entered into the CMS Meal/Revenue tab.</a:t>
            </a:r>
            <a:br>
              <a:rPr lang="en-US" altLang="en-US" dirty="0"/>
            </a:br>
            <a:endParaRPr lang="en-US" altLang="en-US" dirty="0"/>
          </a:p>
        </p:txBody>
      </p:sp>
      <p:grpSp>
        <p:nvGrpSpPr>
          <p:cNvPr id="79876" name="Group 15"/>
          <p:cNvGrpSpPr>
            <a:grpSpLocks/>
          </p:cNvGrpSpPr>
          <p:nvPr/>
        </p:nvGrpSpPr>
        <p:grpSpPr bwMode="auto">
          <a:xfrm>
            <a:off x="315646" y="1417638"/>
            <a:ext cx="8534400" cy="2560637"/>
            <a:chOff x="0" y="0"/>
            <a:chExt cx="8534400" cy="2819400"/>
          </a:xfrm>
        </p:grpSpPr>
        <p:pic>
          <p:nvPicPr>
            <p:cNvPr id="7988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4400" cy="103995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988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39953"/>
              <a:ext cx="8534400" cy="17794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883" name="Rectangle 19"/>
            <p:cNvSpPr>
              <a:spLocks noChangeArrowheads="1"/>
            </p:cNvSpPr>
            <p:nvPr/>
          </p:nvSpPr>
          <p:spPr bwMode="auto">
            <a:xfrm>
              <a:off x="5249386" y="974933"/>
              <a:ext cx="1524000" cy="240302"/>
            </a:xfrm>
            <a:prstGeom prst="rect">
              <a:avLst/>
            </a:prstGeom>
            <a:noFill/>
            <a:ln w="57150" cap="rnd"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Aft>
                  <a:spcPts val="1000"/>
                </a:spcAft>
              </a:pPr>
              <a:r>
                <a:rPr lang="en-US" altLang="en-US" sz="1100">
                  <a:latin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79884" name="Rectangle 21"/>
            <p:cNvSpPr>
              <a:spLocks noChangeArrowheads="1"/>
            </p:cNvSpPr>
            <p:nvPr/>
          </p:nvSpPr>
          <p:spPr bwMode="auto">
            <a:xfrm>
              <a:off x="131763" y="1732192"/>
              <a:ext cx="6021387" cy="241213"/>
            </a:xfrm>
            <a:prstGeom prst="rect">
              <a:avLst/>
            </a:prstGeom>
            <a:noFill/>
            <a:ln w="57150" cap="rnd"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15000"/>
                </a:lnSpc>
                <a:spcAft>
                  <a:spcPts val="1000"/>
                </a:spcAft>
              </a:pPr>
              <a:r>
                <a:rPr lang="en-US" altLang="en-US" sz="1100">
                  <a:latin typeface="Calibri" panose="020F0502020204030204" pitchFamily="34" charset="0"/>
                  <a:cs typeface="Times New Roman" panose="02020603050405020304" pitchFamily="18" charset="0"/>
                </a:rPr>
                <a:t> </a:t>
              </a:r>
              <a:endParaRPr lang="en-US" altLang="en-US" sz="110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5" name="False">
            <a:hlinkClick r:id="" action="ppaction://noaction"/>
          </p:cNvPr>
          <p:cNvPicPr>
            <a:picLocks/>
          </p:cNvPicPr>
          <p:nvPr/>
        </p:nvPicPr>
        <p:blipFill>
          <a:blip r:embed="rId5"/>
          <a:stretch>
            <a:fillRect/>
          </a:stretch>
        </p:blipFill>
        <p:spPr>
          <a:xfrm>
            <a:off x="5184032" y="5334000"/>
            <a:ext cx="2286000" cy="863600"/>
          </a:xfrm>
          <a:prstGeom prst="rect">
            <a:avLst/>
          </a:prstGeom>
        </p:spPr>
      </p:pic>
      <p:pic>
        <p:nvPicPr>
          <p:cNvPr id="26" name="True">
            <a:hlinkClick r:id="rId6" action="ppaction://hlinksldjump"/>
          </p:cNvPr>
          <p:cNvPicPr>
            <a:picLocks noChangeAspect="1"/>
          </p:cNvPicPr>
          <p:nvPr/>
        </p:nvPicPr>
        <p:blipFill>
          <a:blip r:embed="rId7"/>
          <a:stretch>
            <a:fillRect/>
          </a:stretch>
        </p:blipFill>
        <p:spPr>
          <a:xfrm>
            <a:off x="1676400" y="5334000"/>
            <a:ext cx="2287113" cy="861146"/>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4001956572"/>
              </p:ext>
            </p:extLst>
          </p:nvPr>
        </p:nvGraphicFramePr>
        <p:xfrm>
          <a:off x="380310" y="1808531"/>
          <a:ext cx="8405072" cy="1401394"/>
        </p:xfrm>
        <a:graphic>
          <a:graphicData uri="http://schemas.openxmlformats.org/drawingml/2006/table">
            <a:tbl>
              <a:tblPr firstRow="1" bandRow="1">
                <a:tableStyleId>{5C22544A-7EE6-4342-B048-85BDC9FD1C3A}</a:tableStyleId>
              </a:tblPr>
              <a:tblGrid>
                <a:gridCol w="1226217">
                  <a:extLst>
                    <a:ext uri="{9D8B030D-6E8A-4147-A177-3AD203B41FA5}">
                      <a16:colId xmlns:a16="http://schemas.microsoft.com/office/drawing/2014/main" val="4231609575"/>
                    </a:ext>
                  </a:extLst>
                </a:gridCol>
                <a:gridCol w="838200">
                  <a:extLst>
                    <a:ext uri="{9D8B030D-6E8A-4147-A177-3AD203B41FA5}">
                      <a16:colId xmlns:a16="http://schemas.microsoft.com/office/drawing/2014/main" val="657768081"/>
                    </a:ext>
                  </a:extLst>
                </a:gridCol>
                <a:gridCol w="1143000">
                  <a:extLst>
                    <a:ext uri="{9D8B030D-6E8A-4147-A177-3AD203B41FA5}">
                      <a16:colId xmlns:a16="http://schemas.microsoft.com/office/drawing/2014/main" val="671185642"/>
                    </a:ext>
                  </a:extLst>
                </a:gridCol>
                <a:gridCol w="1219200">
                  <a:extLst>
                    <a:ext uri="{9D8B030D-6E8A-4147-A177-3AD203B41FA5}">
                      <a16:colId xmlns:a16="http://schemas.microsoft.com/office/drawing/2014/main" val="3119922069"/>
                    </a:ext>
                  </a:extLst>
                </a:gridCol>
                <a:gridCol w="1066800">
                  <a:extLst>
                    <a:ext uri="{9D8B030D-6E8A-4147-A177-3AD203B41FA5}">
                      <a16:colId xmlns:a16="http://schemas.microsoft.com/office/drawing/2014/main" val="228307322"/>
                    </a:ext>
                  </a:extLst>
                </a:gridCol>
                <a:gridCol w="810387">
                  <a:extLst>
                    <a:ext uri="{9D8B030D-6E8A-4147-A177-3AD203B41FA5}">
                      <a16:colId xmlns:a16="http://schemas.microsoft.com/office/drawing/2014/main" val="1455851583"/>
                    </a:ext>
                  </a:extLst>
                </a:gridCol>
                <a:gridCol w="1050634">
                  <a:extLst>
                    <a:ext uri="{9D8B030D-6E8A-4147-A177-3AD203B41FA5}">
                      <a16:colId xmlns:a16="http://schemas.microsoft.com/office/drawing/2014/main" val="833064374"/>
                    </a:ext>
                  </a:extLst>
                </a:gridCol>
                <a:gridCol w="1050634">
                  <a:extLst>
                    <a:ext uri="{9D8B030D-6E8A-4147-A177-3AD203B41FA5}">
                      <a16:colId xmlns:a16="http://schemas.microsoft.com/office/drawing/2014/main" val="1904580954"/>
                    </a:ext>
                  </a:extLst>
                </a:gridCol>
              </a:tblGrid>
              <a:tr h="693434">
                <a:tc>
                  <a:txBody>
                    <a:bodyPr/>
                    <a:lstStyle/>
                    <a:p>
                      <a:pPr algn="l"/>
                      <a:r>
                        <a:rPr lang="en-US" sz="1600" dirty="0">
                          <a:solidFill>
                            <a:srgbClr val="000000"/>
                          </a:solidFill>
                        </a:rPr>
                        <a:t>Production</a:t>
                      </a:r>
                    </a:p>
                    <a:p>
                      <a:pPr algn="l"/>
                      <a:r>
                        <a:rPr lang="en-US" sz="1600" dirty="0">
                          <a:solidFill>
                            <a:srgbClr val="000000"/>
                          </a:solidFill>
                        </a:rPr>
                        <a:t>Date</a:t>
                      </a:r>
                    </a:p>
                  </a:txBody>
                  <a:tcPr anchor="ctr">
                    <a:lnL w="57150" cap="flat" cmpd="sng" algn="ctr">
                      <a:noFill/>
                      <a:prstDash val="solid"/>
                      <a:round/>
                      <a:headEnd type="none" w="med" len="med"/>
                      <a:tailEnd type="none" w="med" len="med"/>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Meals</a:t>
                      </a:r>
                    </a:p>
                    <a:p>
                      <a:pPr algn="r"/>
                      <a:r>
                        <a:rPr lang="en-US" sz="1600" dirty="0">
                          <a:solidFill>
                            <a:srgbClr val="000000"/>
                          </a:solidFill>
                        </a:rPr>
                        <a:t>Served</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Food</a:t>
                      </a:r>
                    </a:p>
                    <a:p>
                      <a:pPr algn="r"/>
                      <a:r>
                        <a:rPr lang="en-US" sz="1600" dirty="0">
                          <a:solidFill>
                            <a:srgbClr val="000000"/>
                          </a:solidFill>
                        </a:rPr>
                        <a:t>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USDA</a:t>
                      </a:r>
                    </a:p>
                    <a:p>
                      <a:pPr algn="r"/>
                      <a:r>
                        <a:rPr lang="en-US" sz="1600" dirty="0">
                          <a:solidFill>
                            <a:srgbClr val="000000"/>
                          </a:solidFill>
                        </a:rPr>
                        <a:t>Commodity 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Non Food 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Labor</a:t>
                      </a:r>
                    </a:p>
                    <a:p>
                      <a:pPr algn="r"/>
                      <a:r>
                        <a:rPr lang="en-US" sz="1600" dirty="0">
                          <a:solidFill>
                            <a:srgbClr val="000000"/>
                          </a:solidFill>
                        </a:rPr>
                        <a:t>Cost</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Overhead</a:t>
                      </a:r>
                    </a:p>
                  </a:txBody>
                  <a:tcPr anchor="ctr">
                    <a:lnL w="12700" cmpd="sng">
                      <a:noFill/>
                    </a:lnL>
                    <a:lnR w="12700" cmpd="sng">
                      <a:noFill/>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tc>
                  <a:txBody>
                    <a:bodyPr/>
                    <a:lstStyle/>
                    <a:p>
                      <a:pPr algn="r"/>
                      <a:r>
                        <a:rPr lang="en-US" sz="1600" dirty="0">
                          <a:solidFill>
                            <a:srgbClr val="000000"/>
                          </a:solidFill>
                        </a:rPr>
                        <a:t>Total Cost Per Meal</a:t>
                      </a:r>
                    </a:p>
                  </a:txBody>
                  <a:tcPr anchor="ctr">
                    <a:lnL w="12700" cmpd="sng">
                      <a:noFill/>
                    </a:lnL>
                    <a:lnR w="57150" cap="flat" cmpd="sng" algn="ctr">
                      <a:noFill/>
                      <a:prstDash val="solid"/>
                      <a:round/>
                      <a:headEnd type="none" w="med" len="med"/>
                      <a:tailEnd type="none" w="med" len="med"/>
                    </a:lnR>
                    <a:lnT w="57150" cap="flat" cmpd="sng" algn="ctr">
                      <a:solidFill>
                        <a:schemeClr val="bg1">
                          <a:lumMod val="50000"/>
                        </a:schemeClr>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D3D3D3"/>
                    </a:solidFill>
                  </a:tcPr>
                </a:tc>
                <a:extLst>
                  <a:ext uri="{0D108BD9-81ED-4DB2-BD59-A6C34878D82A}">
                    <a16:rowId xmlns:a16="http://schemas.microsoft.com/office/drawing/2014/main" val="476703907"/>
                  </a:ext>
                </a:extLst>
              </a:tr>
              <a:tr h="578434">
                <a:tc>
                  <a:txBody>
                    <a:bodyPr/>
                    <a:lstStyle/>
                    <a:p>
                      <a:r>
                        <a:rPr lang="en-US" sz="1600" dirty="0">
                          <a:solidFill>
                            <a:srgbClr val="000000"/>
                          </a:solidFill>
                        </a:rPr>
                        <a:t>04/15/2013</a:t>
                      </a:r>
                    </a:p>
                  </a:txBody>
                  <a:tcPr anchor="ctr">
                    <a:lnL w="57150" cap="flat" cmpd="sng" algn="ctr">
                      <a:solidFill>
                        <a:srgbClr val="FF0000"/>
                      </a:solidFill>
                      <a:prstDash val="solid"/>
                      <a:round/>
                      <a:headEnd type="none" w="med" len="med"/>
                      <a:tailEnd type="none" w="med" len="med"/>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a:t>
                      </a:r>
                    </a:p>
                  </a:txBody>
                  <a:tcPr anchor="ctr">
                    <a:lnL w="12700" cmpd="sng">
                      <a:noFill/>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197.1679</a:t>
                      </a:r>
                    </a:p>
                  </a:txBody>
                  <a:tcPr anchor="ctr">
                    <a:lnL w="12700" cmpd="sng">
                      <a:noFill/>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12700" cmpd="sng">
                      <a:noFill/>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600" dirty="0">
                          <a:solidFill>
                            <a:srgbClr val="000000"/>
                          </a:solidFill>
                        </a:rPr>
                        <a:t>0.0000</a:t>
                      </a:r>
                    </a:p>
                  </a:txBody>
                  <a:tcPr anchor="ctr">
                    <a:lnL w="12700" cmpd="sng">
                      <a:noFill/>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6903533"/>
                  </a:ext>
                </a:extLst>
              </a:tr>
            </a:tbl>
          </a:graphicData>
        </a:graphic>
      </p:graphicFrame>
      <p:cxnSp>
        <p:nvCxnSpPr>
          <p:cNvPr id="3" name="Straight Arrow Connector 2"/>
          <p:cNvCxnSpPr/>
          <p:nvPr/>
        </p:nvCxnSpPr>
        <p:spPr>
          <a:xfrm flipH="1" flipV="1">
            <a:off x="2362200" y="3048000"/>
            <a:ext cx="1905000" cy="15240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9" presetClass="emph" presetSubtype="0" nodeType="afterEffect">
                                  <p:stCondLst>
                                    <p:cond delay="0"/>
                                  </p:stCondLst>
                                  <p:childTnLst>
                                    <p:set>
                                      <p:cBhvr rctx="PPT">
                                        <p:cTn id="10" dur="indefinite"/>
                                        <p:tgtEl>
                                          <p:spTgt spid="79876"/>
                                        </p:tgtEl>
                                        <p:attrNameLst>
                                          <p:attrName>style.opacity</p:attrName>
                                        </p:attrNameLst>
                                      </p:cBhvr>
                                      <p:to>
                                        <p:strVal val="0.5"/>
                                      </p:to>
                                    </p:set>
                                    <p:animEffect filter="image" prLst="opacity: 0.5">
                                      <p:cBhvr rctx="IE">
                                        <p:cTn id="11" dur="indefinite"/>
                                        <p:tgtEl>
                                          <p:spTgt spid="7987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87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38718" y="5088358"/>
            <a:ext cx="5338482" cy="921856"/>
          </a:xfrm>
          <a:prstGeom prst="rect">
            <a:avLst/>
          </a:prstGeom>
          <a:solidFill>
            <a:schemeClr val="tx1">
              <a:alpha val="18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228600" indent="-228600">
              <a:buFont typeface="Arial" panose="020B0604020202020204" pitchFamily="34" charset="0"/>
              <a:buChar char="•"/>
            </a:pPr>
            <a:r>
              <a:rPr lang="en-US" sz="2200" dirty="0">
                <a:solidFill>
                  <a:srgbClr val="000000"/>
                </a:solidFill>
              </a:rPr>
              <a:t>Place a remedy ticket</a:t>
            </a:r>
          </a:p>
          <a:p>
            <a:pPr marL="228600" indent="-228600">
              <a:buFont typeface="Arial" panose="020B0604020202020204" pitchFamily="34" charset="0"/>
              <a:buChar char="•"/>
            </a:pPr>
            <a:r>
              <a:rPr lang="en-US" sz="2200" dirty="0">
                <a:solidFill>
                  <a:srgbClr val="000000"/>
                </a:solidFill>
              </a:rPr>
              <a:t>Notify supervisor of issue</a:t>
            </a:r>
          </a:p>
        </p:txBody>
      </p:sp>
      <p:sp>
        <p:nvSpPr>
          <p:cNvPr id="2" name="Title 1"/>
          <p:cNvSpPr>
            <a:spLocks noGrp="1"/>
          </p:cNvSpPr>
          <p:nvPr>
            <p:ph type="title"/>
          </p:nvPr>
        </p:nvSpPr>
        <p:spPr>
          <a:xfrm>
            <a:off x="533400" y="685800"/>
            <a:ext cx="7924800" cy="503238"/>
          </a:xfrm>
        </p:spPr>
        <p:txBody>
          <a:bodyPr>
            <a:noAutofit/>
          </a:bodyPr>
          <a:lstStyle/>
          <a:p>
            <a:r>
              <a:rPr lang="en-US" dirty="0"/>
              <a:t>Preventing Missing Meals </a:t>
            </a:r>
          </a:p>
        </p:txBody>
      </p:sp>
      <p:sp>
        <p:nvSpPr>
          <p:cNvPr id="5" name="TextBox 4"/>
          <p:cNvSpPr txBox="1"/>
          <p:nvPr/>
        </p:nvSpPr>
        <p:spPr>
          <a:xfrm>
            <a:off x="533400" y="1245028"/>
            <a:ext cx="7924800" cy="954107"/>
          </a:xfrm>
          <a:prstGeom prst="rect">
            <a:avLst/>
          </a:prstGeom>
          <a:noFill/>
        </p:spPr>
        <p:txBody>
          <a:bodyPr wrap="square" rtlCol="0">
            <a:spAutoFit/>
          </a:bodyPr>
          <a:lstStyle/>
          <a:p>
            <a:pPr marL="0" indent="0">
              <a:buNone/>
            </a:pPr>
            <a:r>
              <a:rPr lang="en-US" sz="2800" dirty="0">
                <a:solidFill>
                  <a:srgbClr val="000000"/>
                </a:solidFill>
                <a:latin typeface="+mn-lt"/>
              </a:rPr>
              <a:t>The following are examples of why missing meal counts occur and how to prevent to them;</a:t>
            </a:r>
          </a:p>
        </p:txBody>
      </p:sp>
      <p:sp>
        <p:nvSpPr>
          <p:cNvPr id="9" name="Rectangle 8"/>
          <p:cNvSpPr/>
          <p:nvPr/>
        </p:nvSpPr>
        <p:spPr>
          <a:xfrm>
            <a:off x="609600" y="2209800"/>
            <a:ext cx="2042160" cy="723098"/>
          </a:xfrm>
          <a:prstGeom prst="rect">
            <a:avLst/>
          </a:prstGeom>
          <a:solidFill>
            <a:schemeClr val="accent1">
              <a:lumMod val="60000"/>
              <a:lumOff val="40000"/>
              <a:alpha val="5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1440" rtlCol="0" anchor="ctr"/>
          <a:lstStyle/>
          <a:p>
            <a:pPr algn="ctr"/>
            <a:r>
              <a:rPr lang="en-US" dirty="0">
                <a:solidFill>
                  <a:srgbClr val="000000"/>
                </a:solidFill>
              </a:rPr>
              <a:t>Reason</a:t>
            </a:r>
          </a:p>
        </p:txBody>
      </p:sp>
      <p:sp>
        <p:nvSpPr>
          <p:cNvPr id="10" name="Rectangle 9"/>
          <p:cNvSpPr/>
          <p:nvPr/>
        </p:nvSpPr>
        <p:spPr>
          <a:xfrm>
            <a:off x="621792" y="3113834"/>
            <a:ext cx="2029968" cy="921856"/>
          </a:xfrm>
          <a:prstGeom prst="rect">
            <a:avLst/>
          </a:prstGeom>
          <a:solidFill>
            <a:schemeClr val="tx1">
              <a:alpha val="18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000000"/>
                </a:solidFill>
              </a:rPr>
              <a:t>Time</a:t>
            </a:r>
          </a:p>
        </p:txBody>
      </p:sp>
      <p:sp>
        <p:nvSpPr>
          <p:cNvPr id="11" name="Rectangle 10"/>
          <p:cNvSpPr/>
          <p:nvPr/>
        </p:nvSpPr>
        <p:spPr>
          <a:xfrm>
            <a:off x="633984" y="5088358"/>
            <a:ext cx="2017776" cy="921856"/>
          </a:xfrm>
          <a:prstGeom prst="rect">
            <a:avLst/>
          </a:prstGeom>
          <a:solidFill>
            <a:schemeClr val="tx1">
              <a:alpha val="18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000000"/>
                </a:solidFill>
              </a:rPr>
              <a:t>Connectivity</a:t>
            </a:r>
          </a:p>
        </p:txBody>
      </p:sp>
      <p:sp>
        <p:nvSpPr>
          <p:cNvPr id="12" name="Rectangle 11"/>
          <p:cNvSpPr/>
          <p:nvPr/>
        </p:nvSpPr>
        <p:spPr>
          <a:xfrm>
            <a:off x="627888" y="4111890"/>
            <a:ext cx="2023872" cy="921856"/>
          </a:xfrm>
          <a:prstGeom prst="rect">
            <a:avLst/>
          </a:prstGeom>
          <a:solidFill>
            <a:schemeClr val="tx1">
              <a:alpha val="18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rgbClr val="000000"/>
                </a:solidFill>
              </a:rPr>
              <a:t>Short Staffed</a:t>
            </a:r>
          </a:p>
        </p:txBody>
      </p:sp>
      <p:sp>
        <p:nvSpPr>
          <p:cNvPr id="13" name="Rectangle 12"/>
          <p:cNvSpPr/>
          <p:nvPr/>
        </p:nvSpPr>
        <p:spPr>
          <a:xfrm>
            <a:off x="2738718" y="2209800"/>
            <a:ext cx="5338482" cy="723098"/>
          </a:xfrm>
          <a:prstGeom prst="rect">
            <a:avLst/>
          </a:prstGeom>
          <a:solidFill>
            <a:schemeClr val="accent1">
              <a:lumMod val="60000"/>
              <a:lumOff val="40000"/>
              <a:alpha val="59000"/>
            </a:scheme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1440" rtlCol="0" anchor="ctr"/>
          <a:lstStyle/>
          <a:p>
            <a:pPr algn="ctr"/>
            <a:r>
              <a:rPr lang="en-US" dirty="0">
                <a:solidFill>
                  <a:srgbClr val="000000"/>
                </a:solidFill>
              </a:rPr>
              <a:t>Solution</a:t>
            </a:r>
          </a:p>
        </p:txBody>
      </p:sp>
      <p:sp>
        <p:nvSpPr>
          <p:cNvPr id="14" name="Rectangle 13"/>
          <p:cNvSpPr/>
          <p:nvPr/>
        </p:nvSpPr>
        <p:spPr>
          <a:xfrm>
            <a:off x="2738718" y="3113834"/>
            <a:ext cx="5338482" cy="921856"/>
          </a:xfrm>
          <a:prstGeom prst="rect">
            <a:avLst/>
          </a:prstGeom>
          <a:solidFill>
            <a:schemeClr val="tx1">
              <a:alpha val="18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284163" lvl="1" indent="-284163">
              <a:buFont typeface="Arial" panose="020B0604020202020204" pitchFamily="34" charset="0"/>
              <a:buChar char="•"/>
            </a:pPr>
            <a:r>
              <a:rPr lang="en-US" sz="2200" dirty="0">
                <a:solidFill>
                  <a:srgbClr val="000000"/>
                </a:solidFill>
              </a:rPr>
              <a:t>Delegate task to employees</a:t>
            </a:r>
          </a:p>
          <a:p>
            <a:pPr marL="284163" indent="-284163">
              <a:buFont typeface="Arial" panose="020B0604020202020204" pitchFamily="34" charset="0"/>
              <a:buChar char="•"/>
            </a:pPr>
            <a:r>
              <a:rPr lang="en-US" sz="2200" dirty="0">
                <a:solidFill>
                  <a:srgbClr val="000000"/>
                </a:solidFill>
              </a:rPr>
              <a:t>Alter schedule to accommodate all tasks</a:t>
            </a:r>
          </a:p>
        </p:txBody>
      </p:sp>
      <p:sp>
        <p:nvSpPr>
          <p:cNvPr id="15" name="Rectangle 14"/>
          <p:cNvSpPr/>
          <p:nvPr/>
        </p:nvSpPr>
        <p:spPr>
          <a:xfrm>
            <a:off x="2738718" y="4107854"/>
            <a:ext cx="5338482" cy="925892"/>
          </a:xfrm>
          <a:prstGeom prst="rect">
            <a:avLst/>
          </a:prstGeom>
          <a:solidFill>
            <a:schemeClr val="tx1">
              <a:alpha val="18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284163" indent="-284163">
              <a:buFont typeface="Arial" panose="020B0604020202020204" pitchFamily="34" charset="0"/>
              <a:buChar char="•"/>
            </a:pPr>
            <a:r>
              <a:rPr lang="en-US" sz="2200" dirty="0">
                <a:solidFill>
                  <a:srgbClr val="000000"/>
                </a:solidFill>
              </a:rPr>
              <a:t>Cross train staff to cover tasks that can be delegated by the manager</a:t>
            </a:r>
          </a:p>
        </p:txBody>
      </p:sp>
    </p:spTree>
    <p:extLst>
      <p:ext uri="{BB962C8B-B14F-4D97-AF65-F5344CB8AC3E}">
        <p14:creationId xmlns:p14="http://schemas.microsoft.com/office/powerpoint/2010/main" val="4129970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924800" cy="503238"/>
          </a:xfrm>
        </p:spPr>
        <p:txBody>
          <a:bodyPr>
            <a:noAutofit/>
          </a:bodyPr>
          <a:lstStyle/>
          <a:p>
            <a:r>
              <a:rPr lang="en-US" dirty="0"/>
              <a:t>Dashboard Overview</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3111332"/>
            <a:ext cx="7451529" cy="2734231"/>
          </a:xfrm>
          <a:solidFill>
            <a:schemeClr val="bg1"/>
          </a:solidFill>
          <a:ln w="25400">
            <a:solidFill>
              <a:srgbClr val="000000"/>
            </a:solidFill>
          </a:ln>
        </p:spPr>
      </p:pic>
      <p:sp>
        <p:nvSpPr>
          <p:cNvPr id="5" name="TextBox 4"/>
          <p:cNvSpPr txBox="1"/>
          <p:nvPr/>
        </p:nvSpPr>
        <p:spPr>
          <a:xfrm>
            <a:off x="533400" y="1295400"/>
            <a:ext cx="8534400" cy="954107"/>
          </a:xfrm>
          <a:prstGeom prst="rect">
            <a:avLst/>
          </a:prstGeom>
          <a:noFill/>
        </p:spPr>
        <p:txBody>
          <a:bodyPr wrap="square" rtlCol="0">
            <a:spAutoFit/>
          </a:bodyPr>
          <a:lstStyle/>
          <a:p>
            <a:pPr marL="0" indent="0">
              <a:buNone/>
            </a:pPr>
            <a:r>
              <a:rPr lang="en-US" sz="2800" dirty="0">
                <a:solidFill>
                  <a:srgbClr val="000000"/>
                </a:solidFill>
                <a:latin typeface="+mn-lt"/>
              </a:rPr>
              <a:t>Dashboard is an additional tool for food service managers to monitor meal counts and revenue data.</a:t>
            </a:r>
          </a:p>
        </p:txBody>
      </p:sp>
      <p:sp>
        <p:nvSpPr>
          <p:cNvPr id="8" name="TextBox 7"/>
          <p:cNvSpPr txBox="1"/>
          <p:nvPr/>
        </p:nvSpPr>
        <p:spPr>
          <a:xfrm>
            <a:off x="533400" y="2410169"/>
            <a:ext cx="1614942" cy="707886"/>
          </a:xfrm>
          <a:prstGeom prst="rect">
            <a:avLst/>
          </a:prstGeom>
          <a:noFill/>
        </p:spPr>
        <p:txBody>
          <a:bodyPr wrap="square" rtlCol="0">
            <a:spAutoFit/>
          </a:bodyPr>
          <a:lstStyle/>
          <a:p>
            <a:pPr algn="ctr"/>
            <a:r>
              <a:rPr lang="en-US" sz="2000" b="1" dirty="0">
                <a:solidFill>
                  <a:srgbClr val="000000"/>
                </a:solidFill>
                <a:latin typeface="+mn-lt"/>
              </a:rPr>
              <a:t>Total Meals Served </a:t>
            </a:r>
          </a:p>
        </p:txBody>
      </p:sp>
      <p:sp>
        <p:nvSpPr>
          <p:cNvPr id="9" name="TextBox 8"/>
          <p:cNvSpPr txBox="1"/>
          <p:nvPr/>
        </p:nvSpPr>
        <p:spPr>
          <a:xfrm>
            <a:off x="2083226" y="2693775"/>
            <a:ext cx="1108573" cy="400110"/>
          </a:xfrm>
          <a:prstGeom prst="rect">
            <a:avLst/>
          </a:prstGeom>
          <a:noFill/>
        </p:spPr>
        <p:txBody>
          <a:bodyPr wrap="none" rtlCol="0">
            <a:spAutoFit/>
          </a:bodyPr>
          <a:lstStyle/>
          <a:p>
            <a:r>
              <a:rPr lang="en-US" sz="2000" b="1" dirty="0">
                <a:solidFill>
                  <a:srgbClr val="000000"/>
                </a:solidFill>
                <a:latin typeface="+mn-lt"/>
              </a:rPr>
              <a:t>Revenue</a:t>
            </a:r>
          </a:p>
        </p:txBody>
      </p:sp>
      <p:sp>
        <p:nvSpPr>
          <p:cNvPr id="10" name="TextBox 9"/>
          <p:cNvSpPr txBox="1"/>
          <p:nvPr/>
        </p:nvSpPr>
        <p:spPr>
          <a:xfrm>
            <a:off x="4634093" y="2379323"/>
            <a:ext cx="936227" cy="707886"/>
          </a:xfrm>
          <a:prstGeom prst="rect">
            <a:avLst/>
          </a:prstGeom>
          <a:noFill/>
        </p:spPr>
        <p:txBody>
          <a:bodyPr wrap="square" rtlCol="0">
            <a:spAutoFit/>
          </a:bodyPr>
          <a:lstStyle/>
          <a:p>
            <a:pPr algn="ctr"/>
            <a:r>
              <a:rPr lang="en-US" sz="2000" b="1" dirty="0">
                <a:solidFill>
                  <a:srgbClr val="000000"/>
                </a:solidFill>
                <a:latin typeface="+mn-lt"/>
              </a:rPr>
              <a:t>ADP</a:t>
            </a:r>
          </a:p>
          <a:p>
            <a:pPr algn="ctr"/>
            <a:r>
              <a:rPr lang="en-US" sz="2000" b="1" dirty="0">
                <a:solidFill>
                  <a:srgbClr val="000000"/>
                </a:solidFill>
                <a:latin typeface="+mn-lt"/>
              </a:rPr>
              <a:t>Lunch</a:t>
            </a:r>
          </a:p>
        </p:txBody>
      </p:sp>
      <p:sp>
        <p:nvSpPr>
          <p:cNvPr id="11" name="TextBox 10"/>
          <p:cNvSpPr txBox="1"/>
          <p:nvPr/>
        </p:nvSpPr>
        <p:spPr>
          <a:xfrm>
            <a:off x="5860378" y="2368551"/>
            <a:ext cx="941283" cy="707886"/>
          </a:xfrm>
          <a:prstGeom prst="rect">
            <a:avLst/>
          </a:prstGeom>
          <a:noFill/>
        </p:spPr>
        <p:txBody>
          <a:bodyPr wrap="none" rtlCol="0">
            <a:spAutoFit/>
          </a:bodyPr>
          <a:lstStyle/>
          <a:p>
            <a:pPr algn="ctr"/>
            <a:r>
              <a:rPr lang="en-US" sz="2000" b="1" dirty="0">
                <a:solidFill>
                  <a:srgbClr val="000000"/>
                </a:solidFill>
                <a:latin typeface="+mn-lt"/>
              </a:rPr>
              <a:t>ADP </a:t>
            </a:r>
          </a:p>
          <a:p>
            <a:pPr algn="ctr"/>
            <a:r>
              <a:rPr lang="en-US" sz="2000" b="1" dirty="0">
                <a:solidFill>
                  <a:srgbClr val="000000"/>
                </a:solidFill>
                <a:latin typeface="+mn-lt"/>
              </a:rPr>
              <a:t>Supper</a:t>
            </a:r>
          </a:p>
        </p:txBody>
      </p:sp>
      <p:sp>
        <p:nvSpPr>
          <p:cNvPr id="12" name="TextBox 11"/>
          <p:cNvSpPr txBox="1"/>
          <p:nvPr/>
        </p:nvSpPr>
        <p:spPr>
          <a:xfrm>
            <a:off x="3126682" y="2391175"/>
            <a:ext cx="1335065" cy="707886"/>
          </a:xfrm>
          <a:prstGeom prst="rect">
            <a:avLst/>
          </a:prstGeom>
          <a:noFill/>
        </p:spPr>
        <p:txBody>
          <a:bodyPr wrap="square" rtlCol="0">
            <a:spAutoFit/>
          </a:bodyPr>
          <a:lstStyle/>
          <a:p>
            <a:pPr marL="0" indent="0" algn="ctr">
              <a:buNone/>
            </a:pPr>
            <a:r>
              <a:rPr lang="en-US" sz="2000" b="1" dirty="0">
                <a:solidFill>
                  <a:srgbClr val="000000"/>
                </a:solidFill>
                <a:latin typeface="+mn-lt"/>
              </a:rPr>
              <a:t>ADP</a:t>
            </a:r>
          </a:p>
          <a:p>
            <a:pPr marL="0" indent="0" algn="ctr">
              <a:buNone/>
            </a:pPr>
            <a:r>
              <a:rPr lang="en-US" sz="2000" b="1" dirty="0">
                <a:solidFill>
                  <a:srgbClr val="000000"/>
                </a:solidFill>
                <a:latin typeface="+mn-lt"/>
              </a:rPr>
              <a:t>Breakfast</a:t>
            </a:r>
          </a:p>
        </p:txBody>
      </p:sp>
      <p:sp>
        <p:nvSpPr>
          <p:cNvPr id="3" name="TextBox 2"/>
          <p:cNvSpPr txBox="1"/>
          <p:nvPr/>
        </p:nvSpPr>
        <p:spPr>
          <a:xfrm>
            <a:off x="2819400" y="29718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522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924800" cy="503238"/>
          </a:xfrm>
        </p:spPr>
        <p:txBody>
          <a:bodyPr>
            <a:noAutofit/>
          </a:bodyPr>
          <a:lstStyle/>
          <a:p>
            <a:r>
              <a:rPr lang="en-US" dirty="0"/>
              <a:t>Dashboard and Missing Meals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413" y="2422939"/>
            <a:ext cx="8376855" cy="3073765"/>
          </a:xfrm>
          <a:solidFill>
            <a:schemeClr val="bg1"/>
          </a:solidFill>
          <a:ln w="25400">
            <a:solidFill>
              <a:srgbClr val="000000"/>
            </a:solidFill>
          </a:ln>
        </p:spPr>
      </p:pic>
      <p:sp>
        <p:nvSpPr>
          <p:cNvPr id="5" name="TextBox 4"/>
          <p:cNvSpPr txBox="1"/>
          <p:nvPr/>
        </p:nvSpPr>
        <p:spPr>
          <a:xfrm>
            <a:off x="533400" y="1295400"/>
            <a:ext cx="8534400" cy="954107"/>
          </a:xfrm>
          <a:prstGeom prst="rect">
            <a:avLst/>
          </a:prstGeom>
          <a:noFill/>
        </p:spPr>
        <p:txBody>
          <a:bodyPr wrap="square" rtlCol="0">
            <a:spAutoFit/>
          </a:bodyPr>
          <a:lstStyle/>
          <a:p>
            <a:pPr marL="0" indent="0">
              <a:buNone/>
            </a:pPr>
            <a:r>
              <a:rPr lang="en-US" sz="2800" dirty="0">
                <a:solidFill>
                  <a:srgbClr val="000000"/>
                </a:solidFill>
                <a:latin typeface="+mn-lt"/>
              </a:rPr>
              <a:t>Managers can access the Dashboard to review for missing meals before a “Missing Meal List” is distributed. </a:t>
            </a:r>
          </a:p>
        </p:txBody>
      </p:sp>
      <p:pic>
        <p:nvPicPr>
          <p:cNvPr id="6" name="Picture 5"/>
          <p:cNvPicPr>
            <a:picLocks noChangeAspect="1"/>
          </p:cNvPicPr>
          <p:nvPr/>
        </p:nvPicPr>
        <p:blipFill rotWithShape="1">
          <a:blip r:embed="rId4"/>
          <a:srcRect l="7339"/>
          <a:stretch/>
        </p:blipFill>
        <p:spPr>
          <a:xfrm>
            <a:off x="4114800" y="2797061"/>
            <a:ext cx="1924050" cy="1143000"/>
          </a:xfrm>
          <a:prstGeom prst="rect">
            <a:avLst/>
          </a:prstGeom>
          <a:ln w="25400">
            <a:solidFill>
              <a:srgbClr val="FF0000"/>
            </a:solidFill>
          </a:ln>
        </p:spPr>
      </p:pic>
      <p:cxnSp>
        <p:nvCxnSpPr>
          <p:cNvPr id="13" name="Straight Arrow Connector 12"/>
          <p:cNvCxnSpPr/>
          <p:nvPr/>
        </p:nvCxnSpPr>
        <p:spPr>
          <a:xfrm flipV="1">
            <a:off x="1244886" y="3048000"/>
            <a:ext cx="2946114" cy="156916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5"/>
          <a:stretch>
            <a:fillRect/>
          </a:stretch>
        </p:blipFill>
        <p:spPr>
          <a:xfrm>
            <a:off x="582618" y="2644527"/>
            <a:ext cx="7869906" cy="2100075"/>
          </a:xfrm>
          <a:prstGeom prst="rect">
            <a:avLst/>
          </a:prstGeom>
          <a:ln w="25400">
            <a:solidFill>
              <a:srgbClr val="000000"/>
            </a:solidFill>
          </a:ln>
        </p:spPr>
      </p:pic>
      <p:sp>
        <p:nvSpPr>
          <p:cNvPr id="23" name="TextBox 22"/>
          <p:cNvSpPr txBox="1"/>
          <p:nvPr/>
        </p:nvSpPr>
        <p:spPr>
          <a:xfrm>
            <a:off x="825487" y="5143203"/>
            <a:ext cx="7412706" cy="954107"/>
          </a:xfrm>
          <a:prstGeom prst="rect">
            <a:avLst/>
          </a:prstGeom>
          <a:noFill/>
        </p:spPr>
        <p:txBody>
          <a:bodyPr wrap="square" rtlCol="0">
            <a:spAutoFit/>
          </a:bodyPr>
          <a:lstStyle/>
          <a:p>
            <a:r>
              <a:rPr lang="en-US" sz="2800" dirty="0">
                <a:solidFill>
                  <a:srgbClr val="000000"/>
                </a:solidFill>
                <a:latin typeface="+mn-lt"/>
              </a:rPr>
              <a:t>Step by step instructions can be found on the FSD website under Training and Resources. </a:t>
            </a:r>
          </a:p>
        </p:txBody>
      </p:sp>
      <p:cxnSp>
        <p:nvCxnSpPr>
          <p:cNvPr id="24" name="Straight Arrow Connector 23"/>
          <p:cNvCxnSpPr/>
          <p:nvPr/>
        </p:nvCxnSpPr>
        <p:spPr>
          <a:xfrm flipH="1">
            <a:off x="6872049" y="2269090"/>
            <a:ext cx="443152" cy="148197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788824" y="2277176"/>
            <a:ext cx="2099564" cy="523220"/>
          </a:xfrm>
          <a:prstGeom prst="rect">
            <a:avLst/>
          </a:prstGeom>
          <a:solidFill>
            <a:schemeClr val="accent4">
              <a:lumMod val="60000"/>
              <a:lumOff val="40000"/>
            </a:schemeClr>
          </a:solidFill>
          <a:ln w="38100">
            <a:solidFill>
              <a:srgbClr val="FF0000"/>
            </a:solidFill>
          </a:ln>
        </p:spPr>
        <p:txBody>
          <a:bodyPr wrap="square" rtlCol="0">
            <a:spAutoFit/>
          </a:bodyPr>
          <a:lstStyle/>
          <a:p>
            <a:r>
              <a:rPr lang="en-US" sz="2800" dirty="0">
                <a:solidFill>
                  <a:srgbClr val="000000"/>
                </a:solidFill>
                <a:latin typeface="+mn-lt"/>
              </a:rPr>
              <a:t>Meal Counts</a:t>
            </a:r>
          </a:p>
        </p:txBody>
      </p:sp>
      <p:sp>
        <p:nvSpPr>
          <p:cNvPr id="30" name="TextBox 29"/>
          <p:cNvSpPr txBox="1"/>
          <p:nvPr/>
        </p:nvSpPr>
        <p:spPr>
          <a:xfrm>
            <a:off x="2514165" y="3989813"/>
            <a:ext cx="1310640" cy="677108"/>
          </a:xfrm>
          <a:prstGeom prst="rect">
            <a:avLst/>
          </a:prstGeom>
          <a:solidFill>
            <a:schemeClr val="bg1">
              <a:lumMod val="95000"/>
            </a:schemeClr>
          </a:solidFill>
        </p:spPr>
        <p:txBody>
          <a:bodyPr wrap="square" rtlCol="0">
            <a:spAutoFit/>
          </a:bodyPr>
          <a:lstStyle/>
          <a:p>
            <a:r>
              <a:rPr lang="en-US" sz="800" dirty="0">
                <a:solidFill>
                  <a:srgbClr val="000000"/>
                </a:solidFill>
              </a:rPr>
              <a:t>187567 – ABC HS</a:t>
            </a:r>
          </a:p>
          <a:p>
            <a:endParaRPr lang="en-US" sz="200" dirty="0">
              <a:solidFill>
                <a:srgbClr val="000000"/>
              </a:solidFill>
            </a:endParaRPr>
          </a:p>
          <a:p>
            <a:r>
              <a:rPr lang="en-US" sz="800" dirty="0">
                <a:solidFill>
                  <a:srgbClr val="000000"/>
                </a:solidFill>
              </a:rPr>
              <a:t>187567 – ABC HS</a:t>
            </a:r>
          </a:p>
          <a:p>
            <a:endParaRPr lang="en-US" sz="200" dirty="0">
              <a:solidFill>
                <a:srgbClr val="000000"/>
              </a:solidFill>
            </a:endParaRPr>
          </a:p>
          <a:p>
            <a:r>
              <a:rPr lang="en-US" sz="800" dirty="0">
                <a:solidFill>
                  <a:srgbClr val="000000"/>
                </a:solidFill>
              </a:rPr>
              <a:t>187567 – ABC HS</a:t>
            </a:r>
          </a:p>
          <a:p>
            <a:endParaRPr lang="en-US" sz="200" dirty="0">
              <a:solidFill>
                <a:srgbClr val="000000"/>
              </a:solidFill>
            </a:endParaRPr>
          </a:p>
          <a:p>
            <a:r>
              <a:rPr lang="en-US" sz="800" dirty="0">
                <a:solidFill>
                  <a:srgbClr val="000000"/>
                </a:solidFill>
              </a:rPr>
              <a:t>187567 – ABC HS</a:t>
            </a:r>
          </a:p>
        </p:txBody>
      </p:sp>
      <p:sp>
        <p:nvSpPr>
          <p:cNvPr id="35" name="TextBox 34"/>
          <p:cNvSpPr txBox="1"/>
          <p:nvPr/>
        </p:nvSpPr>
        <p:spPr>
          <a:xfrm>
            <a:off x="6705600" y="3970558"/>
            <a:ext cx="166449" cy="707886"/>
          </a:xfrm>
          <a:prstGeom prst="rect">
            <a:avLst/>
          </a:prstGeom>
          <a:solidFill>
            <a:schemeClr val="bg1">
              <a:lumMod val="95000"/>
            </a:schemeClr>
          </a:solidFill>
          <a:ln>
            <a:solidFill>
              <a:srgbClr val="000000"/>
            </a:solidFill>
          </a:ln>
        </p:spPr>
        <p:txBody>
          <a:bodyPr wrap="square" lIns="91440" rtlCol="0">
            <a:spAutoFit/>
          </a:bodyPr>
          <a:lstStyle/>
          <a:p>
            <a:pPr algn="ctr"/>
            <a:r>
              <a:rPr lang="en-US" sz="700" dirty="0">
                <a:solidFill>
                  <a:srgbClr val="000000"/>
                </a:solidFill>
              </a:rPr>
              <a:t>0</a:t>
            </a:r>
          </a:p>
          <a:p>
            <a:endParaRPr lang="en-US" sz="200" dirty="0">
              <a:solidFill>
                <a:srgbClr val="000000"/>
              </a:solidFill>
            </a:endParaRPr>
          </a:p>
          <a:p>
            <a:endParaRPr lang="en-US" sz="200" dirty="0">
              <a:solidFill>
                <a:srgbClr val="000000"/>
              </a:solidFill>
            </a:endParaRPr>
          </a:p>
          <a:p>
            <a:r>
              <a:rPr lang="en-US" sz="700" dirty="0">
                <a:solidFill>
                  <a:srgbClr val="000000"/>
                </a:solidFill>
              </a:rPr>
              <a:t>0</a:t>
            </a:r>
          </a:p>
          <a:p>
            <a:endParaRPr lang="en-US" sz="200" dirty="0">
              <a:solidFill>
                <a:srgbClr val="000000"/>
              </a:solidFill>
            </a:endParaRPr>
          </a:p>
          <a:p>
            <a:endParaRPr lang="en-US" sz="200" dirty="0">
              <a:solidFill>
                <a:srgbClr val="000000"/>
              </a:solidFill>
            </a:endParaRPr>
          </a:p>
          <a:p>
            <a:r>
              <a:rPr lang="en-US" sz="700" dirty="0">
                <a:solidFill>
                  <a:srgbClr val="000000"/>
                </a:solidFill>
              </a:rPr>
              <a:t>0</a:t>
            </a:r>
          </a:p>
          <a:p>
            <a:endParaRPr lang="en-US" sz="200" dirty="0">
              <a:solidFill>
                <a:srgbClr val="000000"/>
              </a:solidFill>
            </a:endParaRPr>
          </a:p>
          <a:p>
            <a:endParaRPr lang="en-US" sz="200" dirty="0">
              <a:solidFill>
                <a:srgbClr val="000000"/>
              </a:solidFill>
            </a:endParaRPr>
          </a:p>
          <a:p>
            <a:r>
              <a:rPr lang="en-US" sz="700" dirty="0">
                <a:solidFill>
                  <a:srgbClr val="000000"/>
                </a:solidFill>
              </a:rPr>
              <a:t>0</a:t>
            </a:r>
          </a:p>
        </p:txBody>
      </p:sp>
    </p:spTree>
    <p:extLst>
      <p:ext uri="{BB962C8B-B14F-4D97-AF65-F5344CB8AC3E}">
        <p14:creationId xmlns:p14="http://schemas.microsoft.com/office/powerpoint/2010/main" val="15392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6" presetClass="emph" presetSubtype="0" fill="hold" grpId="1" nodeType="withEffect">
                                  <p:stCondLst>
                                    <p:cond delay="0"/>
                                  </p:stCondLst>
                                  <p:childTnLst>
                                    <p:animScale>
                                      <p:cBhvr>
                                        <p:cTn id="28"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0" grpId="0" animBg="1"/>
      <p:bldP spid="35" grpId="0" animBg="1"/>
      <p:bldP spid="3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p:cNvSpPr>
          <p:nvPr/>
        </p:nvSpPr>
        <p:spPr bwMode="auto">
          <a:xfrm>
            <a:off x="990600" y="2133600"/>
            <a:ext cx="7031038" cy="1592263"/>
          </a:xfrm>
          <a:prstGeom prst="roundRect">
            <a:avLst>
              <a:gd name="adj" fmla="val 14417"/>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a:lstStyle/>
          <a:p>
            <a:pPr fontAlgn="auto">
              <a:spcBef>
                <a:spcPts val="0"/>
              </a:spcBef>
              <a:spcAft>
                <a:spcPts val="0"/>
              </a:spcAft>
              <a:defRPr/>
            </a:pPr>
            <a:endParaRPr lang="en-US">
              <a:ea typeface="ヒラギノ角ゴ ProN W6" charset="-128"/>
            </a:endParaRPr>
          </a:p>
        </p:txBody>
      </p:sp>
      <p:sp>
        <p:nvSpPr>
          <p:cNvPr id="104452" name="Content Placeholder 4"/>
          <p:cNvSpPr>
            <a:spLocks noGrp="1"/>
          </p:cNvSpPr>
          <p:nvPr>
            <p:ph idx="1"/>
          </p:nvPr>
        </p:nvSpPr>
        <p:spPr>
          <a:xfrm>
            <a:off x="838200" y="1646237"/>
            <a:ext cx="7315200" cy="4525963"/>
          </a:xfrm>
        </p:spPr>
        <p:txBody>
          <a:bodyPr>
            <a:noAutofit/>
          </a:bodyPr>
          <a:lstStyle/>
          <a:p>
            <a:pPr algn="ctr"/>
            <a:endParaRPr lang="en-US" altLang="en-US" sz="4000"/>
          </a:p>
          <a:p>
            <a:pPr algn="ctr" defTabSz="914400">
              <a:spcBef>
                <a:spcPct val="0"/>
              </a:spcBef>
            </a:pPr>
            <a:endParaRPr lang="en-US" altLang="en-US" sz="4000" dirty="0"/>
          </a:p>
          <a:p>
            <a:pPr algn="ctr" defTabSz="914400">
              <a:spcBef>
                <a:spcPct val="0"/>
              </a:spcBef>
            </a:pPr>
            <a:r>
              <a:rPr lang="en-US" altLang="en-US" sz="4000" b="1"/>
              <a:t>Questions?</a:t>
            </a:r>
          </a:p>
          <a:p>
            <a:pPr defTabSz="914400">
              <a:spcBef>
                <a:spcPct val="0"/>
              </a:spcBef>
            </a:pPr>
            <a:endParaRPr lang="en-US" altLang="en-US" sz="4000" b="1" dirty="0"/>
          </a:p>
          <a:p>
            <a:pPr defTabSz="914400">
              <a:spcBef>
                <a:spcPct val="0"/>
              </a:spcBef>
            </a:pPr>
            <a:endParaRPr lang="en-US" altLang="en-US" sz="4000" b="1" dirty="0"/>
          </a:p>
          <a:p>
            <a:pPr defTabSz="914400">
              <a:spcBef>
                <a:spcPct val="0"/>
              </a:spcBef>
            </a:pPr>
            <a:endParaRPr lang="en-US" altLang="en-US" sz="4000" b="1" dirty="0"/>
          </a:p>
          <a:p>
            <a:pPr defTabSz="914400">
              <a:spcBef>
                <a:spcPct val="0"/>
              </a:spcBef>
            </a:pPr>
            <a:endParaRPr lang="en-US" altLang="en-US" sz="1800" dirty="0"/>
          </a:p>
          <a:p>
            <a:pPr defTabSz="914400">
              <a:spcBef>
                <a:spcPct val="0"/>
              </a:spcBef>
            </a:pPr>
            <a:r>
              <a:rPr lang="en-US" altLang="en-US" sz="1800"/>
              <a:t>LAUSD </a:t>
            </a:r>
            <a:r>
              <a:rPr lang="en-US" altLang="en-US" sz="1800" dirty="0"/>
              <a:t>Food Services Division  </a:t>
            </a:r>
          </a:p>
          <a:p>
            <a:pPr defTabSz="914400">
              <a:spcBef>
                <a:spcPct val="0"/>
              </a:spcBef>
            </a:pPr>
            <a:r>
              <a:rPr lang="en-US" altLang="en-US" sz="1800"/>
              <a:t>Nourishing </a:t>
            </a:r>
            <a:r>
              <a:rPr lang="en-US" altLang="en-US" sz="1800" dirty="0"/>
              <a:t>Children to Achieve Excellence </a:t>
            </a:r>
            <a:endParaRPr lang="en-US" altLang="en-US" sz="1800" b="1"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96" y="533400"/>
            <a:ext cx="8229600" cy="762000"/>
          </a:xfrm>
        </p:spPr>
        <p:txBody>
          <a:bodyPr>
            <a:noAutofit/>
          </a:bodyPr>
          <a:lstStyle/>
          <a:p>
            <a:pPr algn="l"/>
            <a:r>
              <a:rPr lang="en-US" sz="4000" b="1" dirty="0">
                <a:solidFill>
                  <a:srgbClr val="000000"/>
                </a:solidFill>
              </a:rPr>
              <a:t>Business Skills</a:t>
            </a:r>
          </a:p>
        </p:txBody>
      </p:sp>
      <p:sp>
        <p:nvSpPr>
          <p:cNvPr id="3" name="Content Placeholder 2"/>
          <p:cNvSpPr>
            <a:spLocks noGrp="1"/>
          </p:cNvSpPr>
          <p:nvPr>
            <p:ph idx="1"/>
          </p:nvPr>
        </p:nvSpPr>
        <p:spPr>
          <a:xfrm>
            <a:off x="470635" y="2117521"/>
            <a:ext cx="6802704" cy="3154363"/>
          </a:xfrm>
        </p:spPr>
        <p:txBody>
          <a:bodyPr>
            <a:noAutofit/>
          </a:bodyPr>
          <a:lstStyle/>
          <a:p>
            <a:pPr>
              <a:buFont typeface="Wingdings" panose="05000000000000000000" pitchFamily="2" charset="2"/>
              <a:buChar char="Ø"/>
            </a:pPr>
            <a:r>
              <a:rPr lang="en-US" sz="2600" dirty="0">
                <a:solidFill>
                  <a:srgbClr val="000000"/>
                </a:solidFill>
              </a:rPr>
              <a:t>Effectively communicate ideas to others </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See the “big picture” of the organization</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Understand impact of actions and decisions </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Use knowledge to make good decisions</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Understand important organizational data</a:t>
            </a:r>
            <a:endParaRPr lang="en-US" sz="2600" dirty="0">
              <a:solidFill>
                <a:schemeClr val="tx1">
                  <a:lumMod val="50000"/>
                </a:schemeClr>
              </a:solidFill>
            </a:endParaRPr>
          </a:p>
        </p:txBody>
      </p:sp>
      <p:sp>
        <p:nvSpPr>
          <p:cNvPr id="4" name="TextBox 3"/>
          <p:cNvSpPr txBox="1"/>
          <p:nvPr/>
        </p:nvSpPr>
        <p:spPr>
          <a:xfrm>
            <a:off x="512496" y="1354712"/>
            <a:ext cx="7869504" cy="523220"/>
          </a:xfrm>
          <a:prstGeom prst="rect">
            <a:avLst/>
          </a:prstGeom>
          <a:noFill/>
        </p:spPr>
        <p:txBody>
          <a:bodyPr wrap="square" rtlCol="0">
            <a:spAutoFit/>
          </a:bodyPr>
          <a:lstStyle/>
          <a:p>
            <a:r>
              <a:rPr lang="en-US" sz="2800" dirty="0">
                <a:solidFill>
                  <a:srgbClr val="000000"/>
                </a:solidFill>
                <a:latin typeface="+mn-lt"/>
              </a:rPr>
              <a:t>Business savvy skills provide managers the ability to: </a:t>
            </a:r>
          </a:p>
        </p:txBody>
      </p:sp>
      <p:grpSp>
        <p:nvGrpSpPr>
          <p:cNvPr id="5" name="Group 4"/>
          <p:cNvGrpSpPr/>
          <p:nvPr/>
        </p:nvGrpSpPr>
        <p:grpSpPr>
          <a:xfrm>
            <a:off x="7074260" y="2278605"/>
            <a:ext cx="668831" cy="2568155"/>
            <a:chOff x="914402" y="2487506"/>
            <a:chExt cx="1060168" cy="3574619"/>
          </a:xfrm>
        </p:grpSpPr>
        <p:sp>
          <p:nvSpPr>
            <p:cNvPr id="6" name="Flowchart: Terminator 5"/>
            <p:cNvSpPr/>
            <p:nvPr/>
          </p:nvSpPr>
          <p:spPr>
            <a:xfrm rot="3474270" flipH="1">
              <a:off x="1720942" y="4716259"/>
              <a:ext cx="117242" cy="261492"/>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nvGrpSpPr>
            <p:cNvPr id="7" name="Group 6"/>
            <p:cNvGrpSpPr/>
            <p:nvPr/>
          </p:nvGrpSpPr>
          <p:grpSpPr>
            <a:xfrm>
              <a:off x="914402" y="2487506"/>
              <a:ext cx="1060168" cy="3574619"/>
              <a:chOff x="4491926" y="2333048"/>
              <a:chExt cx="733688" cy="2326521"/>
            </a:xfrm>
          </p:grpSpPr>
          <p:grpSp>
            <p:nvGrpSpPr>
              <p:cNvPr id="10" name="Group 9"/>
              <p:cNvGrpSpPr/>
              <p:nvPr/>
            </p:nvGrpSpPr>
            <p:grpSpPr>
              <a:xfrm>
                <a:off x="4672415" y="4440399"/>
                <a:ext cx="109467" cy="211269"/>
                <a:chOff x="1997832" y="4940226"/>
                <a:chExt cx="189762" cy="211269"/>
              </a:xfrm>
            </p:grpSpPr>
            <p:sp>
              <p:nvSpPr>
                <p:cNvPr id="43" name="Chord 42"/>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hord 43"/>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Single Corner Snipped 17"/>
              <p:cNvSpPr/>
              <p:nvPr/>
            </p:nvSpPr>
            <p:spPr>
              <a:xfrm flipH="1">
                <a:off x="4648200" y="3276600"/>
                <a:ext cx="411267" cy="643635"/>
              </a:xfrm>
              <a:prstGeom prst="snip1Rect">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0504D"/>
                  </a:solidFill>
                  <a:effectLst/>
                  <a:uLnTx/>
                  <a:uFillTx/>
                  <a:latin typeface="Calibri"/>
                  <a:cs typeface="Arial" charset="0"/>
                </a:endParaRPr>
              </a:p>
            </p:txBody>
          </p:sp>
          <p:sp>
            <p:nvSpPr>
              <p:cNvPr id="12" name="Oval 11"/>
              <p:cNvSpPr/>
              <p:nvPr/>
            </p:nvSpPr>
            <p:spPr>
              <a:xfrm>
                <a:off x="4506280" y="2739370"/>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13" name="Oval 12"/>
              <p:cNvSpPr/>
              <p:nvPr/>
            </p:nvSpPr>
            <p:spPr>
              <a:xfrm>
                <a:off x="5119600" y="2732744"/>
                <a:ext cx="106014" cy="214726"/>
              </a:xfrm>
              <a:prstGeom prst="ellipse">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4" name="Flowchart: Off-page Connector 13"/>
              <p:cNvSpPr/>
              <p:nvPr/>
            </p:nvSpPr>
            <p:spPr>
              <a:xfrm>
                <a:off x="4772352" y="3101111"/>
                <a:ext cx="190502" cy="228600"/>
              </a:xfrm>
              <a:prstGeom prst="flowChartOffpageConnec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5" name="Oval 14"/>
              <p:cNvSpPr/>
              <p:nvPr/>
            </p:nvSpPr>
            <p:spPr>
              <a:xfrm>
                <a:off x="4564914" y="2411783"/>
                <a:ext cx="605378" cy="762000"/>
              </a:xfrm>
              <a:prstGeom prst="ellipse">
                <a:avLst/>
              </a:prstGeom>
              <a:solidFill>
                <a:srgbClr val="F6E4A0"/>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6" name="Flowchart: Terminator 15"/>
              <p:cNvSpPr/>
              <p:nvPr/>
            </p:nvSpPr>
            <p:spPr>
              <a:xfrm>
                <a:off x="4491926" y="3481367"/>
                <a:ext cx="129447" cy="3726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7" name="Oval 16"/>
              <p:cNvSpPr/>
              <p:nvPr/>
            </p:nvSpPr>
            <p:spPr>
              <a:xfrm rot="315244" flipH="1">
                <a:off x="4623609" y="2764900"/>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8" name="Flowchart: Delay 17"/>
              <p:cNvSpPr/>
              <p:nvPr/>
            </p:nvSpPr>
            <p:spPr>
              <a:xfrm rot="1119198" flipH="1">
                <a:off x="4493078" y="3238467"/>
                <a:ext cx="212483" cy="344160"/>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19" name="Moon 18"/>
              <p:cNvSpPr/>
              <p:nvPr/>
            </p:nvSpPr>
            <p:spPr>
              <a:xfrm rot="16044244">
                <a:off x="4840336" y="2976171"/>
                <a:ext cx="67748" cy="201238"/>
              </a:xfrm>
              <a:prstGeom prst="moon">
                <a:avLst/>
              </a:prstGeom>
              <a:solidFill>
                <a:sysClr val="window" lastClr="FFFFFF"/>
              </a:solidFill>
              <a:ln w="19050" cap="flat" cmpd="sng" algn="ctr">
                <a:solidFill>
                  <a:srgbClr val="AD4F0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0" name="Oval 19"/>
              <p:cNvSpPr/>
              <p:nvPr/>
            </p:nvSpPr>
            <p:spPr>
              <a:xfrm>
                <a:off x="4691166" y="2799006"/>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1" name="Oval 20"/>
              <p:cNvSpPr/>
              <p:nvPr/>
            </p:nvSpPr>
            <p:spPr>
              <a:xfrm rot="315244" flipH="1">
                <a:off x="4929529" y="2766159"/>
                <a:ext cx="170872" cy="135766"/>
              </a:xfrm>
              <a:prstGeom prst="ellipse">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2" name="Oval 21"/>
              <p:cNvSpPr/>
              <p:nvPr/>
            </p:nvSpPr>
            <p:spPr>
              <a:xfrm>
                <a:off x="4995280" y="2797478"/>
                <a:ext cx="45719" cy="70330"/>
              </a:xfrm>
              <a:prstGeom prst="ellipse">
                <a:avLst/>
              </a:prstGeom>
              <a:solidFill>
                <a:srgbClr val="000000"/>
              </a:solidFill>
              <a:ln w="952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3" name="Arc 22"/>
              <p:cNvSpPr/>
              <p:nvPr/>
            </p:nvSpPr>
            <p:spPr>
              <a:xfrm rot="21294691">
                <a:off x="4750157" y="2709274"/>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4" name="Moon 23"/>
              <p:cNvSpPr/>
              <p:nvPr/>
            </p:nvSpPr>
            <p:spPr>
              <a:xfrm rot="5400000">
                <a:off x="4670135" y="2227828"/>
                <a:ext cx="394931" cy="605380"/>
              </a:xfrm>
              <a:prstGeom prst="moon">
                <a:avLst>
                  <a:gd name="adj" fmla="val 46460"/>
                </a:avLst>
              </a:prstGeom>
              <a:pattFill prst="openDmnd">
                <a:fgClr>
                  <a:srgbClr val="000000"/>
                </a:fgClr>
                <a:bgClr>
                  <a:sysClr val="window" lastClr="FFFFFF"/>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Moon 24"/>
              <p:cNvSpPr/>
              <p:nvPr/>
            </p:nvSpPr>
            <p:spPr>
              <a:xfrm rot="5400000">
                <a:off x="4717026" y="2283202"/>
                <a:ext cx="301150" cy="605380"/>
              </a:xfrm>
              <a:prstGeom prst="moon">
                <a:avLst>
                  <a:gd name="adj" fmla="val 52142"/>
                </a:avLst>
              </a:prstGeom>
              <a:pattFill prst="dotDmnd">
                <a:fgClr>
                  <a:srgbClr val="000000"/>
                </a:fgClr>
                <a:bgClr>
                  <a:srgbClr val="000000">
                    <a:lumMod val="75000"/>
                    <a:lumOff val="25000"/>
                  </a:srgbClr>
                </a:bgClr>
              </a:patt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4734319" y="2333048"/>
                <a:ext cx="262966" cy="102267"/>
              </a:xfrm>
              <a:prstGeom prst="ellipse">
                <a:avLst/>
              </a:prstGeom>
              <a:pattFill prst="dotDmnd">
                <a:fgClr>
                  <a:srgbClr val="000000"/>
                </a:fgClr>
                <a:bgClr>
                  <a:srgbClr val="FFCC66">
                    <a:lumMod val="25000"/>
                  </a:srgbClr>
                </a:bgClr>
              </a:patt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charset="0"/>
                </a:endParaRPr>
              </a:p>
            </p:txBody>
          </p:sp>
          <p:sp>
            <p:nvSpPr>
              <p:cNvPr id="27" name="Right Triangle 26"/>
              <p:cNvSpPr/>
              <p:nvPr/>
            </p:nvSpPr>
            <p:spPr>
              <a:xfrm rot="8699319">
                <a:off x="4679176"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8" name="Right Triangle 27"/>
              <p:cNvSpPr/>
              <p:nvPr/>
            </p:nvSpPr>
            <p:spPr>
              <a:xfrm rot="12900681" flipH="1">
                <a:off x="4918211" y="3231473"/>
                <a:ext cx="142284" cy="152852"/>
              </a:xfrm>
              <a:prstGeom prst="rtTriangle">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29" name="Flowchart: Manual Operation 26"/>
              <p:cNvSpPr/>
              <p:nvPr/>
            </p:nvSpPr>
            <p:spPr>
              <a:xfrm rot="230863" flipV="1">
                <a:off x="4628537"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0" name="Flowchart: Terminator 29"/>
              <p:cNvSpPr/>
              <p:nvPr/>
            </p:nvSpPr>
            <p:spPr>
              <a:xfrm rot="19337414" flipH="1">
                <a:off x="4545232" y="3797964"/>
                <a:ext cx="81137" cy="217929"/>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1" name="Flowchart: Connector 30"/>
              <p:cNvSpPr/>
              <p:nvPr/>
            </p:nvSpPr>
            <p:spPr>
              <a:xfrm>
                <a:off x="4838016" y="3363435"/>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p:cNvSpPr/>
              <p:nvPr/>
            </p:nvSpPr>
            <p:spPr>
              <a:xfrm>
                <a:off x="4838016" y="3429659"/>
                <a:ext cx="45719" cy="45719"/>
              </a:xfrm>
              <a:prstGeom prst="flowChartConnector">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3" name="Group 32"/>
              <p:cNvGrpSpPr/>
              <p:nvPr/>
            </p:nvGrpSpPr>
            <p:grpSpPr>
              <a:xfrm>
                <a:off x="4893374" y="3342051"/>
                <a:ext cx="186550" cy="273856"/>
                <a:chOff x="859632" y="2338402"/>
                <a:chExt cx="571500" cy="788345"/>
              </a:xfrm>
            </p:grpSpPr>
            <p:sp>
              <p:nvSpPr>
                <p:cNvPr id="41" name="Rectangle 40"/>
                <p:cNvSpPr/>
                <p:nvPr/>
              </p:nvSpPr>
              <p:spPr>
                <a:xfrm>
                  <a:off x="977900" y="2707482"/>
                  <a:ext cx="342900" cy="850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1560" y1="31877" x2="31560" y2="31877"/>
                              <a14:foregroundMark x1="46454" y1="11054" x2="46454" y2="11054"/>
                              <a14:foregroundMark x1="42553" y1="9512" x2="42553" y2="9512"/>
                              <a14:foregroundMark x1="39362" y1="8997" x2="39362" y2="8997"/>
                              <a14:foregroundMark x1="59929" y1="8997" x2="59929" y2="8997"/>
                              <a14:foregroundMark x1="29787" y1="26735" x2="29787" y2="26735"/>
                              <a14:foregroundMark x1="71631" y1="12339" x2="71631" y2="12339"/>
                              <a14:foregroundMark x1="77660" y1="21337" x2="77660" y2="21337"/>
                              <a14:foregroundMark x1="73050" y1="30077" x2="73050" y2="30077"/>
                              <a14:foregroundMark x1="61702" y1="33162" x2="61702" y2="33162"/>
                              <a14:foregroundMark x1="37234" y1="29306" x2="37234" y2="29306"/>
                              <a14:foregroundMark x1="53546" y1="61697" x2="53546" y2="61697"/>
                              <a14:foregroundMark x1="67021" y1="64010" x2="67021" y2="64010"/>
                              <a14:foregroundMark x1="33688" y1="62468" x2="33688" y2="62468"/>
                              <a14:foregroundMark x1="28369" y1="80463" x2="28369" y2="80463"/>
                              <a14:foregroundMark x1="48227" y1="79949" x2="48227" y2="79949"/>
                              <a14:foregroundMark x1="33688" y1="34447" x2="33688" y2="34447"/>
                              <a14:foregroundMark x1="49645" y1="76864" x2="49645" y2="76864"/>
                              <a14:foregroundMark x1="26596" y1="50643" x2="26596" y2="50643"/>
                              <a14:foregroundMark x1="44326" y1="49871" x2="44326" y2="49871"/>
                              <a14:foregroundMark x1="56738" y1="51928" x2="56738" y2="51928"/>
                              <a14:foregroundMark x1="70567" y1="52185" x2="70567" y2="52185"/>
                              <a14:foregroundMark x1="24113" y1="27249" x2="24113" y2="27249"/>
                              <a14:backgroundMark x1="36879" y1="22365" x2="36879" y2="22365"/>
                              <a14:backgroundMark x1="43262" y1="30591" x2="43262" y2="30591"/>
                            </a14:backgroundRemoval>
                          </a14:imgEffect>
                        </a14:imgLayer>
                      </a14:imgProps>
                    </a:ext>
                    <a:ext uri="{28A0092B-C50C-407E-A947-70E740481C1C}">
                      <a14:useLocalDpi xmlns:a14="http://schemas.microsoft.com/office/drawing/2010/main" val="0"/>
                    </a:ext>
                  </a:extLst>
                </a:blip>
                <a:stretch>
                  <a:fillRect/>
                </a:stretch>
              </p:blipFill>
              <p:spPr>
                <a:xfrm>
                  <a:off x="859632" y="2338402"/>
                  <a:ext cx="571500" cy="788345"/>
                </a:xfrm>
                <a:prstGeom prst="rect">
                  <a:avLst/>
                </a:prstGeom>
              </p:spPr>
            </p:pic>
          </p:grpSp>
          <p:sp>
            <p:nvSpPr>
              <p:cNvPr id="34" name="Arc 33"/>
              <p:cNvSpPr/>
              <p:nvPr/>
            </p:nvSpPr>
            <p:spPr>
              <a:xfrm rot="305309" flipH="1">
                <a:off x="4626841" y="2709913"/>
                <a:ext cx="361866" cy="57834"/>
              </a:xfrm>
              <a:prstGeom prst="arc">
                <a:avLst/>
              </a:prstGeom>
              <a:solidFill>
                <a:srgbClr val="FFCC66">
                  <a:lumMod val="2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35" name="Arc 34"/>
              <p:cNvSpPr/>
              <p:nvPr/>
            </p:nvSpPr>
            <p:spPr>
              <a:xfrm rot="21378744">
                <a:off x="4838157" y="2935365"/>
                <a:ext cx="64770" cy="53141"/>
              </a:xfrm>
              <a:prstGeom prst="arc">
                <a:avLst>
                  <a:gd name="adj1" fmla="val 11462654"/>
                  <a:gd name="adj2" fmla="val 0"/>
                </a:avLst>
              </a:prstGeom>
              <a:noFill/>
              <a:ln w="19050" cap="flat" cmpd="sng" algn="ctr">
                <a:solidFill>
                  <a:srgbClr val="D09F6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 name="Moon 35"/>
              <p:cNvSpPr/>
              <p:nvPr/>
            </p:nvSpPr>
            <p:spPr>
              <a:xfrm rot="5400000">
                <a:off x="4760576" y="2331290"/>
                <a:ext cx="214051" cy="605379"/>
              </a:xfrm>
              <a:prstGeom prst="moon">
                <a:avLst>
                  <a:gd name="adj" fmla="val 45986"/>
                </a:avLst>
              </a:prstGeom>
              <a:pattFill prst="openDmnd">
                <a:fgClr>
                  <a:srgbClr val="000000"/>
                </a:fgClr>
                <a:bgClr>
                  <a:srgbClr val="F6E4A0"/>
                </a:bgClr>
              </a:patt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flipH="1">
                <a:off x="4931090" y="4448300"/>
                <a:ext cx="109467" cy="211269"/>
                <a:chOff x="1997832" y="4940226"/>
                <a:chExt cx="189762" cy="211269"/>
              </a:xfrm>
            </p:grpSpPr>
            <p:sp>
              <p:nvSpPr>
                <p:cNvPr id="39" name="Chord 38"/>
                <p:cNvSpPr/>
                <p:nvPr/>
              </p:nvSpPr>
              <p:spPr>
                <a:xfrm rot="17516835">
                  <a:off x="1987078" y="4950980"/>
                  <a:ext cx="211269" cy="189762"/>
                </a:xfrm>
                <a:prstGeom prst="chord">
                  <a:avLst/>
                </a:prstGeom>
                <a:solidFill>
                  <a:sysClr val="window" lastClr="FFFFFF">
                    <a:lumMod val="95000"/>
                  </a:sysClr>
                </a:solidFill>
                <a:ln w="3175"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hord 39"/>
                <p:cNvSpPr/>
                <p:nvPr/>
              </p:nvSpPr>
              <p:spPr>
                <a:xfrm rot="17516835">
                  <a:off x="2007913" y="4970964"/>
                  <a:ext cx="172341" cy="154797"/>
                </a:xfrm>
                <a:prstGeom prst="chord">
                  <a:avLst/>
                </a:prstGeom>
                <a:solidFill>
                  <a:srgbClr val="976431"/>
                </a:solidFill>
                <a:ln w="25400" cap="flat" cmpd="sng" algn="ctr">
                  <a:solidFill>
                    <a:srgbClr val="000000">
                      <a:lumMod val="75000"/>
                      <a:lumOff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8" name="Flowchart: Manual Operation 26"/>
              <p:cNvSpPr/>
              <p:nvPr/>
            </p:nvSpPr>
            <p:spPr>
              <a:xfrm rot="21369137" flipH="1" flipV="1">
                <a:off x="4838213" y="3918012"/>
                <a:ext cx="241351" cy="628533"/>
              </a:xfrm>
              <a:prstGeom prst="trapezoid">
                <a:avLst/>
              </a:prstGeom>
              <a:solidFill>
                <a:srgbClr val="000000">
                  <a:lumMod val="85000"/>
                  <a:lumOff val="1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sp>
          <p:nvSpPr>
            <p:cNvPr id="8" name="Flowchart: Terminator 7"/>
            <p:cNvSpPr/>
            <p:nvPr/>
          </p:nvSpPr>
          <p:spPr>
            <a:xfrm>
              <a:off x="1778234" y="4269377"/>
              <a:ext cx="155024" cy="553572"/>
            </a:xfrm>
            <a:prstGeom prst="flowChartTerminator">
              <a:avLst/>
            </a:prstGeom>
            <a:solidFill>
              <a:srgbClr val="F3DB8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sp>
          <p:nvSpPr>
            <p:cNvPr id="9" name="Flowchart: Delay 8"/>
            <p:cNvSpPr/>
            <p:nvPr/>
          </p:nvSpPr>
          <p:spPr>
            <a:xfrm rot="9872336" flipH="1">
              <a:off x="1692073" y="3899009"/>
              <a:ext cx="265848" cy="527412"/>
            </a:xfrm>
            <a:prstGeom prst="flowChartDelay">
              <a:avLst/>
            </a:prstGeom>
            <a:solidFill>
              <a:srgbClr val="C0504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charset="0"/>
              </a:endParaRPr>
            </a:p>
          </p:txBody>
        </p:sp>
      </p:grpSp>
      <p:pic>
        <p:nvPicPr>
          <p:cNvPr id="46" name="Ma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2972" y="2162652"/>
            <a:ext cx="872705" cy="263898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6"/>
          <a:stretch>
            <a:fillRect/>
          </a:stretch>
        </p:blipFill>
        <p:spPr>
          <a:xfrm>
            <a:off x="8101616" y="3083645"/>
            <a:ext cx="847786" cy="2655145"/>
          </a:xfrm>
          <a:prstGeom prst="rect">
            <a:avLst/>
          </a:prstGeom>
        </p:spPr>
      </p:pic>
      <p:pic>
        <p:nvPicPr>
          <p:cNvPr id="45" name="Man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119" y="3266222"/>
            <a:ext cx="868278" cy="257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444"/>
            <a:ext cx="8915400" cy="1143000"/>
          </a:xfrm>
        </p:spPr>
        <p:txBody>
          <a:bodyPr>
            <a:noAutofit/>
          </a:bodyPr>
          <a:lstStyle/>
          <a:p>
            <a:r>
              <a:rPr lang="en-US" sz="3800" b="1" dirty="0">
                <a:solidFill>
                  <a:srgbClr val="000000"/>
                </a:solidFill>
              </a:rPr>
              <a:t>6 Attributes of a Business Savvy Manager</a:t>
            </a:r>
          </a:p>
        </p:txBody>
      </p:sp>
      <p:sp>
        <p:nvSpPr>
          <p:cNvPr id="3" name="Content Placeholder 2"/>
          <p:cNvSpPr>
            <a:spLocks noGrp="1"/>
          </p:cNvSpPr>
          <p:nvPr>
            <p:ph idx="1"/>
          </p:nvPr>
        </p:nvSpPr>
        <p:spPr>
          <a:xfrm>
            <a:off x="533400" y="2286000"/>
            <a:ext cx="5852160" cy="3657600"/>
          </a:xfrm>
        </p:spPr>
        <p:txBody>
          <a:bodyPr numCol="1">
            <a:noAutofit/>
          </a:bodyPr>
          <a:lstStyle/>
          <a:p>
            <a:pPr>
              <a:buFont typeface="Wingdings" panose="05000000000000000000" pitchFamily="2" charset="2"/>
              <a:buChar char="Ø"/>
            </a:pPr>
            <a:r>
              <a:rPr lang="en-US" sz="2600" dirty="0">
                <a:solidFill>
                  <a:srgbClr val="000000"/>
                </a:solidFill>
              </a:rPr>
              <a:t>Communicator</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Financial analyst</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Problem solver</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Participation builder</a:t>
            </a:r>
          </a:p>
          <a:p>
            <a:pPr marL="0" indent="0">
              <a:buNone/>
            </a:pPr>
            <a:endParaRPr lang="en-US" sz="600" dirty="0">
              <a:solidFill>
                <a:srgbClr val="000000"/>
              </a:solidFill>
            </a:endParaRPr>
          </a:p>
          <a:p>
            <a:pPr>
              <a:buFont typeface="Wingdings" panose="05000000000000000000" pitchFamily="2" charset="2"/>
              <a:buChar char="Ø"/>
            </a:pPr>
            <a:r>
              <a:rPr lang="en-US" sz="2600" dirty="0">
                <a:solidFill>
                  <a:srgbClr val="000000"/>
                </a:solidFill>
              </a:rPr>
              <a:t>Planner</a:t>
            </a:r>
          </a:p>
          <a:p>
            <a:pPr>
              <a:buFont typeface="Wingdings" panose="05000000000000000000" pitchFamily="2" charset="2"/>
              <a:buChar char="Ø"/>
            </a:pPr>
            <a:endParaRPr lang="en-US" sz="600" dirty="0">
              <a:solidFill>
                <a:srgbClr val="000000"/>
              </a:solidFill>
            </a:endParaRPr>
          </a:p>
          <a:p>
            <a:pPr>
              <a:buFont typeface="Wingdings" panose="05000000000000000000" pitchFamily="2" charset="2"/>
              <a:buChar char="Ø"/>
            </a:pPr>
            <a:r>
              <a:rPr lang="en-US" sz="2600" dirty="0">
                <a:solidFill>
                  <a:srgbClr val="000000"/>
                </a:solidFill>
              </a:rPr>
              <a:t>Professional development advocate  </a:t>
            </a:r>
          </a:p>
          <a:p>
            <a:pPr>
              <a:buFont typeface="Wingdings" panose="05000000000000000000" pitchFamily="2" charset="2"/>
              <a:buChar char="Ø"/>
            </a:pPr>
            <a:endParaRPr lang="en-US" sz="600" dirty="0">
              <a:solidFill>
                <a:srgbClr val="000000"/>
              </a:solidFill>
            </a:endParaRPr>
          </a:p>
          <a:p>
            <a:pPr marL="0" indent="0">
              <a:buNone/>
            </a:pPr>
            <a:endParaRPr lang="en-US" dirty="0"/>
          </a:p>
        </p:txBody>
      </p:sp>
      <p:sp>
        <p:nvSpPr>
          <p:cNvPr id="4" name="TextBox 3"/>
          <p:cNvSpPr txBox="1"/>
          <p:nvPr/>
        </p:nvSpPr>
        <p:spPr>
          <a:xfrm>
            <a:off x="457200" y="1297587"/>
            <a:ext cx="8458200" cy="523220"/>
          </a:xfrm>
          <a:prstGeom prst="rect">
            <a:avLst/>
          </a:prstGeom>
          <a:noFill/>
        </p:spPr>
        <p:txBody>
          <a:bodyPr wrap="square" rtlCol="0">
            <a:spAutoFit/>
          </a:bodyPr>
          <a:lstStyle/>
          <a:p>
            <a:r>
              <a:rPr lang="en-US" sz="2800" dirty="0">
                <a:solidFill>
                  <a:srgbClr val="000000"/>
                </a:solidFill>
                <a:latin typeface="+mn-lt"/>
              </a:rPr>
              <a:t>Effective managers are skilled at the following attributes:</a:t>
            </a:r>
          </a:p>
        </p:txBody>
      </p:sp>
      <p:pic>
        <p:nvPicPr>
          <p:cNvPr id="7" name="Ma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183284"/>
            <a:ext cx="1412822" cy="401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90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algn="l"/>
            <a:r>
              <a:rPr lang="en-US" sz="4000" b="1" dirty="0">
                <a:solidFill>
                  <a:srgbClr val="000000"/>
                </a:solidFill>
              </a:rPr>
              <a:t>Communicator</a:t>
            </a:r>
            <a:r>
              <a:rPr lang="en-US" sz="4000" dirty="0">
                <a:solidFill>
                  <a:srgbClr val="000000"/>
                </a:solidFill>
              </a:rPr>
              <a:t> </a:t>
            </a:r>
          </a:p>
        </p:txBody>
      </p:sp>
      <p:sp>
        <p:nvSpPr>
          <p:cNvPr id="6" name="TextBox 5"/>
          <p:cNvSpPr txBox="1"/>
          <p:nvPr/>
        </p:nvSpPr>
        <p:spPr>
          <a:xfrm>
            <a:off x="492579" y="1197727"/>
            <a:ext cx="8229600" cy="954107"/>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There are a variety of ways to get </a:t>
            </a:r>
            <a:r>
              <a:rPr lang="en-US" sz="2800" dirty="0">
                <a:solidFill>
                  <a:srgbClr val="000000"/>
                </a:solidFill>
                <a:latin typeface="Calibri"/>
              </a:rPr>
              <a:t>a</a:t>
            </a:r>
            <a:r>
              <a:rPr kumimoji="0" lang="en-US" sz="2800" b="0" i="0" u="none" strike="noStrike" kern="1200" cap="none" spc="0" normalizeH="0" baseline="0" noProof="0" dirty="0">
                <a:ln>
                  <a:noFill/>
                </a:ln>
                <a:solidFill>
                  <a:srgbClr val="000000"/>
                </a:solidFill>
                <a:effectLst/>
                <a:uLnTx/>
                <a:uFillTx/>
                <a:latin typeface="Calibri"/>
                <a:ea typeface="+mn-ea"/>
                <a:cs typeface="+mn-cs"/>
              </a:rPr>
              <a:t> message across to team members. </a:t>
            </a:r>
          </a:p>
        </p:txBody>
      </p:sp>
      <p:sp>
        <p:nvSpPr>
          <p:cNvPr id="15" name="TextBox 14"/>
          <p:cNvSpPr txBox="1"/>
          <p:nvPr/>
        </p:nvSpPr>
        <p:spPr>
          <a:xfrm>
            <a:off x="2710881" y="2362200"/>
            <a:ext cx="338554" cy="461665"/>
          </a:xfrm>
          <a:prstGeom prst="rect">
            <a:avLst/>
          </a:prstGeom>
          <a:noFill/>
        </p:spPr>
        <p:txBody>
          <a:bodyPr wrap="none" rtlCol="0">
            <a:spAutoFit/>
          </a:bodyPr>
          <a:lstStyle/>
          <a:p>
            <a:r>
              <a:rPr lang="en-US" dirty="0"/>
              <a:t>  </a:t>
            </a:r>
          </a:p>
        </p:txBody>
      </p:sp>
      <p:grpSp>
        <p:nvGrpSpPr>
          <p:cNvPr id="31" name="Group 30"/>
          <p:cNvGrpSpPr/>
          <p:nvPr/>
        </p:nvGrpSpPr>
        <p:grpSpPr>
          <a:xfrm>
            <a:off x="682704" y="2581520"/>
            <a:ext cx="2478024" cy="1600200"/>
            <a:chOff x="4299856" y="2986457"/>
            <a:chExt cx="3669237" cy="2563586"/>
          </a:xfrm>
        </p:grpSpPr>
        <p:grpSp>
          <p:nvGrpSpPr>
            <p:cNvPr id="32" name="Group 31"/>
            <p:cNvGrpSpPr/>
            <p:nvPr/>
          </p:nvGrpSpPr>
          <p:grpSpPr>
            <a:xfrm>
              <a:off x="4299856" y="2986457"/>
              <a:ext cx="3669237" cy="2563586"/>
              <a:chOff x="4299856" y="2986457"/>
              <a:chExt cx="3669237" cy="2563586"/>
            </a:xfrm>
          </p:grpSpPr>
          <p:sp>
            <p:nvSpPr>
              <p:cNvPr id="34" name="Rectangle 33"/>
              <p:cNvSpPr/>
              <p:nvPr/>
            </p:nvSpPr>
            <p:spPr>
              <a:xfrm>
                <a:off x="4299856" y="2986457"/>
                <a:ext cx="3669237" cy="25635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361464" y="3071737"/>
                <a:ext cx="3061342" cy="936834"/>
              </a:xfrm>
              <a:prstGeom prst="rect">
                <a:avLst/>
              </a:prstGeom>
              <a:noFill/>
            </p:spPr>
            <p:txBody>
              <a:bodyPr wrap="square" rtlCol="0">
                <a:spAutoFit/>
              </a:bodyPr>
              <a:lstStyle/>
              <a:p>
                <a:r>
                  <a:rPr lang="en-US" sz="3200" b="1" dirty="0">
                    <a:solidFill>
                      <a:schemeClr val="bg1"/>
                    </a:solidFill>
                    <a:latin typeface="+mn-lt"/>
                  </a:rPr>
                  <a:t>Written</a:t>
                </a:r>
              </a:p>
            </p:txBody>
          </p:sp>
        </p:grpSp>
        <p:pic>
          <p:nvPicPr>
            <p:cNvPr id="33" name="Picture 32"/>
            <p:cNvPicPr>
              <a:picLocks noChangeAspect="1"/>
            </p:cNvPicPr>
            <p:nvPr/>
          </p:nvPicPr>
          <p:blipFill>
            <a:blip r:embed="rId3">
              <a:extLst>
                <a:ext uri="{BEBA8EAE-BF5A-486C-A8C5-ECC9F3942E4B}">
                  <a14:imgProps xmlns:a14="http://schemas.microsoft.com/office/drawing/2010/main">
                    <a14:imgLayer r:embed="rId4">
                      <a14:imgEffect>
                        <a14:backgroundRemoval t="0" b="100000" l="2667" r="98667">
                          <a14:foregroundMark x1="79111" y1="44889" x2="77778" y2="20444"/>
                          <a14:foregroundMark x1="56444" y1="9333" x2="66667" y2="19111"/>
                        </a14:backgroundRemoval>
                      </a14:imgEffect>
                    </a14:imgLayer>
                  </a14:imgProps>
                </a:ext>
                <a:ext uri="{28A0092B-C50C-407E-A947-70E740481C1C}">
                  <a14:useLocalDpi xmlns:a14="http://schemas.microsoft.com/office/drawing/2010/main" val="0"/>
                </a:ext>
              </a:extLst>
            </a:blip>
            <a:stretch>
              <a:fillRect/>
            </a:stretch>
          </p:blipFill>
          <p:spPr>
            <a:xfrm>
              <a:off x="6626590" y="3761087"/>
              <a:ext cx="1180951" cy="1180951"/>
            </a:xfrm>
            <a:prstGeom prst="rect">
              <a:avLst/>
            </a:prstGeom>
          </p:spPr>
        </p:pic>
      </p:grpSp>
      <p:grpSp>
        <p:nvGrpSpPr>
          <p:cNvPr id="36" name="Group 35"/>
          <p:cNvGrpSpPr/>
          <p:nvPr/>
        </p:nvGrpSpPr>
        <p:grpSpPr>
          <a:xfrm>
            <a:off x="5456235" y="4405232"/>
            <a:ext cx="2524292" cy="1602118"/>
            <a:chOff x="1452572" y="995576"/>
            <a:chExt cx="3246310" cy="2232263"/>
          </a:xfrm>
        </p:grpSpPr>
        <p:grpSp>
          <p:nvGrpSpPr>
            <p:cNvPr id="37" name="Group 36"/>
            <p:cNvGrpSpPr/>
            <p:nvPr/>
          </p:nvGrpSpPr>
          <p:grpSpPr>
            <a:xfrm>
              <a:off x="1452572" y="995576"/>
              <a:ext cx="3246310" cy="2232263"/>
              <a:chOff x="1452572" y="995576"/>
              <a:chExt cx="3246310" cy="2232263"/>
            </a:xfrm>
          </p:grpSpPr>
          <p:sp>
            <p:nvSpPr>
              <p:cNvPr id="39" name="Rectangle 38"/>
              <p:cNvSpPr/>
              <p:nvPr/>
            </p:nvSpPr>
            <p:spPr>
              <a:xfrm>
                <a:off x="1452572" y="995576"/>
                <a:ext cx="3184038" cy="223226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867191" y="1675212"/>
                <a:ext cx="1831691" cy="814779"/>
              </a:xfrm>
              <a:prstGeom prst="rect">
                <a:avLst/>
              </a:prstGeom>
              <a:noFill/>
            </p:spPr>
            <p:txBody>
              <a:bodyPr wrap="square" rtlCol="0">
                <a:spAutoFit/>
              </a:bodyPr>
              <a:lstStyle/>
              <a:p>
                <a:r>
                  <a:rPr lang="en-US" sz="3200" b="1" dirty="0">
                    <a:solidFill>
                      <a:schemeClr val="bg1"/>
                    </a:solidFill>
                  </a:rPr>
                  <a:t> Verbal</a:t>
                </a:r>
              </a:p>
            </p:txBody>
          </p:sp>
        </p:grpSp>
        <p:pic>
          <p:nvPicPr>
            <p:cNvPr id="38" name="Picture 3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031427">
              <a:off x="1488028" y="2143534"/>
              <a:ext cx="1473200" cy="967402"/>
            </a:xfrm>
            <a:prstGeom prst="rect">
              <a:avLst/>
            </a:prstGeom>
          </p:spPr>
        </p:pic>
      </p:grpSp>
      <p:grpSp>
        <p:nvGrpSpPr>
          <p:cNvPr id="41" name="Group 40"/>
          <p:cNvGrpSpPr/>
          <p:nvPr/>
        </p:nvGrpSpPr>
        <p:grpSpPr>
          <a:xfrm>
            <a:off x="-104352" y="4417854"/>
            <a:ext cx="3350331" cy="1598544"/>
            <a:chOff x="3573903" y="693964"/>
            <a:chExt cx="4822109" cy="2563586"/>
          </a:xfrm>
        </p:grpSpPr>
        <p:grpSp>
          <p:nvGrpSpPr>
            <p:cNvPr id="42" name="Group 41"/>
            <p:cNvGrpSpPr/>
            <p:nvPr/>
          </p:nvGrpSpPr>
          <p:grpSpPr>
            <a:xfrm>
              <a:off x="3573903" y="693964"/>
              <a:ext cx="4729175" cy="2563586"/>
              <a:chOff x="3573903" y="693964"/>
              <a:chExt cx="4729175" cy="2563586"/>
            </a:xfrm>
          </p:grpSpPr>
          <p:sp>
            <p:nvSpPr>
              <p:cNvPr id="44" name="Rectangle 43"/>
              <p:cNvSpPr/>
              <p:nvPr/>
            </p:nvSpPr>
            <p:spPr>
              <a:xfrm>
                <a:off x="4633841" y="693964"/>
                <a:ext cx="3669237" cy="25635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3573903" y="1530015"/>
                <a:ext cx="2934818" cy="1727535"/>
              </a:xfrm>
              <a:prstGeom prst="rect">
                <a:avLst/>
              </a:prstGeom>
              <a:noFill/>
            </p:spPr>
            <p:txBody>
              <a:bodyPr wrap="square" rtlCol="0">
                <a:spAutoFit/>
              </a:bodyPr>
              <a:lstStyle/>
              <a:p>
                <a:pPr algn="r"/>
                <a:r>
                  <a:rPr lang="en-US" sz="3200" b="1" dirty="0">
                    <a:solidFill>
                      <a:schemeClr val="bg1"/>
                    </a:solidFill>
                    <a:latin typeface="+mn-lt"/>
                  </a:rPr>
                  <a:t>Non-Verbal</a:t>
                </a:r>
              </a:p>
            </p:txBody>
          </p:sp>
        </p:grpSp>
        <p:pic>
          <p:nvPicPr>
            <p:cNvPr id="43" name="Picture 42"/>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8" b="100000" l="0" r="89531"/>
                      </a14:imgEffect>
                    </a14:imgLayer>
                  </a14:imgProps>
                </a:ext>
                <a:ext uri="{28A0092B-C50C-407E-A947-70E740481C1C}">
                  <a14:useLocalDpi xmlns:a14="http://schemas.microsoft.com/office/drawing/2010/main" val="0"/>
                </a:ext>
              </a:extLst>
            </a:blip>
            <a:srcRect t="3125" r="13125"/>
            <a:stretch/>
          </p:blipFill>
          <p:spPr>
            <a:xfrm flipH="1">
              <a:off x="6952078" y="1141897"/>
              <a:ext cx="1443934" cy="1288113"/>
            </a:xfrm>
            <a:prstGeom prst="rect">
              <a:avLst/>
            </a:prstGeom>
          </p:spPr>
        </p:pic>
      </p:grpSp>
      <p:grpSp>
        <p:nvGrpSpPr>
          <p:cNvPr id="46" name="Group 45"/>
          <p:cNvGrpSpPr/>
          <p:nvPr/>
        </p:nvGrpSpPr>
        <p:grpSpPr>
          <a:xfrm>
            <a:off x="5454081" y="2611248"/>
            <a:ext cx="3345998" cy="1602117"/>
            <a:chOff x="964603" y="3257550"/>
            <a:chExt cx="4962558" cy="2563586"/>
          </a:xfrm>
        </p:grpSpPr>
        <p:grpSp>
          <p:nvGrpSpPr>
            <p:cNvPr id="47" name="Group 46"/>
            <p:cNvGrpSpPr/>
            <p:nvPr/>
          </p:nvGrpSpPr>
          <p:grpSpPr>
            <a:xfrm>
              <a:off x="964603" y="3257550"/>
              <a:ext cx="4962558" cy="2563586"/>
              <a:chOff x="964603" y="3257550"/>
              <a:chExt cx="4962558" cy="2563586"/>
            </a:xfrm>
          </p:grpSpPr>
          <p:sp>
            <p:nvSpPr>
              <p:cNvPr id="49" name="Rectangle 48"/>
              <p:cNvSpPr/>
              <p:nvPr/>
            </p:nvSpPr>
            <p:spPr>
              <a:xfrm>
                <a:off x="964603" y="3257550"/>
                <a:ext cx="3669237" cy="25635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2671048" y="3287916"/>
                <a:ext cx="3256113" cy="935713"/>
              </a:xfrm>
              <a:prstGeom prst="rect">
                <a:avLst/>
              </a:prstGeom>
              <a:noFill/>
            </p:spPr>
            <p:txBody>
              <a:bodyPr wrap="square" rtlCol="0">
                <a:spAutoFit/>
              </a:bodyPr>
              <a:lstStyle/>
              <a:p>
                <a:r>
                  <a:rPr lang="en-US" sz="3200" b="1" dirty="0">
                    <a:solidFill>
                      <a:schemeClr val="bg1"/>
                    </a:solidFill>
                    <a:latin typeface="+mn-lt"/>
                  </a:rPr>
                  <a:t>Visual</a:t>
                </a:r>
              </a:p>
            </p:txBody>
          </p:sp>
        </p:grpSp>
        <p:pic>
          <p:nvPicPr>
            <p:cNvPr id="48" name="Picture 4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9162" y="4047734"/>
              <a:ext cx="1273059" cy="1224716"/>
            </a:xfrm>
            <a:prstGeom prst="rect">
              <a:avLst/>
            </a:prstGeom>
          </p:spPr>
        </p:pic>
      </p:grpSp>
      <p:grpSp>
        <p:nvGrpSpPr>
          <p:cNvPr id="54" name="Group 53"/>
          <p:cNvGrpSpPr/>
          <p:nvPr/>
        </p:nvGrpSpPr>
        <p:grpSpPr>
          <a:xfrm>
            <a:off x="2590800" y="3352800"/>
            <a:ext cx="3432541" cy="1859826"/>
            <a:chOff x="-4240614" y="3108106"/>
            <a:chExt cx="3985737" cy="1859826"/>
          </a:xfrm>
        </p:grpSpPr>
        <p:pic>
          <p:nvPicPr>
            <p:cNvPr id="52" name="Picture 51"/>
            <p:cNvPicPr>
              <a:picLocks noChangeAspect="1"/>
            </p:cNvPicPr>
            <p:nvPr/>
          </p:nvPicPr>
          <p:blipFill>
            <a:blip r:embed="rId9"/>
            <a:stretch>
              <a:fillRect/>
            </a:stretch>
          </p:blipFill>
          <p:spPr>
            <a:xfrm>
              <a:off x="-4007230" y="3108106"/>
              <a:ext cx="3642587" cy="1859826"/>
            </a:xfrm>
            <a:prstGeom prst="rect">
              <a:avLst/>
            </a:prstGeom>
          </p:spPr>
        </p:pic>
        <p:sp>
          <p:nvSpPr>
            <p:cNvPr id="53" name="TextBox 52"/>
            <p:cNvSpPr txBox="1"/>
            <p:nvPr/>
          </p:nvSpPr>
          <p:spPr>
            <a:xfrm>
              <a:off x="-4240614" y="3609924"/>
              <a:ext cx="3985737" cy="762964"/>
            </a:xfrm>
            <a:prstGeom prst="rect">
              <a:avLst/>
            </a:prstGeom>
            <a:noFill/>
          </p:spPr>
          <p:txBody>
            <a:bodyPr wrap="square" rtlCol="0">
              <a:spAutoFit/>
            </a:bodyPr>
            <a:lstStyle/>
            <a:p>
              <a:pPr algn="ctr">
                <a:lnSpc>
                  <a:spcPct val="80000"/>
                </a:lnSpc>
              </a:pPr>
              <a:r>
                <a:rPr lang="en-US" sz="3200" b="1" dirty="0">
                  <a:solidFill>
                    <a:schemeClr val="bg1"/>
                  </a:solidFill>
                </a:rPr>
                <a:t>The 4 Types of Communication</a:t>
              </a:r>
              <a:endParaRPr lang="en-US" sz="2400" b="1" dirty="0">
                <a:solidFill>
                  <a:schemeClr val="bg1"/>
                </a:solidFill>
              </a:endParaRPr>
            </a:p>
          </p:txBody>
        </p:sp>
      </p:grpSp>
      <p:sp>
        <p:nvSpPr>
          <p:cNvPr id="2" name="TextBox 1"/>
          <p:cNvSpPr txBox="1"/>
          <p:nvPr/>
        </p:nvSpPr>
        <p:spPr>
          <a:xfrm>
            <a:off x="645092" y="3301015"/>
            <a:ext cx="2290179" cy="830997"/>
          </a:xfrm>
          <a:prstGeom prst="rect">
            <a:avLst/>
          </a:prstGeom>
          <a:noFill/>
        </p:spPr>
        <p:txBody>
          <a:bodyPr wrap="none" rtlCol="0">
            <a:spAutoFit/>
          </a:bodyPr>
          <a:lstStyle/>
          <a:p>
            <a:r>
              <a:rPr lang="en-US" b="1" dirty="0">
                <a:solidFill>
                  <a:schemeClr val="bg1"/>
                </a:solidFill>
                <a:latin typeface="+mn-lt"/>
              </a:rPr>
              <a:t>Recipes </a:t>
            </a:r>
          </a:p>
          <a:p>
            <a:r>
              <a:rPr lang="en-US" b="1" dirty="0">
                <a:solidFill>
                  <a:schemeClr val="bg1"/>
                </a:solidFill>
                <a:latin typeface="+mn-lt"/>
              </a:rPr>
              <a:t>Work Schedules </a:t>
            </a:r>
          </a:p>
        </p:txBody>
      </p:sp>
      <p:sp>
        <p:nvSpPr>
          <p:cNvPr id="3" name="TextBox 2"/>
          <p:cNvSpPr txBox="1"/>
          <p:nvPr/>
        </p:nvSpPr>
        <p:spPr>
          <a:xfrm>
            <a:off x="583656" y="4392051"/>
            <a:ext cx="2140330" cy="461665"/>
          </a:xfrm>
          <a:prstGeom prst="rect">
            <a:avLst/>
          </a:prstGeom>
          <a:noFill/>
        </p:spPr>
        <p:txBody>
          <a:bodyPr wrap="none" rtlCol="0">
            <a:spAutoFit/>
          </a:bodyPr>
          <a:lstStyle/>
          <a:p>
            <a:r>
              <a:rPr lang="en-US" b="1" dirty="0">
                <a:solidFill>
                  <a:schemeClr val="bg1"/>
                </a:solidFill>
                <a:latin typeface="+mn-lt"/>
              </a:rPr>
              <a:t>Body Language</a:t>
            </a:r>
          </a:p>
        </p:txBody>
      </p:sp>
      <p:sp>
        <p:nvSpPr>
          <p:cNvPr id="4" name="TextBox 3"/>
          <p:cNvSpPr txBox="1"/>
          <p:nvPr/>
        </p:nvSpPr>
        <p:spPr>
          <a:xfrm>
            <a:off x="5796103" y="4361423"/>
            <a:ext cx="2110463" cy="830997"/>
          </a:xfrm>
          <a:prstGeom prst="rect">
            <a:avLst/>
          </a:prstGeom>
          <a:noFill/>
        </p:spPr>
        <p:txBody>
          <a:bodyPr wrap="square" rtlCol="0">
            <a:spAutoFit/>
          </a:bodyPr>
          <a:lstStyle/>
          <a:p>
            <a:r>
              <a:rPr lang="en-US" b="1" dirty="0">
                <a:solidFill>
                  <a:schemeClr val="bg1"/>
                </a:solidFill>
                <a:latin typeface="+mn-lt"/>
              </a:rPr>
              <a:t>Provide Instructions</a:t>
            </a:r>
          </a:p>
        </p:txBody>
      </p:sp>
      <p:sp>
        <p:nvSpPr>
          <p:cNvPr id="7" name="TextBox 6"/>
          <p:cNvSpPr txBox="1"/>
          <p:nvPr/>
        </p:nvSpPr>
        <p:spPr>
          <a:xfrm>
            <a:off x="6093575" y="3732645"/>
            <a:ext cx="1869486" cy="461665"/>
          </a:xfrm>
          <a:prstGeom prst="rect">
            <a:avLst/>
          </a:prstGeom>
          <a:noFill/>
        </p:spPr>
        <p:txBody>
          <a:bodyPr wrap="none" rtlCol="0">
            <a:spAutoFit/>
          </a:bodyPr>
          <a:lstStyle/>
          <a:p>
            <a:r>
              <a:rPr lang="en-US" b="1" dirty="0">
                <a:solidFill>
                  <a:schemeClr val="bg1"/>
                </a:solidFill>
                <a:latin typeface="+mn-lt"/>
              </a:rPr>
              <a:t>Show-Tell-Do</a:t>
            </a:r>
          </a:p>
        </p:txBody>
      </p:sp>
    </p:spTree>
    <p:extLst>
      <p:ext uri="{BB962C8B-B14F-4D97-AF65-F5344CB8AC3E}">
        <p14:creationId xmlns:p14="http://schemas.microsoft.com/office/powerpoint/2010/main" val="2614470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1293"/>
            <a:ext cx="10058400" cy="638698"/>
          </a:xfrm>
        </p:spPr>
        <p:txBody>
          <a:bodyPr>
            <a:noAutofit/>
          </a:bodyPr>
          <a:lstStyle/>
          <a:p>
            <a:pPr algn="l"/>
            <a:r>
              <a:rPr lang="en-US" sz="4000" b="1" dirty="0">
                <a:solidFill>
                  <a:srgbClr val="000000"/>
                </a:solidFill>
              </a:rPr>
              <a:t>Financial Analyst </a:t>
            </a:r>
          </a:p>
        </p:txBody>
      </p:sp>
      <p:sp>
        <p:nvSpPr>
          <p:cNvPr id="4" name="Content Placeholder 3"/>
          <p:cNvSpPr>
            <a:spLocks noGrp="1"/>
          </p:cNvSpPr>
          <p:nvPr>
            <p:ph sz="half" idx="2"/>
          </p:nvPr>
        </p:nvSpPr>
        <p:spPr>
          <a:xfrm>
            <a:off x="511628" y="2451187"/>
            <a:ext cx="6574971" cy="3488804"/>
          </a:xfrm>
        </p:spPr>
        <p:txBody>
          <a:bodyPr>
            <a:noAutofit/>
          </a:bodyPr>
          <a:lstStyle/>
          <a:p>
            <a:pPr>
              <a:buFont typeface="Wingdings" panose="05000000000000000000" pitchFamily="2" charset="2"/>
              <a:buChar char="Ø"/>
            </a:pPr>
            <a:r>
              <a:rPr lang="en-US" sz="2600" dirty="0">
                <a:solidFill>
                  <a:srgbClr val="000000"/>
                </a:solidFill>
              </a:rPr>
              <a:t>Understand financial reports</a:t>
            </a:r>
          </a:p>
          <a:p>
            <a:pPr lvl="1">
              <a:buFont typeface="Arial" panose="020B0604020202020204" pitchFamily="34" charset="0"/>
              <a:buChar char="•"/>
            </a:pPr>
            <a:r>
              <a:rPr lang="en-US" dirty="0">
                <a:solidFill>
                  <a:srgbClr val="000000"/>
                </a:solidFill>
              </a:rPr>
              <a:t>Profit and Loss</a:t>
            </a:r>
          </a:p>
          <a:p>
            <a:pPr lvl="2">
              <a:buFont typeface="Wingdings" panose="05000000000000000000" pitchFamily="2" charset="2"/>
              <a:buChar char="§"/>
            </a:pPr>
            <a:r>
              <a:rPr lang="en-US" sz="2200" dirty="0">
                <a:solidFill>
                  <a:srgbClr val="000000"/>
                </a:solidFill>
              </a:rPr>
              <a:t>Target meal cost </a:t>
            </a:r>
          </a:p>
          <a:p>
            <a:pPr lvl="1">
              <a:buFont typeface="Arial" panose="020B0604020202020204" pitchFamily="34" charset="0"/>
              <a:buChar char="•"/>
            </a:pPr>
            <a:r>
              <a:rPr lang="en-US" dirty="0">
                <a:solidFill>
                  <a:srgbClr val="000000"/>
                </a:solidFill>
              </a:rPr>
              <a:t>Dash Board </a:t>
            </a:r>
          </a:p>
          <a:p>
            <a:pPr lvl="2">
              <a:buFont typeface="Wingdings" panose="05000000000000000000" pitchFamily="2" charset="2"/>
              <a:buChar char="§"/>
            </a:pPr>
            <a:r>
              <a:rPr lang="en-US" sz="2200" dirty="0">
                <a:solidFill>
                  <a:srgbClr val="000000"/>
                </a:solidFill>
              </a:rPr>
              <a:t>Missing meal counts </a:t>
            </a:r>
          </a:p>
          <a:p>
            <a:pPr>
              <a:buFont typeface="Wingdings" panose="05000000000000000000" pitchFamily="2" charset="2"/>
              <a:buChar char="Ø"/>
            </a:pPr>
            <a:r>
              <a:rPr lang="en-US" sz="2600" dirty="0">
                <a:solidFill>
                  <a:srgbClr val="000000"/>
                </a:solidFill>
              </a:rPr>
              <a:t>Accurate while entering data</a:t>
            </a:r>
          </a:p>
          <a:p>
            <a:pPr lvl="1">
              <a:buFont typeface="Arial" panose="020B0604020202020204" pitchFamily="34" charset="0"/>
              <a:buChar char="•"/>
            </a:pPr>
            <a:r>
              <a:rPr lang="en-US" dirty="0">
                <a:solidFill>
                  <a:srgbClr val="000000"/>
                </a:solidFill>
              </a:rPr>
              <a:t>Being mindful to check all paperwork such as production records, meals counts, and numbers entered into CMS. </a:t>
            </a:r>
          </a:p>
          <a:p>
            <a:pPr marL="457200" lvl="1" indent="0">
              <a:buNone/>
            </a:pPr>
            <a:endParaRPr lang="en-US" dirty="0">
              <a:solidFill>
                <a:srgbClr val="000000"/>
              </a:solidFill>
            </a:endParaRPr>
          </a:p>
          <a:p>
            <a:pPr marL="0" indent="0">
              <a:buNone/>
            </a:pPr>
            <a:endParaRPr lang="en-US" sz="600" dirty="0">
              <a:solidFill>
                <a:srgbClr val="000000"/>
              </a:solidFill>
            </a:endParaRPr>
          </a:p>
          <a:p>
            <a:pPr marL="457200" lvl="1" indent="0">
              <a:buNone/>
            </a:pPr>
            <a:r>
              <a:rPr lang="en-US" sz="2200" dirty="0">
                <a:solidFill>
                  <a:srgbClr val="000000"/>
                </a:solidFill>
              </a:rPr>
              <a:t> </a:t>
            </a:r>
          </a:p>
          <a:p>
            <a:endParaRPr lang="en-US" dirty="0">
              <a:solidFill>
                <a:srgbClr val="000000"/>
              </a:solidFill>
            </a:endParaRPr>
          </a:p>
          <a:p>
            <a:endParaRPr lang="en-US" dirty="0">
              <a:solidFill>
                <a:srgbClr val="000000"/>
              </a:solidFill>
            </a:endParaRPr>
          </a:p>
          <a:p>
            <a:pPr marL="0" indent="0">
              <a:buNone/>
            </a:pPr>
            <a:endParaRPr lang="en-US" dirty="0"/>
          </a:p>
        </p:txBody>
      </p:sp>
      <p:pic>
        <p:nvPicPr>
          <p:cNvPr id="5" name="Man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429" y="2282164"/>
            <a:ext cx="1371600" cy="3826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1295400"/>
            <a:ext cx="8153400" cy="954107"/>
          </a:xfrm>
          <a:prstGeom prst="rect">
            <a:avLst/>
          </a:prstGeom>
          <a:noFill/>
        </p:spPr>
        <p:txBody>
          <a:bodyPr wrap="square" rtlCol="0">
            <a:spAutoFit/>
          </a:bodyPr>
          <a:lstStyle/>
          <a:p>
            <a:pPr marL="0" indent="0">
              <a:buNone/>
            </a:pPr>
            <a:r>
              <a:rPr lang="en-US" sz="2800" dirty="0">
                <a:solidFill>
                  <a:srgbClr val="000000"/>
                </a:solidFill>
                <a:latin typeface="+mn-lt"/>
              </a:rPr>
              <a:t>A financial analyst has the knowledge to work with budgets, and numerical functions of an operation.</a:t>
            </a:r>
          </a:p>
        </p:txBody>
      </p:sp>
    </p:spTree>
    <p:extLst>
      <p:ext uri="{BB962C8B-B14F-4D97-AF65-F5344CB8AC3E}">
        <p14:creationId xmlns:p14="http://schemas.microsoft.com/office/powerpoint/2010/main" val="27968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31655" y="-152400"/>
            <a:ext cx="8915400" cy="5188828"/>
          </a:xfrm>
          <a:prstGeom prst="rect">
            <a:avLst/>
          </a:prstGeom>
          <a:solidFill>
            <a:schemeClr val="accent1">
              <a:lumMod val="20000"/>
              <a:lumOff val="80000"/>
            </a:schemeClr>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990007" y="-284598"/>
            <a:ext cx="4648200" cy="8458200"/>
          </a:xfrm>
          <a:prstGeom prst="rect">
            <a:avLst/>
          </a:prstGeom>
          <a:solidFill>
            <a:schemeClr val="accent1">
              <a:lumMod val="20000"/>
              <a:lumOff val="80000"/>
            </a:schemeClr>
          </a:solidFill>
          <a:ln w="190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Manual Operation 7"/>
          <p:cNvSpPr/>
          <p:nvPr/>
        </p:nvSpPr>
        <p:spPr>
          <a:xfrm rot="10800000">
            <a:off x="-672274" y="4201378"/>
            <a:ext cx="12573000" cy="4495800"/>
          </a:xfrm>
          <a:prstGeom prst="flowChartManualOperation">
            <a:avLst/>
          </a:prstGeom>
          <a:solidFill>
            <a:schemeClr val="bg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cstate="hqprint">
            <a:extLst>
              <a:ext uri="{BEBA8EAE-BF5A-486C-A8C5-ECC9F3942E4B}">
                <a14:imgProps xmlns:a14="http://schemas.microsoft.com/office/drawing/2010/main">
                  <a14:imgLayer r:embed="rId4">
                    <a14:imgEffect>
                      <a14:backgroundRemoval t="1531" b="98469" l="0" r="100000"/>
                    </a14:imgEffect>
                  </a14:imgLayer>
                </a14:imgProps>
              </a:ext>
              <a:ext uri="{28A0092B-C50C-407E-A947-70E740481C1C}">
                <a14:useLocalDpi xmlns:a14="http://schemas.microsoft.com/office/drawing/2010/main" val="0"/>
              </a:ext>
            </a:extLst>
          </a:blip>
          <a:stretch>
            <a:fillRect/>
          </a:stretch>
        </p:blipFill>
        <p:spPr>
          <a:xfrm>
            <a:off x="3064210" y="5704775"/>
            <a:ext cx="1183992" cy="1468749"/>
          </a:xfrm>
          <a:prstGeom prst="rect">
            <a:avLst/>
          </a:prstGeom>
        </p:spPr>
      </p:pic>
      <p:grpSp>
        <p:nvGrpSpPr>
          <p:cNvPr id="47" name="Group 46"/>
          <p:cNvGrpSpPr/>
          <p:nvPr/>
        </p:nvGrpSpPr>
        <p:grpSpPr>
          <a:xfrm rot="21018339">
            <a:off x="1454580" y="3354171"/>
            <a:ext cx="5164606" cy="1897941"/>
            <a:chOff x="1419680" y="1639207"/>
            <a:chExt cx="5759689" cy="1761933"/>
          </a:xfrm>
        </p:grpSpPr>
        <p:sp>
          <p:nvSpPr>
            <p:cNvPr id="48" name="Rectangle 3"/>
            <p:cNvSpPr/>
            <p:nvPr/>
          </p:nvSpPr>
          <p:spPr>
            <a:xfrm>
              <a:off x="1524000" y="1905000"/>
              <a:ext cx="5655369" cy="1496140"/>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567543"/>
                <a:gd name="connsiteX1" fmla="*/ 5508170 w 5508170"/>
                <a:gd name="connsiteY1" fmla="*/ 83910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68313"/>
                <a:gd name="connsiteY0" fmla="*/ 0 h 1496140"/>
                <a:gd name="connsiteX1" fmla="*/ 5508170 w 5568313"/>
                <a:gd name="connsiteY1" fmla="*/ 839107 h 1496140"/>
                <a:gd name="connsiteX2" fmla="*/ 5568313 w 5568313"/>
                <a:gd name="connsiteY2" fmla="*/ 1496140 h 1496140"/>
                <a:gd name="connsiteX3" fmla="*/ 0 w 5568313"/>
                <a:gd name="connsiteY3" fmla="*/ 609600 h 1496140"/>
                <a:gd name="connsiteX4" fmla="*/ 10886 w 5568313"/>
                <a:gd name="connsiteY4" fmla="*/ 0 h 1496140"/>
                <a:gd name="connsiteX0" fmla="*/ 10886 w 5584550"/>
                <a:gd name="connsiteY0" fmla="*/ 0 h 1496140"/>
                <a:gd name="connsiteX1" fmla="*/ 5584550 w 5584550"/>
                <a:gd name="connsiteY1" fmla="*/ 839107 h 1496140"/>
                <a:gd name="connsiteX2" fmla="*/ 5568313 w 5584550"/>
                <a:gd name="connsiteY2" fmla="*/ 1496140 h 1496140"/>
                <a:gd name="connsiteX3" fmla="*/ 0 w 5584550"/>
                <a:gd name="connsiteY3" fmla="*/ 609600 h 1496140"/>
                <a:gd name="connsiteX4" fmla="*/ 10886 w 5584550"/>
                <a:gd name="connsiteY4" fmla="*/ 0 h 149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4550" h="1496140">
                  <a:moveTo>
                    <a:pt x="10886" y="0"/>
                  </a:moveTo>
                  <a:lnTo>
                    <a:pt x="5584550" y="839107"/>
                  </a:lnTo>
                  <a:lnTo>
                    <a:pt x="5568313" y="1496140"/>
                  </a:lnTo>
                  <a:lnTo>
                    <a:pt x="0" y="609600"/>
                  </a:lnTo>
                  <a:lnTo>
                    <a:pt x="10886" y="0"/>
                  </a:lnTo>
                  <a:close/>
                </a:path>
              </a:pathLst>
            </a:custGeom>
            <a:solidFill>
              <a:srgbClr val="F9C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9" name="Freeform: Shape 4"/>
            <p:cNvSpPr/>
            <p:nvPr/>
          </p:nvSpPr>
          <p:spPr>
            <a:xfrm>
              <a:off x="1428750" y="1771650"/>
              <a:ext cx="5722211" cy="986850"/>
            </a:xfrm>
            <a:custGeom>
              <a:avLst/>
              <a:gdLst>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07950 h 971550"/>
                <a:gd name="connsiteX4" fmla="*/ 0 w 5664200"/>
                <a:gd name="connsiteY4" fmla="*/ 0 h 971550"/>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20650 h 971550"/>
                <a:gd name="connsiteX4" fmla="*/ 0 w 5664200"/>
                <a:gd name="connsiteY4" fmla="*/ 0 h 971550"/>
                <a:gd name="connsiteX0" fmla="*/ 0 w 5788375"/>
                <a:gd name="connsiteY0" fmla="*/ 0 h 997051"/>
                <a:gd name="connsiteX1" fmla="*/ 5664200 w 5788375"/>
                <a:gd name="connsiteY1" fmla="*/ 882650 h 997051"/>
                <a:gd name="connsiteX2" fmla="*/ 5788375 w 5788375"/>
                <a:gd name="connsiteY2" fmla="*/ 997051 h 997051"/>
                <a:gd name="connsiteX3" fmla="*/ 0 w 5788375"/>
                <a:gd name="connsiteY3" fmla="*/ 120650 h 997051"/>
                <a:gd name="connsiteX4" fmla="*/ 0 w 5788375"/>
                <a:gd name="connsiteY4" fmla="*/ 0 h 997051"/>
                <a:gd name="connsiteX0" fmla="*/ 0 w 5788375"/>
                <a:gd name="connsiteY0" fmla="*/ 0 h 997051"/>
                <a:gd name="connsiteX1" fmla="*/ 5722212 w 5788375"/>
                <a:gd name="connsiteY1" fmla="*/ 887750 h 997051"/>
                <a:gd name="connsiteX2" fmla="*/ 5788375 w 5788375"/>
                <a:gd name="connsiteY2" fmla="*/ 997051 h 997051"/>
                <a:gd name="connsiteX3" fmla="*/ 0 w 5788375"/>
                <a:gd name="connsiteY3" fmla="*/ 120650 h 997051"/>
                <a:gd name="connsiteX4" fmla="*/ 0 w 5788375"/>
                <a:gd name="connsiteY4" fmla="*/ 0 h 997051"/>
                <a:gd name="connsiteX0" fmla="*/ 0 w 5722212"/>
                <a:gd name="connsiteY0" fmla="*/ 0 h 986851"/>
                <a:gd name="connsiteX1" fmla="*/ 5722212 w 5722212"/>
                <a:gd name="connsiteY1" fmla="*/ 887750 h 986851"/>
                <a:gd name="connsiteX2" fmla="*/ 5720695 w 5722212"/>
                <a:gd name="connsiteY2" fmla="*/ 986851 h 986851"/>
                <a:gd name="connsiteX3" fmla="*/ 0 w 5722212"/>
                <a:gd name="connsiteY3" fmla="*/ 120650 h 986851"/>
                <a:gd name="connsiteX4" fmla="*/ 0 w 5722212"/>
                <a:gd name="connsiteY4" fmla="*/ 0 h 98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212" h="986851">
                  <a:moveTo>
                    <a:pt x="0" y="0"/>
                  </a:moveTo>
                  <a:lnTo>
                    <a:pt x="5722212" y="887750"/>
                  </a:lnTo>
                  <a:cubicBezTo>
                    <a:pt x="5721706" y="920784"/>
                    <a:pt x="5721201" y="953817"/>
                    <a:pt x="5720695" y="986851"/>
                  </a:cubicBezTo>
                  <a:lnTo>
                    <a:pt x="0" y="120650"/>
                  </a:lnTo>
                  <a:lnTo>
                    <a:pt x="0" y="0"/>
                  </a:lnTo>
                  <a:close/>
                </a:path>
              </a:pathLst>
            </a:cu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0" name="Rectangle 3"/>
            <p:cNvSpPr/>
            <p:nvPr/>
          </p:nvSpPr>
          <p:spPr>
            <a:xfrm>
              <a:off x="1419680" y="1639207"/>
              <a:ext cx="5756660" cy="1078795"/>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027793"/>
                <a:gd name="connsiteX1" fmla="*/ 5508170 w 5508170"/>
                <a:gd name="connsiteY1" fmla="*/ 794657 h 1027793"/>
                <a:gd name="connsiteX2" fmla="*/ 5345793 w 5508170"/>
                <a:gd name="connsiteY2" fmla="*/ 1027793 h 1027793"/>
                <a:gd name="connsiteX3" fmla="*/ 0 w 5508170"/>
                <a:gd name="connsiteY3" fmla="*/ 609600 h 1027793"/>
                <a:gd name="connsiteX4" fmla="*/ 10886 w 5508170"/>
                <a:gd name="connsiteY4" fmla="*/ 0 h 1027793"/>
                <a:gd name="connsiteX0" fmla="*/ 10886 w 5508170"/>
                <a:gd name="connsiteY0" fmla="*/ 0 h 1110343"/>
                <a:gd name="connsiteX1" fmla="*/ 5508170 w 5508170"/>
                <a:gd name="connsiteY1" fmla="*/ 794657 h 1110343"/>
                <a:gd name="connsiteX2" fmla="*/ 5434693 w 5508170"/>
                <a:gd name="connsiteY2" fmla="*/ 1110343 h 1110343"/>
                <a:gd name="connsiteX3" fmla="*/ 0 w 5508170"/>
                <a:gd name="connsiteY3" fmla="*/ 609600 h 1110343"/>
                <a:gd name="connsiteX4" fmla="*/ 10886 w 5508170"/>
                <a:gd name="connsiteY4" fmla="*/ 0 h 1110343"/>
                <a:gd name="connsiteX0" fmla="*/ 245836 w 5743120"/>
                <a:gd name="connsiteY0" fmla="*/ 0 h 1110343"/>
                <a:gd name="connsiteX1" fmla="*/ 5743120 w 5743120"/>
                <a:gd name="connsiteY1" fmla="*/ 794657 h 1110343"/>
                <a:gd name="connsiteX2" fmla="*/ 5669643 w 5743120"/>
                <a:gd name="connsiteY2" fmla="*/ 1110343 h 1110343"/>
                <a:gd name="connsiteX3" fmla="*/ 0 w 5743120"/>
                <a:gd name="connsiteY3" fmla="*/ 222250 h 1110343"/>
                <a:gd name="connsiteX4" fmla="*/ 245836 w 5743120"/>
                <a:gd name="connsiteY4" fmla="*/ 0 h 1110343"/>
                <a:gd name="connsiteX0" fmla="*/ 645886 w 5743120"/>
                <a:gd name="connsiteY0" fmla="*/ 0 h 900793"/>
                <a:gd name="connsiteX1" fmla="*/ 5743120 w 5743120"/>
                <a:gd name="connsiteY1" fmla="*/ 585107 h 900793"/>
                <a:gd name="connsiteX2" fmla="*/ 5669643 w 5743120"/>
                <a:gd name="connsiteY2" fmla="*/ 900793 h 900793"/>
                <a:gd name="connsiteX3" fmla="*/ 0 w 5743120"/>
                <a:gd name="connsiteY3" fmla="*/ 12700 h 900793"/>
                <a:gd name="connsiteX4" fmla="*/ 645886 w 5743120"/>
                <a:gd name="connsiteY4" fmla="*/ 0 h 900793"/>
                <a:gd name="connsiteX0" fmla="*/ 709386 w 5743120"/>
                <a:gd name="connsiteY0" fmla="*/ 228600 h 888093"/>
                <a:gd name="connsiteX1" fmla="*/ 5743120 w 5743120"/>
                <a:gd name="connsiteY1" fmla="*/ 572407 h 888093"/>
                <a:gd name="connsiteX2" fmla="*/ 5669643 w 5743120"/>
                <a:gd name="connsiteY2" fmla="*/ 888093 h 888093"/>
                <a:gd name="connsiteX3" fmla="*/ 0 w 5743120"/>
                <a:gd name="connsiteY3" fmla="*/ 0 h 888093"/>
                <a:gd name="connsiteX4" fmla="*/ 709386 w 5743120"/>
                <a:gd name="connsiteY4" fmla="*/ 228600 h 888093"/>
                <a:gd name="connsiteX0" fmla="*/ 595086 w 5743120"/>
                <a:gd name="connsiteY0" fmla="*/ 0 h 1034143"/>
                <a:gd name="connsiteX1" fmla="*/ 5743120 w 5743120"/>
                <a:gd name="connsiteY1" fmla="*/ 718457 h 1034143"/>
                <a:gd name="connsiteX2" fmla="*/ 5669643 w 5743120"/>
                <a:gd name="connsiteY2" fmla="*/ 1034143 h 1034143"/>
                <a:gd name="connsiteX3" fmla="*/ 0 w 5743120"/>
                <a:gd name="connsiteY3" fmla="*/ 146050 h 1034143"/>
                <a:gd name="connsiteX4" fmla="*/ 595086 w 5743120"/>
                <a:gd name="connsiteY4" fmla="*/ 0 h 1034143"/>
                <a:gd name="connsiteX0" fmla="*/ 595086 w 5743120"/>
                <a:gd name="connsiteY0" fmla="*/ 0 h 1021443"/>
                <a:gd name="connsiteX1" fmla="*/ 5743120 w 5743120"/>
                <a:gd name="connsiteY1" fmla="*/ 718457 h 1021443"/>
                <a:gd name="connsiteX2" fmla="*/ 5675993 w 5743120"/>
                <a:gd name="connsiteY2" fmla="*/ 1021443 h 1021443"/>
                <a:gd name="connsiteX3" fmla="*/ 0 w 5743120"/>
                <a:gd name="connsiteY3" fmla="*/ 146050 h 1021443"/>
                <a:gd name="connsiteX4" fmla="*/ 595086 w 5743120"/>
                <a:gd name="connsiteY4" fmla="*/ 0 h 1021443"/>
                <a:gd name="connsiteX0" fmla="*/ 595086 w 5743120"/>
                <a:gd name="connsiteY0" fmla="*/ 0 h 983343"/>
                <a:gd name="connsiteX1" fmla="*/ 5743120 w 5743120"/>
                <a:gd name="connsiteY1" fmla="*/ 718457 h 983343"/>
                <a:gd name="connsiteX2" fmla="*/ 5682343 w 5743120"/>
                <a:gd name="connsiteY2" fmla="*/ 983343 h 983343"/>
                <a:gd name="connsiteX3" fmla="*/ 0 w 5743120"/>
                <a:gd name="connsiteY3" fmla="*/ 146050 h 983343"/>
                <a:gd name="connsiteX4" fmla="*/ 595086 w 5743120"/>
                <a:gd name="connsiteY4" fmla="*/ 0 h 983343"/>
                <a:gd name="connsiteX0" fmla="*/ 595086 w 5743120"/>
                <a:gd name="connsiteY0" fmla="*/ 0 h 1027793"/>
                <a:gd name="connsiteX1" fmla="*/ 5743120 w 5743120"/>
                <a:gd name="connsiteY1" fmla="*/ 718457 h 1027793"/>
                <a:gd name="connsiteX2" fmla="*/ 5669643 w 5743120"/>
                <a:gd name="connsiteY2" fmla="*/ 1027793 h 1027793"/>
                <a:gd name="connsiteX3" fmla="*/ 0 w 5743120"/>
                <a:gd name="connsiteY3" fmla="*/ 146050 h 1027793"/>
                <a:gd name="connsiteX4" fmla="*/ 595086 w 5743120"/>
                <a:gd name="connsiteY4" fmla="*/ 0 h 1027793"/>
                <a:gd name="connsiteX0" fmla="*/ 595086 w 5756660"/>
                <a:gd name="connsiteY0" fmla="*/ 0 h 1078795"/>
                <a:gd name="connsiteX1" fmla="*/ 5743120 w 5756660"/>
                <a:gd name="connsiteY1" fmla="*/ 718457 h 1078795"/>
                <a:gd name="connsiteX2" fmla="*/ 5756660 w 5756660"/>
                <a:gd name="connsiteY2" fmla="*/ 1078795 h 1078795"/>
                <a:gd name="connsiteX3" fmla="*/ 0 w 5756660"/>
                <a:gd name="connsiteY3" fmla="*/ 146050 h 1078795"/>
                <a:gd name="connsiteX4" fmla="*/ 595086 w 5756660"/>
                <a:gd name="connsiteY4" fmla="*/ 0 h 107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60" h="1078795">
                  <a:moveTo>
                    <a:pt x="595086" y="0"/>
                  </a:moveTo>
                  <a:lnTo>
                    <a:pt x="5743120" y="718457"/>
                  </a:lnTo>
                  <a:lnTo>
                    <a:pt x="5756660" y="1078795"/>
                  </a:lnTo>
                  <a:lnTo>
                    <a:pt x="0" y="146050"/>
                  </a:lnTo>
                  <a:lnTo>
                    <a:pt x="595086" y="0"/>
                  </a:lnTo>
                  <a:close/>
                </a:path>
              </a:pathLst>
            </a:cu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52" name="Group 51"/>
          <p:cNvGrpSpPr/>
          <p:nvPr/>
        </p:nvGrpSpPr>
        <p:grpSpPr>
          <a:xfrm>
            <a:off x="5266789" y="3071347"/>
            <a:ext cx="1057790" cy="990503"/>
            <a:chOff x="3048000" y="1676399"/>
            <a:chExt cx="2482850" cy="2362201"/>
          </a:xfrm>
          <a:scene3d>
            <a:camera prst="orthographicFront">
              <a:rot lat="0" lon="600000" rev="0"/>
            </a:camera>
            <a:lightRig rig="threePt" dir="t"/>
          </a:scene3d>
        </p:grpSpPr>
        <p:sp>
          <p:nvSpPr>
            <p:cNvPr id="55" name="Freeform: Shape 18"/>
            <p:cNvSpPr/>
            <p:nvPr/>
          </p:nvSpPr>
          <p:spPr>
            <a:xfrm>
              <a:off x="3048000" y="1676399"/>
              <a:ext cx="2482850" cy="1651001"/>
            </a:xfrm>
            <a:custGeom>
              <a:avLst/>
              <a:gdLst>
                <a:gd name="connsiteX0" fmla="*/ 0 w 2482850"/>
                <a:gd name="connsiteY0" fmla="*/ 0 h 1651000"/>
                <a:gd name="connsiteX1" fmla="*/ 2463800 w 2482850"/>
                <a:gd name="connsiteY1" fmla="*/ 6350 h 1651000"/>
                <a:gd name="connsiteX2" fmla="*/ 2482850 w 2482850"/>
                <a:gd name="connsiteY2" fmla="*/ 1651000 h 1651000"/>
                <a:gd name="connsiteX3" fmla="*/ 0 w 2482850"/>
                <a:gd name="connsiteY3" fmla="*/ 1644650 h 1651000"/>
                <a:gd name="connsiteX4" fmla="*/ 0 w 2482850"/>
                <a:gd name="connsiteY4" fmla="*/ 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850" h="1651000">
                  <a:moveTo>
                    <a:pt x="0" y="0"/>
                  </a:moveTo>
                  <a:lnTo>
                    <a:pt x="2463800" y="6350"/>
                  </a:lnTo>
                  <a:lnTo>
                    <a:pt x="2482850" y="1651000"/>
                  </a:lnTo>
                  <a:lnTo>
                    <a:pt x="0" y="1644650"/>
                  </a:lnTo>
                  <a:lnTo>
                    <a:pt x="0" y="0"/>
                  </a:lnTo>
                  <a:close/>
                </a:path>
              </a:pathLst>
            </a:custGeom>
            <a:solidFill>
              <a:srgbClr val="474546"/>
            </a:solidFill>
            <a:effectLst/>
            <a:sp3d extrusionH="196850" contourW="6350" prstMaterial="metal">
              <a:bevelT w="425450" h="260350" prst="artDeco"/>
              <a:bevelB w="1079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6" name="Freeform: Shape 19"/>
            <p:cNvSpPr/>
            <p:nvPr/>
          </p:nvSpPr>
          <p:spPr>
            <a:xfrm>
              <a:off x="4032250" y="2611439"/>
              <a:ext cx="514351" cy="924053"/>
            </a:xfrm>
            <a:custGeom>
              <a:avLst/>
              <a:gdLst>
                <a:gd name="connsiteX0" fmla="*/ 0 w 495300"/>
                <a:gd name="connsiteY0" fmla="*/ 0 h 552450"/>
                <a:gd name="connsiteX1" fmla="*/ 469900 w 495300"/>
                <a:gd name="connsiteY1" fmla="*/ 0 h 552450"/>
                <a:gd name="connsiteX2" fmla="*/ 495300 w 495300"/>
                <a:gd name="connsiteY2" fmla="*/ 552450 h 552450"/>
                <a:gd name="connsiteX3" fmla="*/ 6350 w 495300"/>
                <a:gd name="connsiteY3" fmla="*/ 552450 h 552450"/>
                <a:gd name="connsiteX4" fmla="*/ 0 w 495300"/>
                <a:gd name="connsiteY4" fmla="*/ 0 h 552450"/>
                <a:gd name="connsiteX0" fmla="*/ 19050 w 514350"/>
                <a:gd name="connsiteY0" fmla="*/ 0 h 552450"/>
                <a:gd name="connsiteX1" fmla="*/ 488950 w 514350"/>
                <a:gd name="connsiteY1" fmla="*/ 0 h 552450"/>
                <a:gd name="connsiteX2" fmla="*/ 514350 w 514350"/>
                <a:gd name="connsiteY2" fmla="*/ 552450 h 552450"/>
                <a:gd name="connsiteX3" fmla="*/ 0 w 514350"/>
                <a:gd name="connsiteY3" fmla="*/ 552450 h 552450"/>
                <a:gd name="connsiteX4" fmla="*/ 19050 w 51435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52450">
                  <a:moveTo>
                    <a:pt x="19050" y="0"/>
                  </a:moveTo>
                  <a:lnTo>
                    <a:pt x="488950" y="0"/>
                  </a:lnTo>
                  <a:lnTo>
                    <a:pt x="514350" y="552450"/>
                  </a:lnTo>
                  <a:lnTo>
                    <a:pt x="0" y="552450"/>
                  </a:lnTo>
                  <a:cubicBezTo>
                    <a:pt x="2117" y="370417"/>
                    <a:pt x="29633" y="188383"/>
                    <a:pt x="19050" y="0"/>
                  </a:cubicBezTo>
                  <a:close/>
                </a:path>
              </a:pathLst>
            </a:custGeom>
            <a:solidFill>
              <a:srgbClr val="4C4A4B"/>
            </a:solidFill>
            <a:ln>
              <a:noFill/>
            </a:ln>
            <a:effectLst/>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7" name="Rectangle 56"/>
            <p:cNvSpPr/>
            <p:nvPr/>
          </p:nvSpPr>
          <p:spPr>
            <a:xfrm>
              <a:off x="3048000" y="3505200"/>
              <a:ext cx="2482850" cy="533400"/>
            </a:xfrm>
            <a:prstGeom prst="rect">
              <a:avLst/>
            </a:prstGeom>
            <a:solidFill>
              <a:srgbClr val="4C4A4B"/>
            </a:solidFill>
            <a:ln>
              <a:noFill/>
            </a:ln>
            <a:effectLst/>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30" name="Group 129"/>
          <p:cNvGrpSpPr/>
          <p:nvPr/>
        </p:nvGrpSpPr>
        <p:grpSpPr>
          <a:xfrm>
            <a:off x="4260803" y="3507375"/>
            <a:ext cx="792733" cy="743066"/>
            <a:chOff x="4260803" y="3507375"/>
            <a:chExt cx="792733" cy="743066"/>
          </a:xfrm>
        </p:grpSpPr>
        <p:pic>
          <p:nvPicPr>
            <p:cNvPr id="59" name="Picture 2" descr="Image result for vector school lun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a:blip r:embed="rId6">
              <a:extLst>
                <a:ext uri="{BEBA8EAE-BF5A-486C-A8C5-ECC9F3942E4B}">
                  <a14:imgProps xmlns:a14="http://schemas.microsoft.com/office/drawing/2010/main">
                    <a14:imgLayer r:embed="rId7">
                      <a14:imgEffect>
                        <a14:backgroundRemoval t="505" b="96465" l="0" r="94510"/>
                      </a14:imgEffect>
                    </a14:imgLayer>
                  </a14:imgProps>
                </a:ext>
              </a:extLst>
            </a:blip>
            <a:stretch>
              <a:fillRect/>
            </a:stretch>
          </p:blipFill>
          <p:spPr>
            <a:xfrm>
              <a:off x="4502136" y="3728998"/>
              <a:ext cx="392325" cy="299820"/>
            </a:xfrm>
            <a:prstGeom prst="rect">
              <a:avLst/>
            </a:prstGeom>
          </p:spPr>
        </p:pic>
        <p:pic>
          <p:nvPicPr>
            <p:cNvPr id="61" name="Picture 10" descr="Image result for potato wedges cartoon"/>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4766564" y="3658631"/>
              <a:ext cx="165619" cy="220277"/>
              <a:chOff x="5056414" y="3505199"/>
              <a:chExt cx="1409700" cy="1905000"/>
            </a:xfrm>
          </p:grpSpPr>
          <p:sp>
            <p:nvSpPr>
              <p:cNvPr id="63"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4" name="Picture 14" descr="Image result for vector milk carto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0" name="Group 99"/>
          <p:cNvGrpSpPr/>
          <p:nvPr/>
        </p:nvGrpSpPr>
        <p:grpSpPr>
          <a:xfrm>
            <a:off x="1898400" y="3019235"/>
            <a:ext cx="1682999" cy="1029310"/>
            <a:chOff x="1898400" y="3019235"/>
            <a:chExt cx="1682999" cy="1029310"/>
          </a:xfrm>
        </p:grpSpPr>
        <p:grpSp>
          <p:nvGrpSpPr>
            <p:cNvPr id="40" name="Group 39"/>
            <p:cNvGrpSpPr/>
            <p:nvPr/>
          </p:nvGrpSpPr>
          <p:grpSpPr>
            <a:xfrm rot="21303439">
              <a:off x="1898400" y="3019235"/>
              <a:ext cx="1682999" cy="994749"/>
              <a:chOff x="3952873" y="1030287"/>
              <a:chExt cx="2289177" cy="1149761"/>
            </a:xfrm>
            <a:scene3d>
              <a:camera prst="orthographicFront">
                <a:rot lat="300000" lon="20699994" rev="0"/>
              </a:camera>
              <a:lightRig rig="threePt" dir="t"/>
            </a:scene3d>
          </p:grpSpPr>
          <p:sp>
            <p:nvSpPr>
              <p:cNvPr id="41" name="Freeform: Shape 7"/>
              <p:cNvSpPr/>
              <p:nvPr/>
            </p:nvSpPr>
            <p:spPr>
              <a:xfrm>
                <a:off x="3952873" y="1068388"/>
                <a:ext cx="1841500" cy="10795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1079500">
                    <a:moveTo>
                      <a:pt x="0" y="831850"/>
                    </a:moveTo>
                    <a:lnTo>
                      <a:pt x="1841500" y="1079500"/>
                    </a:lnTo>
                    <a:lnTo>
                      <a:pt x="1816100" y="146050"/>
                    </a:lnTo>
                    <a:lnTo>
                      <a:pt x="374650" y="0"/>
                    </a:lnTo>
                    <a:lnTo>
                      <a:pt x="0" y="831850"/>
                    </a:lnTo>
                    <a:close/>
                  </a:path>
                </a:pathLst>
              </a:custGeom>
              <a:solidFill>
                <a:srgbClr val="A6C9DD"/>
              </a:solidFill>
              <a:ln w="76200">
                <a:solidFill>
                  <a:srgbClr val="CBCFD2"/>
                </a:solid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Freeform: Shape 8"/>
              <p:cNvSpPr/>
              <p:nvPr/>
            </p:nvSpPr>
            <p:spPr>
              <a:xfrm>
                <a:off x="4327523" y="1030287"/>
                <a:ext cx="1758950" cy="158750"/>
              </a:xfrm>
              <a:custGeom>
                <a:avLst/>
                <a:gdLst>
                  <a:gd name="connsiteX0" fmla="*/ 0 w 1752600"/>
                  <a:gd name="connsiteY0" fmla="*/ 25400 h 171450"/>
                  <a:gd name="connsiteX1" fmla="*/ 1454150 w 1752600"/>
                  <a:gd name="connsiteY1" fmla="*/ 171450 h 171450"/>
                  <a:gd name="connsiteX2" fmla="*/ 1752600 w 1752600"/>
                  <a:gd name="connsiteY2" fmla="*/ 158750 h 171450"/>
                  <a:gd name="connsiteX3" fmla="*/ 304800 w 1752600"/>
                  <a:gd name="connsiteY3" fmla="*/ 0 h 171450"/>
                  <a:gd name="connsiteX4" fmla="*/ 0 w 1752600"/>
                  <a:gd name="connsiteY4" fmla="*/ 25400 h 171450"/>
                  <a:gd name="connsiteX0" fmla="*/ 0 w 1752600"/>
                  <a:gd name="connsiteY0" fmla="*/ 25400 h 171450"/>
                  <a:gd name="connsiteX1" fmla="*/ 1454150 w 1752600"/>
                  <a:gd name="connsiteY1" fmla="*/ 171450 h 171450"/>
                  <a:gd name="connsiteX2" fmla="*/ 1752600 w 1752600"/>
                  <a:gd name="connsiteY2" fmla="*/ 139700 h 171450"/>
                  <a:gd name="connsiteX3" fmla="*/ 304800 w 1752600"/>
                  <a:gd name="connsiteY3" fmla="*/ 0 h 171450"/>
                  <a:gd name="connsiteX4" fmla="*/ 0 w 1752600"/>
                  <a:gd name="connsiteY4" fmla="*/ 25400 h 171450"/>
                  <a:gd name="connsiteX0" fmla="*/ 0 w 1758950"/>
                  <a:gd name="connsiteY0" fmla="*/ 0 h 177800"/>
                  <a:gd name="connsiteX1" fmla="*/ 1460500 w 1758950"/>
                  <a:gd name="connsiteY1" fmla="*/ 177800 h 177800"/>
                  <a:gd name="connsiteX2" fmla="*/ 1758950 w 1758950"/>
                  <a:gd name="connsiteY2" fmla="*/ 146050 h 177800"/>
                  <a:gd name="connsiteX3" fmla="*/ 311150 w 1758950"/>
                  <a:gd name="connsiteY3" fmla="*/ 6350 h 177800"/>
                  <a:gd name="connsiteX4" fmla="*/ 0 w 1758950"/>
                  <a:gd name="connsiteY4" fmla="*/ 0 h 177800"/>
                  <a:gd name="connsiteX0" fmla="*/ 0 w 1758950"/>
                  <a:gd name="connsiteY0" fmla="*/ 0 h 155575"/>
                  <a:gd name="connsiteX1" fmla="*/ 1479550 w 1758950"/>
                  <a:gd name="connsiteY1" fmla="*/ 155575 h 155575"/>
                  <a:gd name="connsiteX2" fmla="*/ 1758950 w 1758950"/>
                  <a:gd name="connsiteY2" fmla="*/ 146050 h 155575"/>
                  <a:gd name="connsiteX3" fmla="*/ 311150 w 1758950"/>
                  <a:gd name="connsiteY3" fmla="*/ 6350 h 155575"/>
                  <a:gd name="connsiteX4" fmla="*/ 0 w 1758950"/>
                  <a:gd name="connsiteY4" fmla="*/ 0 h 155575"/>
                  <a:gd name="connsiteX0" fmla="*/ 0 w 1758950"/>
                  <a:gd name="connsiteY0" fmla="*/ 0 h 146050"/>
                  <a:gd name="connsiteX1" fmla="*/ 1492250 w 1758950"/>
                  <a:gd name="connsiteY1" fmla="*/ 130175 h 146050"/>
                  <a:gd name="connsiteX2" fmla="*/ 1758950 w 1758950"/>
                  <a:gd name="connsiteY2" fmla="*/ 146050 h 146050"/>
                  <a:gd name="connsiteX3" fmla="*/ 311150 w 1758950"/>
                  <a:gd name="connsiteY3" fmla="*/ 6350 h 146050"/>
                  <a:gd name="connsiteX4" fmla="*/ 0 w 1758950"/>
                  <a:gd name="connsiteY4" fmla="*/ 0 h 146050"/>
                  <a:gd name="connsiteX0" fmla="*/ 0 w 1758950"/>
                  <a:gd name="connsiteY0" fmla="*/ 0 h 158750"/>
                  <a:gd name="connsiteX1" fmla="*/ 1466850 w 1758950"/>
                  <a:gd name="connsiteY1" fmla="*/ 158750 h 158750"/>
                  <a:gd name="connsiteX2" fmla="*/ 1758950 w 1758950"/>
                  <a:gd name="connsiteY2" fmla="*/ 146050 h 158750"/>
                  <a:gd name="connsiteX3" fmla="*/ 311150 w 1758950"/>
                  <a:gd name="connsiteY3" fmla="*/ 6350 h 158750"/>
                  <a:gd name="connsiteX4" fmla="*/ 0 w 1758950"/>
                  <a:gd name="connsiteY4" fmla="*/ 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950" h="158750">
                    <a:moveTo>
                      <a:pt x="0" y="0"/>
                    </a:moveTo>
                    <a:lnTo>
                      <a:pt x="1466850" y="158750"/>
                    </a:lnTo>
                    <a:lnTo>
                      <a:pt x="1758950" y="146050"/>
                    </a:lnTo>
                    <a:lnTo>
                      <a:pt x="311150" y="6350"/>
                    </a:lnTo>
                    <a:lnTo>
                      <a:pt x="0" y="0"/>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3" name="Freeform: Shape 11"/>
              <p:cNvSpPr/>
              <p:nvPr/>
            </p:nvSpPr>
            <p:spPr>
              <a:xfrm>
                <a:off x="4191000" y="1387475"/>
                <a:ext cx="1806575"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4" name="Freeform: Shape 16"/>
              <p:cNvSpPr/>
              <p:nvPr/>
            </p:nvSpPr>
            <p:spPr>
              <a:xfrm>
                <a:off x="4013200" y="1714842"/>
                <a:ext cx="2060573"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Freeform: Shape 9"/>
              <p:cNvSpPr/>
              <p:nvPr/>
            </p:nvSpPr>
            <p:spPr>
              <a:xfrm>
                <a:off x="5832475" y="1211264"/>
                <a:ext cx="409575" cy="9398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 name="connsiteX0" fmla="*/ 0 w 2009775"/>
                  <a:gd name="connsiteY0" fmla="*/ 866775 h 1114425"/>
                  <a:gd name="connsiteX1" fmla="*/ 1841500 w 2009775"/>
                  <a:gd name="connsiteY1" fmla="*/ 1114425 h 1114425"/>
                  <a:gd name="connsiteX2" fmla="*/ 2009775 w 2009775"/>
                  <a:gd name="connsiteY2" fmla="*/ 0 h 1114425"/>
                  <a:gd name="connsiteX3" fmla="*/ 374650 w 2009775"/>
                  <a:gd name="connsiteY3" fmla="*/ 34925 h 1114425"/>
                  <a:gd name="connsiteX4" fmla="*/ 0 w 2009775"/>
                  <a:gd name="connsiteY4" fmla="*/ 866775 h 1114425"/>
                  <a:gd name="connsiteX0" fmla="*/ 0 w 2028825"/>
                  <a:gd name="connsiteY0" fmla="*/ 835025 h 1082675"/>
                  <a:gd name="connsiteX1" fmla="*/ 1841500 w 2028825"/>
                  <a:gd name="connsiteY1" fmla="*/ 1082675 h 1082675"/>
                  <a:gd name="connsiteX2" fmla="*/ 2028825 w 2028825"/>
                  <a:gd name="connsiteY2" fmla="*/ 0 h 1082675"/>
                  <a:gd name="connsiteX3" fmla="*/ 374650 w 2028825"/>
                  <a:gd name="connsiteY3" fmla="*/ 3175 h 1082675"/>
                  <a:gd name="connsiteX4" fmla="*/ 0 w 2028825"/>
                  <a:gd name="connsiteY4" fmla="*/ 835025 h 1082675"/>
                  <a:gd name="connsiteX0" fmla="*/ 0 w 2038350"/>
                  <a:gd name="connsiteY0" fmla="*/ 831850 h 1079500"/>
                  <a:gd name="connsiteX1" fmla="*/ 1841500 w 2038350"/>
                  <a:gd name="connsiteY1" fmla="*/ 1079500 h 1079500"/>
                  <a:gd name="connsiteX2" fmla="*/ 2038350 w 2038350"/>
                  <a:gd name="connsiteY2" fmla="*/ 2857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22325 h 1069975"/>
                  <a:gd name="connsiteX1" fmla="*/ 1841500 w 2038350"/>
                  <a:gd name="connsiteY1" fmla="*/ 1069975 h 1069975"/>
                  <a:gd name="connsiteX2" fmla="*/ 2038350 w 2038350"/>
                  <a:gd name="connsiteY2" fmla="*/ 0 h 1069975"/>
                  <a:gd name="connsiteX3" fmla="*/ 1622425 w 2038350"/>
                  <a:gd name="connsiteY3" fmla="*/ 44450 h 1069975"/>
                  <a:gd name="connsiteX4" fmla="*/ 0 w 2038350"/>
                  <a:gd name="connsiteY4" fmla="*/ 822325 h 1069975"/>
                  <a:gd name="connsiteX0" fmla="*/ 0 w 2038350"/>
                  <a:gd name="connsiteY0" fmla="*/ 838200 h 1085850"/>
                  <a:gd name="connsiteX1" fmla="*/ 1841500 w 2038350"/>
                  <a:gd name="connsiteY1" fmla="*/ 1085850 h 1085850"/>
                  <a:gd name="connsiteX2" fmla="*/ 2038350 w 2038350"/>
                  <a:gd name="connsiteY2" fmla="*/ 15875 h 1085850"/>
                  <a:gd name="connsiteX3" fmla="*/ 1704975 w 2038350"/>
                  <a:gd name="connsiteY3" fmla="*/ 0 h 1085850"/>
                  <a:gd name="connsiteX4" fmla="*/ 0 w 2038350"/>
                  <a:gd name="connsiteY4" fmla="*/ 838200 h 1085850"/>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101850"/>
                  <a:gd name="connsiteY0" fmla="*/ 822325 h 828675"/>
                  <a:gd name="connsiteX1" fmla="*/ 2101850 w 2101850"/>
                  <a:gd name="connsiteY1" fmla="*/ 828675 h 828675"/>
                  <a:gd name="connsiteX2" fmla="*/ 2038350 w 2101850"/>
                  <a:gd name="connsiteY2" fmla="*/ 0 h 828675"/>
                  <a:gd name="connsiteX3" fmla="*/ 1730375 w 2101850"/>
                  <a:gd name="connsiteY3" fmla="*/ 3175 h 828675"/>
                  <a:gd name="connsiteX4" fmla="*/ 0 w 2101850"/>
                  <a:gd name="connsiteY4" fmla="*/ 822325 h 828675"/>
                  <a:gd name="connsiteX0" fmla="*/ 0 w 419100"/>
                  <a:gd name="connsiteY0" fmla="*/ 733425 h 828675"/>
                  <a:gd name="connsiteX1" fmla="*/ 419100 w 419100"/>
                  <a:gd name="connsiteY1" fmla="*/ 828675 h 828675"/>
                  <a:gd name="connsiteX2" fmla="*/ 355600 w 419100"/>
                  <a:gd name="connsiteY2" fmla="*/ 0 h 828675"/>
                  <a:gd name="connsiteX3" fmla="*/ 47625 w 419100"/>
                  <a:gd name="connsiteY3" fmla="*/ 3175 h 828675"/>
                  <a:gd name="connsiteX4" fmla="*/ 0 w 419100"/>
                  <a:gd name="connsiteY4" fmla="*/ 733425 h 828675"/>
                  <a:gd name="connsiteX0" fmla="*/ 73025 w 371475"/>
                  <a:gd name="connsiteY0" fmla="*/ 981075 h 981075"/>
                  <a:gd name="connsiteX1" fmla="*/ 371475 w 371475"/>
                  <a:gd name="connsiteY1" fmla="*/ 828675 h 981075"/>
                  <a:gd name="connsiteX2" fmla="*/ 307975 w 371475"/>
                  <a:gd name="connsiteY2" fmla="*/ 0 h 981075"/>
                  <a:gd name="connsiteX3" fmla="*/ 0 w 371475"/>
                  <a:gd name="connsiteY3" fmla="*/ 3175 h 981075"/>
                  <a:gd name="connsiteX4" fmla="*/ 73025 w 371475"/>
                  <a:gd name="connsiteY4" fmla="*/ 981075 h 981075"/>
                  <a:gd name="connsiteX0" fmla="*/ 76200 w 371475"/>
                  <a:gd name="connsiteY0" fmla="*/ 955675 h 955675"/>
                  <a:gd name="connsiteX1" fmla="*/ 371475 w 371475"/>
                  <a:gd name="connsiteY1" fmla="*/ 828675 h 955675"/>
                  <a:gd name="connsiteX2" fmla="*/ 307975 w 371475"/>
                  <a:gd name="connsiteY2" fmla="*/ 0 h 955675"/>
                  <a:gd name="connsiteX3" fmla="*/ 0 w 371475"/>
                  <a:gd name="connsiteY3" fmla="*/ 3175 h 955675"/>
                  <a:gd name="connsiteX4" fmla="*/ 76200 w 371475"/>
                  <a:gd name="connsiteY4" fmla="*/ 955675 h 955675"/>
                  <a:gd name="connsiteX0" fmla="*/ 63500 w 371475"/>
                  <a:gd name="connsiteY0" fmla="*/ 949325 h 949325"/>
                  <a:gd name="connsiteX1" fmla="*/ 371475 w 371475"/>
                  <a:gd name="connsiteY1" fmla="*/ 828675 h 949325"/>
                  <a:gd name="connsiteX2" fmla="*/ 307975 w 371475"/>
                  <a:gd name="connsiteY2" fmla="*/ 0 h 949325"/>
                  <a:gd name="connsiteX3" fmla="*/ 0 w 371475"/>
                  <a:gd name="connsiteY3" fmla="*/ 3175 h 949325"/>
                  <a:gd name="connsiteX4" fmla="*/ 63500 w 371475"/>
                  <a:gd name="connsiteY4" fmla="*/ 949325 h 949325"/>
                  <a:gd name="connsiteX0" fmla="*/ 28575 w 336550"/>
                  <a:gd name="connsiteY0" fmla="*/ 949325 h 949325"/>
                  <a:gd name="connsiteX1" fmla="*/ 336550 w 336550"/>
                  <a:gd name="connsiteY1" fmla="*/ 828675 h 949325"/>
                  <a:gd name="connsiteX2" fmla="*/ 273050 w 336550"/>
                  <a:gd name="connsiteY2" fmla="*/ 0 h 949325"/>
                  <a:gd name="connsiteX3" fmla="*/ 0 w 336550"/>
                  <a:gd name="connsiteY3" fmla="*/ 44450 h 949325"/>
                  <a:gd name="connsiteX4" fmla="*/ 28575 w 336550"/>
                  <a:gd name="connsiteY4" fmla="*/ 949325 h 949325"/>
                  <a:gd name="connsiteX0" fmla="*/ 19050 w 327025"/>
                  <a:gd name="connsiteY0" fmla="*/ 949325 h 949325"/>
                  <a:gd name="connsiteX1" fmla="*/ 327025 w 327025"/>
                  <a:gd name="connsiteY1" fmla="*/ 828675 h 949325"/>
                  <a:gd name="connsiteX2" fmla="*/ 263525 w 327025"/>
                  <a:gd name="connsiteY2" fmla="*/ 0 h 949325"/>
                  <a:gd name="connsiteX3" fmla="*/ 0 w 327025"/>
                  <a:gd name="connsiteY3" fmla="*/ 12700 h 949325"/>
                  <a:gd name="connsiteX4" fmla="*/ 19050 w 327025"/>
                  <a:gd name="connsiteY4" fmla="*/ 949325 h 949325"/>
                  <a:gd name="connsiteX0" fmla="*/ 9525 w 317500"/>
                  <a:gd name="connsiteY0" fmla="*/ 949325 h 949325"/>
                  <a:gd name="connsiteX1" fmla="*/ 317500 w 317500"/>
                  <a:gd name="connsiteY1" fmla="*/ 828675 h 949325"/>
                  <a:gd name="connsiteX2" fmla="*/ 254000 w 317500"/>
                  <a:gd name="connsiteY2" fmla="*/ 0 h 949325"/>
                  <a:gd name="connsiteX3" fmla="*/ 0 w 317500"/>
                  <a:gd name="connsiteY3" fmla="*/ 28575 h 949325"/>
                  <a:gd name="connsiteX4" fmla="*/ 9525 w 317500"/>
                  <a:gd name="connsiteY4" fmla="*/ 949325 h 949325"/>
                  <a:gd name="connsiteX0" fmla="*/ 9525 w 317500"/>
                  <a:gd name="connsiteY0" fmla="*/ 920750 h 920750"/>
                  <a:gd name="connsiteX1" fmla="*/ 317500 w 317500"/>
                  <a:gd name="connsiteY1" fmla="*/ 800100 h 920750"/>
                  <a:gd name="connsiteX2" fmla="*/ 254000 w 317500"/>
                  <a:gd name="connsiteY2" fmla="*/ 3175 h 920750"/>
                  <a:gd name="connsiteX3" fmla="*/ 0 w 317500"/>
                  <a:gd name="connsiteY3" fmla="*/ 0 h 920750"/>
                  <a:gd name="connsiteX4" fmla="*/ 9525 w 317500"/>
                  <a:gd name="connsiteY4" fmla="*/ 920750 h 920750"/>
                  <a:gd name="connsiteX0" fmla="*/ 9525 w 317500"/>
                  <a:gd name="connsiteY0" fmla="*/ 939800 h 939800"/>
                  <a:gd name="connsiteX1" fmla="*/ 317500 w 317500"/>
                  <a:gd name="connsiteY1" fmla="*/ 819150 h 939800"/>
                  <a:gd name="connsiteX2" fmla="*/ 263525 w 317500"/>
                  <a:gd name="connsiteY2" fmla="*/ 0 h 939800"/>
                  <a:gd name="connsiteX3" fmla="*/ 0 w 317500"/>
                  <a:gd name="connsiteY3" fmla="*/ 19050 h 939800"/>
                  <a:gd name="connsiteX4" fmla="*/ 9525 w 317500"/>
                  <a:gd name="connsiteY4" fmla="*/ 939800 h 939800"/>
                  <a:gd name="connsiteX0" fmla="*/ 9525 w 454025"/>
                  <a:gd name="connsiteY0" fmla="*/ 939800 h 939800"/>
                  <a:gd name="connsiteX1" fmla="*/ 454025 w 454025"/>
                  <a:gd name="connsiteY1" fmla="*/ 555625 h 939800"/>
                  <a:gd name="connsiteX2" fmla="*/ 263525 w 454025"/>
                  <a:gd name="connsiteY2" fmla="*/ 0 h 939800"/>
                  <a:gd name="connsiteX3" fmla="*/ 0 w 454025"/>
                  <a:gd name="connsiteY3" fmla="*/ 19050 h 939800"/>
                  <a:gd name="connsiteX4" fmla="*/ 9525 w 454025"/>
                  <a:gd name="connsiteY4" fmla="*/ 939800 h 939800"/>
                  <a:gd name="connsiteX0" fmla="*/ 403225 w 657225"/>
                  <a:gd name="connsiteY0" fmla="*/ 939800 h 939800"/>
                  <a:gd name="connsiteX1" fmla="*/ 0 w 657225"/>
                  <a:gd name="connsiteY1" fmla="*/ 466725 h 939800"/>
                  <a:gd name="connsiteX2" fmla="*/ 657225 w 657225"/>
                  <a:gd name="connsiteY2" fmla="*/ 0 h 939800"/>
                  <a:gd name="connsiteX3" fmla="*/ 393700 w 657225"/>
                  <a:gd name="connsiteY3" fmla="*/ 19050 h 939800"/>
                  <a:gd name="connsiteX4" fmla="*/ 403225 w 657225"/>
                  <a:gd name="connsiteY4" fmla="*/ 939800 h 939800"/>
                  <a:gd name="connsiteX0" fmla="*/ 9525 w 409575"/>
                  <a:gd name="connsiteY0" fmla="*/ 939800 h 939800"/>
                  <a:gd name="connsiteX1" fmla="*/ 409575 w 409575"/>
                  <a:gd name="connsiteY1" fmla="*/ 806450 h 939800"/>
                  <a:gd name="connsiteX2" fmla="*/ 263525 w 409575"/>
                  <a:gd name="connsiteY2" fmla="*/ 0 h 939800"/>
                  <a:gd name="connsiteX3" fmla="*/ 0 w 409575"/>
                  <a:gd name="connsiteY3" fmla="*/ 19050 h 939800"/>
                  <a:gd name="connsiteX4" fmla="*/ 9525 w 409575"/>
                  <a:gd name="connsiteY4" fmla="*/ 93980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939800">
                    <a:moveTo>
                      <a:pt x="9525" y="939800"/>
                    </a:moveTo>
                    <a:lnTo>
                      <a:pt x="409575" y="806450"/>
                    </a:lnTo>
                    <a:lnTo>
                      <a:pt x="263525" y="0"/>
                    </a:lnTo>
                    <a:lnTo>
                      <a:pt x="0" y="19050"/>
                    </a:lnTo>
                    <a:lnTo>
                      <a:pt x="9525" y="939800"/>
                    </a:lnTo>
                    <a:close/>
                  </a:path>
                </a:pathLst>
              </a:custGeom>
              <a:solidFill>
                <a:srgbClr val="A6C9DD"/>
              </a:solidFill>
              <a:ln w="76200">
                <a:solidFill>
                  <a:srgbClr val="CBCFD2"/>
                </a:solid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46" name="Picture 45"/>
              <p:cNvPicPr>
                <a:picLocks noChangeAspect="1"/>
              </p:cNvPicPr>
              <p:nvPr/>
            </p:nvPicPr>
            <p:blipFill rotWithShape="1">
              <a:blip r:embed="rId12"/>
              <a:srcRect l="94927" t="13750" r="1118"/>
              <a:stretch/>
            </p:blipFill>
            <p:spPr>
              <a:xfrm>
                <a:off x="5743574" y="1180984"/>
                <a:ext cx="76201" cy="999064"/>
              </a:xfrm>
              <a:prstGeom prst="rect">
                <a:avLst/>
              </a:prstGeom>
              <a:sp3d z="-6350"/>
            </p:spPr>
          </p:pic>
        </p:grpSp>
        <p:pic>
          <p:nvPicPr>
            <p:cNvPr id="82" name="Picture 81"/>
            <p:cNvPicPr>
              <a:picLocks noChangeAspect="1"/>
            </p:cNvPicPr>
            <p:nvPr/>
          </p:nvPicPr>
          <p:blipFill>
            <a:blip r:embed="rId13"/>
            <a:stretch>
              <a:fillRect/>
            </a:stretch>
          </p:blipFill>
          <p:spPr>
            <a:xfrm>
              <a:off x="2018180" y="3525661"/>
              <a:ext cx="521877" cy="522884"/>
            </a:xfrm>
            <a:prstGeom prst="rect">
              <a:avLst/>
            </a:prstGeom>
          </p:spPr>
        </p:pic>
        <p:pic>
          <p:nvPicPr>
            <p:cNvPr id="83" name="Picture 4" descr="Image result for banana vecto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21239278">
              <a:off x="2595265" y="3220022"/>
              <a:ext cx="574567" cy="30835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21495" y1="3390" x2="46262" y2="26695"/>
                          <a14:foregroundMark x1="33645" y1="8898" x2="33645" y2="8898"/>
                          <a14:foregroundMark x1="36916" y1="13559" x2="36916" y2="13559"/>
                          <a14:foregroundMark x1="37850" y1="22881" x2="37850" y2="22881"/>
                          <a14:foregroundMark x1="22897" y1="10169" x2="22897" y2="10169"/>
                          <a14:foregroundMark x1="16355" y1="4661" x2="16355" y2="4661"/>
                          <a14:foregroundMark x1="16355" y1="1271" x2="16355" y2="1271"/>
                          <a14:foregroundMark x1="13551" y1="1271" x2="13551" y2="1271"/>
                        </a14:backgroundRemoval>
                      </a14:imgEffect>
                    </a14:imgLayer>
                  </a14:imgProps>
                </a:ext>
              </a:extLst>
            </a:blip>
            <a:stretch>
              <a:fillRect/>
            </a:stretch>
          </p:blipFill>
          <p:spPr>
            <a:xfrm>
              <a:off x="2912495" y="3585314"/>
              <a:ext cx="229515" cy="253110"/>
            </a:xfrm>
            <a:prstGeom prst="rect">
              <a:avLst/>
            </a:prstGeom>
          </p:spPr>
        </p:pic>
        <p:pic>
          <p:nvPicPr>
            <p:cNvPr id="93" name="Picture 92"/>
            <p:cNvPicPr>
              <a:picLocks noChangeAspect="1"/>
            </p:cNvPicPr>
            <p:nvPr/>
          </p:nvPicPr>
          <p:blipFill>
            <a:blip r:embed="rId6">
              <a:extLst>
                <a:ext uri="{BEBA8EAE-BF5A-486C-A8C5-ECC9F3942E4B}">
                  <a14:imgProps xmlns:a14="http://schemas.microsoft.com/office/drawing/2010/main">
                    <a14:imgLayer r:embed="rId7">
                      <a14:imgEffect>
                        <a14:backgroundRemoval t="505" b="96465" l="0" r="94510"/>
                      </a14:imgEffect>
                    </a14:imgLayer>
                  </a14:imgProps>
                </a:ext>
              </a:extLst>
            </a:blip>
            <a:stretch>
              <a:fillRect/>
            </a:stretch>
          </p:blipFill>
          <p:spPr>
            <a:xfrm>
              <a:off x="2162855" y="3167658"/>
              <a:ext cx="392325" cy="299820"/>
            </a:xfrm>
            <a:prstGeom prst="rect">
              <a:avLst/>
            </a:prstGeom>
          </p:spPr>
        </p:pic>
        <p:pic>
          <p:nvPicPr>
            <p:cNvPr id="94" name="Picture 10" descr="Image result for potato wedges cartoon"/>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2562434" y="3589509"/>
              <a:ext cx="310538" cy="273365"/>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Picture 94"/>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234680" y="117844"/>
            <a:ext cx="1291640" cy="1291640"/>
          </a:xfrm>
          <a:prstGeom prst="rect">
            <a:avLst/>
          </a:prstGeom>
        </p:spPr>
      </p:pic>
      <p:grpSp>
        <p:nvGrpSpPr>
          <p:cNvPr id="272" name="Group 271"/>
          <p:cNvGrpSpPr/>
          <p:nvPr/>
        </p:nvGrpSpPr>
        <p:grpSpPr>
          <a:xfrm>
            <a:off x="3962400" y="552381"/>
            <a:ext cx="5137489" cy="1505019"/>
            <a:chOff x="3962400" y="552381"/>
            <a:chExt cx="5137489" cy="1505019"/>
          </a:xfrm>
        </p:grpSpPr>
        <p:sp>
          <p:nvSpPr>
            <p:cNvPr id="81" name="Rounded Rectangle 80"/>
            <p:cNvSpPr/>
            <p:nvPr/>
          </p:nvSpPr>
          <p:spPr>
            <a:xfrm>
              <a:off x="3973587" y="552381"/>
              <a:ext cx="5126302" cy="1494719"/>
            </a:xfrm>
            <a:prstGeom prst="roundRect">
              <a:avLst/>
            </a:prstGeom>
            <a:solidFill>
              <a:schemeClr val="accent5">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Wingdings" panose="05000000000000000000" pitchFamily="2" charset="2"/>
                <a:buChar char="Ø"/>
              </a:pPr>
              <a:endParaRPr lang="en-US" dirty="0">
                <a:solidFill>
                  <a:srgbClr val="000000"/>
                </a:solidFill>
              </a:endParaRPr>
            </a:p>
          </p:txBody>
        </p:sp>
        <p:sp>
          <p:nvSpPr>
            <p:cNvPr id="96" name="TextBox 95"/>
            <p:cNvSpPr txBox="1"/>
            <p:nvPr/>
          </p:nvSpPr>
          <p:spPr>
            <a:xfrm>
              <a:off x="3962400" y="672405"/>
              <a:ext cx="2833281" cy="1384995"/>
            </a:xfrm>
            <a:prstGeom prst="rect">
              <a:avLst/>
            </a:prstGeom>
            <a:noFill/>
          </p:spPr>
          <p:txBody>
            <a:bodyPr wrap="square" rtlCol="0">
              <a:spAutoFit/>
            </a:bodyPr>
            <a:lstStyle/>
            <a:p>
              <a:pPr>
                <a:buFont typeface="Wingdings" panose="05000000000000000000" pitchFamily="2" charset="2"/>
                <a:buChar char="Ø"/>
              </a:pPr>
              <a:r>
                <a:rPr lang="en-US" sz="2800" dirty="0">
                  <a:solidFill>
                    <a:srgbClr val="000000"/>
                  </a:solidFill>
                  <a:latin typeface="+mn-lt"/>
                </a:rPr>
                <a:t>Ambience</a:t>
              </a:r>
            </a:p>
            <a:p>
              <a:pPr>
                <a:buFont typeface="Wingdings" panose="05000000000000000000" pitchFamily="2" charset="2"/>
                <a:buChar char="Ø"/>
              </a:pPr>
              <a:r>
                <a:rPr lang="en-US" sz="2800" dirty="0">
                  <a:solidFill>
                    <a:srgbClr val="000000"/>
                  </a:solidFill>
                  <a:latin typeface="+mn-lt"/>
                </a:rPr>
                <a:t>Food variety</a:t>
              </a:r>
            </a:p>
            <a:p>
              <a:pPr>
                <a:buFont typeface="Wingdings" panose="05000000000000000000" pitchFamily="2" charset="2"/>
                <a:buChar char="Ø"/>
              </a:pPr>
              <a:r>
                <a:rPr lang="en-US" sz="2800" dirty="0">
                  <a:solidFill>
                    <a:srgbClr val="000000"/>
                  </a:solidFill>
                  <a:latin typeface="+mn-lt"/>
                </a:rPr>
                <a:t>Presentation  </a:t>
              </a:r>
            </a:p>
          </p:txBody>
        </p:sp>
      </p:grpSp>
      <p:sp>
        <p:nvSpPr>
          <p:cNvPr id="97" name="TextBox 96"/>
          <p:cNvSpPr txBox="1"/>
          <p:nvPr/>
        </p:nvSpPr>
        <p:spPr>
          <a:xfrm>
            <a:off x="6174917" y="685800"/>
            <a:ext cx="2969083" cy="1815882"/>
          </a:xfrm>
          <a:prstGeom prst="rect">
            <a:avLst/>
          </a:prstGeom>
          <a:noFill/>
        </p:spPr>
        <p:txBody>
          <a:bodyPr wrap="none" rtlCol="0">
            <a:spAutoFit/>
          </a:bodyPr>
          <a:lstStyle/>
          <a:p>
            <a:pPr>
              <a:buFont typeface="Wingdings" panose="05000000000000000000" pitchFamily="2" charset="2"/>
              <a:buChar char="Ø"/>
            </a:pPr>
            <a:r>
              <a:rPr lang="en-US" sz="2800" dirty="0">
                <a:solidFill>
                  <a:srgbClr val="000000"/>
                </a:solidFill>
                <a:latin typeface="+mn-lt"/>
              </a:rPr>
              <a:t>Efficiency </a:t>
            </a:r>
          </a:p>
          <a:p>
            <a:pPr>
              <a:buFont typeface="Wingdings" panose="05000000000000000000" pitchFamily="2" charset="2"/>
              <a:buChar char="Ø"/>
            </a:pPr>
            <a:r>
              <a:rPr lang="en-US" sz="2800" dirty="0">
                <a:solidFill>
                  <a:srgbClr val="000000"/>
                </a:solidFill>
                <a:latin typeface="+mn-lt"/>
              </a:rPr>
              <a:t>Consistency</a:t>
            </a:r>
          </a:p>
          <a:p>
            <a:pPr>
              <a:buFont typeface="Wingdings" panose="05000000000000000000" pitchFamily="2" charset="2"/>
              <a:buChar char="Ø"/>
            </a:pPr>
            <a:r>
              <a:rPr lang="en-US" sz="2800" dirty="0">
                <a:solidFill>
                  <a:srgbClr val="000000"/>
                </a:solidFill>
                <a:latin typeface="+mn-lt"/>
              </a:rPr>
              <a:t>Customer service</a:t>
            </a:r>
          </a:p>
          <a:p>
            <a:endParaRPr lang="en-US" sz="2800" dirty="0">
              <a:solidFill>
                <a:srgbClr val="000000"/>
              </a:solidFill>
              <a:latin typeface="+mn-lt"/>
            </a:endParaRPr>
          </a:p>
        </p:txBody>
      </p:sp>
      <p:pic>
        <p:nvPicPr>
          <p:cNvPr id="98" name="Picture 97"/>
          <p:cNvPicPr>
            <a:picLocks noChangeAspect="1"/>
          </p:cNvPicPr>
          <p:nvPr/>
        </p:nvPicPr>
        <p:blipFill>
          <a:blip r:embed="rId18"/>
          <a:stretch>
            <a:fillRect/>
          </a:stretch>
        </p:blipFill>
        <p:spPr>
          <a:xfrm>
            <a:off x="6520865" y="2169054"/>
            <a:ext cx="947619" cy="2879709"/>
          </a:xfrm>
          <a:prstGeom prst="rect">
            <a:avLst/>
          </a:prstGeom>
        </p:spPr>
      </p:pic>
      <p:pic>
        <p:nvPicPr>
          <p:cNvPr id="102" name="Picture 10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00294" y="604858"/>
            <a:ext cx="1911695" cy="1348690"/>
          </a:xfrm>
          <a:prstGeom prst="rect">
            <a:avLst/>
          </a:prstGeom>
        </p:spPr>
      </p:pic>
      <p:pic>
        <p:nvPicPr>
          <p:cNvPr id="104" name="Picture 103"/>
          <p:cNvPicPr>
            <a:picLocks noChangeAspect="1"/>
          </p:cNvPicPr>
          <p:nvPr/>
        </p:nvPicPr>
        <p:blipFill>
          <a:blip r:embed="rId3" cstate="hqprint">
            <a:extLst>
              <a:ext uri="{BEBA8EAE-BF5A-486C-A8C5-ECC9F3942E4B}">
                <a14:imgProps xmlns:a14="http://schemas.microsoft.com/office/drawing/2010/main">
                  <a14:imgLayer r:embed="rId4">
                    <a14:imgEffect>
                      <a14:backgroundRemoval t="1531" b="98469" l="0" r="100000"/>
                    </a14:imgEffect>
                  </a14:imgLayer>
                </a14:imgProps>
              </a:ext>
              <a:ext uri="{28A0092B-C50C-407E-A947-70E740481C1C}">
                <a14:useLocalDpi xmlns:a14="http://schemas.microsoft.com/office/drawing/2010/main" val="0"/>
              </a:ext>
            </a:extLst>
          </a:blip>
          <a:stretch>
            <a:fillRect/>
          </a:stretch>
        </p:blipFill>
        <p:spPr>
          <a:xfrm>
            <a:off x="5889854" y="5673897"/>
            <a:ext cx="1183992" cy="1468749"/>
          </a:xfrm>
          <a:prstGeom prst="rect">
            <a:avLst/>
          </a:prstGeom>
        </p:spPr>
      </p:pic>
      <p:pic>
        <p:nvPicPr>
          <p:cNvPr id="111" name="Picture 110"/>
          <p:cNvPicPr>
            <a:picLocks noChangeAspect="1"/>
          </p:cNvPicPr>
          <p:nvPr/>
        </p:nvPicPr>
        <p:blipFill>
          <a:blip r:embed="rId20"/>
          <a:stretch>
            <a:fillRect/>
          </a:stretch>
        </p:blipFill>
        <p:spPr>
          <a:xfrm>
            <a:off x="1363183" y="3693612"/>
            <a:ext cx="935078" cy="1597425"/>
          </a:xfrm>
          <a:prstGeom prst="rect">
            <a:avLst/>
          </a:prstGeom>
        </p:spPr>
      </p:pic>
      <p:pic>
        <p:nvPicPr>
          <p:cNvPr id="114" name="Picture 113"/>
          <p:cNvPicPr>
            <a:picLocks noChangeAspect="1"/>
          </p:cNvPicPr>
          <p:nvPr/>
        </p:nvPicPr>
        <p:blipFill>
          <a:blip r:embed="rId21"/>
          <a:stretch>
            <a:fillRect/>
          </a:stretch>
        </p:blipFill>
        <p:spPr>
          <a:xfrm>
            <a:off x="3577229" y="3680494"/>
            <a:ext cx="935078" cy="1487403"/>
          </a:xfrm>
          <a:prstGeom prst="rect">
            <a:avLst/>
          </a:prstGeom>
        </p:spPr>
      </p:pic>
      <p:pic>
        <p:nvPicPr>
          <p:cNvPr id="116" name="Picture 115"/>
          <p:cNvPicPr>
            <a:picLocks noChangeAspect="1"/>
          </p:cNvPicPr>
          <p:nvPr/>
        </p:nvPicPr>
        <p:blipFill>
          <a:blip r:embed="rId22"/>
          <a:stretch>
            <a:fillRect/>
          </a:stretch>
        </p:blipFill>
        <p:spPr>
          <a:xfrm flipH="1">
            <a:off x="6079706" y="5024110"/>
            <a:ext cx="1059613" cy="1732909"/>
          </a:xfrm>
          <a:prstGeom prst="rect">
            <a:avLst/>
          </a:prstGeom>
        </p:spPr>
      </p:pic>
      <p:pic>
        <p:nvPicPr>
          <p:cNvPr id="118" name="Picture 117"/>
          <p:cNvPicPr>
            <a:picLocks noChangeAspect="1"/>
          </p:cNvPicPr>
          <p:nvPr/>
        </p:nvPicPr>
        <p:blipFill>
          <a:blip r:embed="rId23"/>
          <a:stretch>
            <a:fillRect/>
          </a:stretch>
        </p:blipFill>
        <p:spPr>
          <a:xfrm flipH="1">
            <a:off x="3196578" y="5146956"/>
            <a:ext cx="1059613" cy="1476510"/>
          </a:xfrm>
          <a:prstGeom prst="rect">
            <a:avLst/>
          </a:prstGeom>
        </p:spPr>
      </p:pic>
      <p:pic>
        <p:nvPicPr>
          <p:cNvPr id="29" name="Picture 28"/>
          <p:cNvPicPr>
            <a:picLocks noChangeAspect="1"/>
          </p:cNvPicPr>
          <p:nvPr/>
        </p:nvPicPr>
        <p:blipFill>
          <a:blip r:embed="rId3" cstate="hqprint">
            <a:extLst>
              <a:ext uri="{BEBA8EAE-BF5A-486C-A8C5-ECC9F3942E4B}">
                <a14:imgProps xmlns:a14="http://schemas.microsoft.com/office/drawing/2010/main">
                  <a14:imgLayer r:embed="rId4">
                    <a14:imgEffect>
                      <a14:backgroundRemoval t="1531" b="98469" l="0" r="100000"/>
                    </a14:imgEffect>
                  </a14:imgLayer>
                </a14:imgProps>
              </a:ext>
              <a:ext uri="{28A0092B-C50C-407E-A947-70E740481C1C}">
                <a14:useLocalDpi xmlns:a14="http://schemas.microsoft.com/office/drawing/2010/main" val="0"/>
              </a:ext>
            </a:extLst>
          </a:blip>
          <a:stretch>
            <a:fillRect/>
          </a:stretch>
        </p:blipFill>
        <p:spPr>
          <a:xfrm>
            <a:off x="4587131" y="5566121"/>
            <a:ext cx="1183992" cy="1468749"/>
          </a:xfrm>
          <a:prstGeom prst="rect">
            <a:avLst/>
          </a:prstGeom>
          <a:scene3d>
            <a:camera prst="orthographicFront">
              <a:rot lat="21340267" lon="10494309" rev="150282"/>
            </a:camera>
            <a:lightRig rig="threePt" dir="t"/>
          </a:scene3d>
        </p:spPr>
      </p:pic>
      <p:pic>
        <p:nvPicPr>
          <p:cNvPr id="123" name="Picture 122"/>
          <p:cNvPicPr>
            <a:picLocks noChangeAspect="1"/>
          </p:cNvPicPr>
          <p:nvPr/>
        </p:nvPicPr>
        <p:blipFill>
          <a:blip r:embed="rId3" cstate="hqprint">
            <a:extLst>
              <a:ext uri="{BEBA8EAE-BF5A-486C-A8C5-ECC9F3942E4B}">
                <a14:imgProps xmlns:a14="http://schemas.microsoft.com/office/drawing/2010/main">
                  <a14:imgLayer r:embed="rId4">
                    <a14:imgEffect>
                      <a14:backgroundRemoval t="1531" b="98469" l="0" r="100000"/>
                    </a14:imgEffect>
                  </a14:imgLayer>
                </a14:imgProps>
              </a:ext>
              <a:ext uri="{28A0092B-C50C-407E-A947-70E740481C1C}">
                <a14:useLocalDpi xmlns:a14="http://schemas.microsoft.com/office/drawing/2010/main" val="0"/>
              </a:ext>
            </a:extLst>
          </a:blip>
          <a:stretch>
            <a:fillRect/>
          </a:stretch>
        </p:blipFill>
        <p:spPr>
          <a:xfrm>
            <a:off x="7718471" y="5623848"/>
            <a:ext cx="1183992" cy="1468749"/>
          </a:xfrm>
          <a:prstGeom prst="rect">
            <a:avLst/>
          </a:prstGeom>
          <a:scene3d>
            <a:camera prst="orthographicFront">
              <a:rot lat="21340267" lon="10494309" rev="150282"/>
            </a:camera>
            <a:lightRig rig="threePt" dir="t"/>
          </a:scene3d>
        </p:spPr>
      </p:pic>
      <p:pic>
        <p:nvPicPr>
          <p:cNvPr id="90" name="Picture 89"/>
          <p:cNvPicPr>
            <a:picLocks noChangeAspect="1"/>
          </p:cNvPicPr>
          <p:nvPr/>
        </p:nvPicPr>
        <p:blipFill>
          <a:blip r:embed="rId24"/>
          <a:stretch>
            <a:fillRect/>
          </a:stretch>
        </p:blipFill>
        <p:spPr>
          <a:xfrm>
            <a:off x="7873773" y="5104578"/>
            <a:ext cx="935078" cy="1615580"/>
          </a:xfrm>
          <a:prstGeom prst="rect">
            <a:avLst/>
          </a:prstGeom>
        </p:spPr>
      </p:pic>
      <p:grpSp>
        <p:nvGrpSpPr>
          <p:cNvPr id="105" name="Group 104"/>
          <p:cNvGrpSpPr/>
          <p:nvPr/>
        </p:nvGrpSpPr>
        <p:grpSpPr>
          <a:xfrm>
            <a:off x="6246326" y="6056004"/>
            <a:ext cx="2349551" cy="1744477"/>
            <a:chOff x="2743200" y="4914331"/>
            <a:chExt cx="3124200" cy="1936277"/>
          </a:xfrm>
        </p:grpSpPr>
        <p:sp>
          <p:nvSpPr>
            <p:cNvPr id="106" name="Oval 105"/>
            <p:cNvSpPr/>
            <p:nvPr/>
          </p:nvSpPr>
          <p:spPr>
            <a:xfrm>
              <a:off x="2743200" y="4914331"/>
              <a:ext cx="3124200" cy="773373"/>
            </a:xfrm>
            <a:prstGeom prst="ellipse">
              <a:avLst/>
            </a:prstGeom>
            <a:solidFill>
              <a:srgbClr val="9966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a:off x="4343400" y="5687704"/>
              <a:ext cx="0" cy="838200"/>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351361" y="6497472"/>
              <a:ext cx="220639" cy="35313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4106840" y="6498040"/>
              <a:ext cx="228600" cy="33209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a:off x="7560071" y="5977092"/>
            <a:ext cx="792733" cy="743066"/>
            <a:chOff x="4260803" y="3507375"/>
            <a:chExt cx="792733" cy="743066"/>
          </a:xfrm>
        </p:grpSpPr>
        <p:pic>
          <p:nvPicPr>
            <p:cNvPr id="160" name="Picture 2" descr="Image result for vector school lun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61" name="Picture 160"/>
            <p:cNvPicPr>
              <a:picLocks noChangeAspect="1"/>
            </p:cNvPicPr>
            <p:nvPr/>
          </p:nvPicPr>
          <p:blipFill>
            <a:blip r:embed="rId6">
              <a:extLst>
                <a:ext uri="{BEBA8EAE-BF5A-486C-A8C5-ECC9F3942E4B}">
                  <a14:imgProps xmlns:a14="http://schemas.microsoft.com/office/drawing/2010/main">
                    <a14:imgLayer r:embed="rId7">
                      <a14:imgEffect>
                        <a14:backgroundRemoval t="505" b="96465" l="0" r="94510"/>
                      </a14:imgEffect>
                    </a14:imgLayer>
                  </a14:imgProps>
                </a:ext>
              </a:extLst>
            </a:blip>
            <a:stretch>
              <a:fillRect/>
            </a:stretch>
          </p:blipFill>
          <p:spPr>
            <a:xfrm>
              <a:off x="4502136" y="3728998"/>
              <a:ext cx="392325" cy="299820"/>
            </a:xfrm>
            <a:prstGeom prst="rect">
              <a:avLst/>
            </a:prstGeom>
          </p:spPr>
        </p:pic>
        <p:pic>
          <p:nvPicPr>
            <p:cNvPr id="162" name="Picture 10" descr="Image result for potato wedges cartoon"/>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162"/>
            <p:cNvGrpSpPr/>
            <p:nvPr/>
          </p:nvGrpSpPr>
          <p:grpSpPr>
            <a:xfrm>
              <a:off x="4766564" y="3658631"/>
              <a:ext cx="165619" cy="220277"/>
              <a:chOff x="5056414" y="3505199"/>
              <a:chExt cx="1409700" cy="1905000"/>
            </a:xfrm>
          </p:grpSpPr>
          <p:sp>
            <p:nvSpPr>
              <p:cNvPr id="164"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65" name="Picture 14" descr="Image result for vector milk carto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6" name="Group 165"/>
          <p:cNvGrpSpPr/>
          <p:nvPr/>
        </p:nvGrpSpPr>
        <p:grpSpPr>
          <a:xfrm>
            <a:off x="6549828" y="5956336"/>
            <a:ext cx="792733" cy="743066"/>
            <a:chOff x="4260803" y="3507375"/>
            <a:chExt cx="792733" cy="743066"/>
          </a:xfrm>
        </p:grpSpPr>
        <p:pic>
          <p:nvPicPr>
            <p:cNvPr id="167" name="Picture 2" descr="Image result for vector school lun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68" name="Picture 167"/>
            <p:cNvPicPr>
              <a:picLocks noChangeAspect="1"/>
            </p:cNvPicPr>
            <p:nvPr/>
          </p:nvPicPr>
          <p:blipFill>
            <a:blip r:embed="rId6">
              <a:extLst>
                <a:ext uri="{BEBA8EAE-BF5A-486C-A8C5-ECC9F3942E4B}">
                  <a14:imgProps xmlns:a14="http://schemas.microsoft.com/office/drawing/2010/main">
                    <a14:imgLayer r:embed="rId7">
                      <a14:imgEffect>
                        <a14:backgroundRemoval t="505" b="96465" l="0" r="94510"/>
                      </a14:imgEffect>
                    </a14:imgLayer>
                  </a14:imgProps>
                </a:ext>
              </a:extLst>
            </a:blip>
            <a:stretch>
              <a:fillRect/>
            </a:stretch>
          </p:blipFill>
          <p:spPr>
            <a:xfrm>
              <a:off x="4502136" y="3728998"/>
              <a:ext cx="392325" cy="299820"/>
            </a:xfrm>
            <a:prstGeom prst="rect">
              <a:avLst/>
            </a:prstGeom>
          </p:spPr>
        </p:pic>
        <p:pic>
          <p:nvPicPr>
            <p:cNvPr id="169" name="Picture 10" descr="Image result for potato wedges cartoon"/>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170" name="Group 169"/>
            <p:cNvGrpSpPr/>
            <p:nvPr/>
          </p:nvGrpSpPr>
          <p:grpSpPr>
            <a:xfrm>
              <a:off x="4733508" y="3658632"/>
              <a:ext cx="198676" cy="264244"/>
              <a:chOff x="4775051" y="3505206"/>
              <a:chExt cx="1691071" cy="2285235"/>
            </a:xfrm>
          </p:grpSpPr>
          <p:sp>
            <p:nvSpPr>
              <p:cNvPr id="171"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72" name="Picture 14" descr="Image result for vector milk carto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4775051" y="3505206"/>
                <a:ext cx="1691071" cy="22852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2" name="Group 91"/>
          <p:cNvGrpSpPr/>
          <p:nvPr/>
        </p:nvGrpSpPr>
        <p:grpSpPr>
          <a:xfrm>
            <a:off x="2093881" y="4600407"/>
            <a:ext cx="3462023" cy="1312076"/>
            <a:chOff x="2093881" y="4600407"/>
            <a:chExt cx="3462023" cy="1312076"/>
          </a:xfrm>
        </p:grpSpPr>
        <p:cxnSp>
          <p:nvCxnSpPr>
            <p:cNvPr id="71" name="Straight Connector 70"/>
            <p:cNvCxnSpPr/>
            <p:nvPr/>
          </p:nvCxnSpPr>
          <p:spPr>
            <a:xfrm flipH="1" flipV="1">
              <a:off x="2113019" y="4655984"/>
              <a:ext cx="3442885" cy="30589"/>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2093881" y="5379542"/>
              <a:ext cx="3397183" cy="10175"/>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136406" y="4600407"/>
              <a:ext cx="0" cy="1248838"/>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491064" y="4663645"/>
              <a:ext cx="0" cy="1248838"/>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21" name="Picture 120"/>
          <p:cNvPicPr>
            <a:picLocks noChangeAspect="1"/>
          </p:cNvPicPr>
          <p:nvPr/>
        </p:nvPicPr>
        <p:blipFill>
          <a:blip r:embed="rId25"/>
          <a:stretch>
            <a:fillRect/>
          </a:stretch>
        </p:blipFill>
        <p:spPr>
          <a:xfrm flipH="1">
            <a:off x="4886173" y="5106910"/>
            <a:ext cx="862426" cy="1476510"/>
          </a:xfrm>
          <a:prstGeom prst="rect">
            <a:avLst/>
          </a:prstGeom>
        </p:spPr>
      </p:pic>
      <p:grpSp>
        <p:nvGrpSpPr>
          <p:cNvPr id="30" name="Group 29"/>
          <p:cNvGrpSpPr/>
          <p:nvPr/>
        </p:nvGrpSpPr>
        <p:grpSpPr>
          <a:xfrm>
            <a:off x="3396379" y="6052010"/>
            <a:ext cx="2349551" cy="1744477"/>
            <a:chOff x="2743200" y="4914331"/>
            <a:chExt cx="3124200" cy="1936277"/>
          </a:xfrm>
        </p:grpSpPr>
        <p:sp>
          <p:nvSpPr>
            <p:cNvPr id="10" name="Oval 9"/>
            <p:cNvSpPr/>
            <p:nvPr/>
          </p:nvSpPr>
          <p:spPr>
            <a:xfrm>
              <a:off x="2743200" y="4914331"/>
              <a:ext cx="3124200" cy="773373"/>
            </a:xfrm>
            <a:prstGeom prst="ellipse">
              <a:avLst/>
            </a:prstGeom>
            <a:solidFill>
              <a:srgbClr val="9966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343400" y="5687704"/>
              <a:ext cx="0" cy="838200"/>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351361" y="6497472"/>
              <a:ext cx="220639" cy="35313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106840" y="6498040"/>
              <a:ext cx="228600" cy="332096"/>
            </a:xfrm>
            <a:prstGeom prst="line">
              <a:avLst/>
            </a:prstGeom>
            <a:ln w="101600">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a:off x="4691094" y="5945248"/>
            <a:ext cx="792733" cy="743066"/>
            <a:chOff x="4260803" y="3507375"/>
            <a:chExt cx="792733" cy="743066"/>
          </a:xfrm>
        </p:grpSpPr>
        <p:pic>
          <p:nvPicPr>
            <p:cNvPr id="132" name="Picture 2" descr="Image result for vector school lun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grpSp>
          <p:nvGrpSpPr>
            <p:cNvPr id="135" name="Group 134"/>
            <p:cNvGrpSpPr/>
            <p:nvPr/>
          </p:nvGrpSpPr>
          <p:grpSpPr>
            <a:xfrm>
              <a:off x="4766564" y="3658631"/>
              <a:ext cx="165619" cy="220277"/>
              <a:chOff x="5056414" y="3505199"/>
              <a:chExt cx="1409700" cy="1905000"/>
            </a:xfrm>
          </p:grpSpPr>
          <p:sp>
            <p:nvSpPr>
              <p:cNvPr id="136"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37" name="Picture 14" descr="Image result for vector milk carto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2" name="Group 151"/>
          <p:cNvGrpSpPr/>
          <p:nvPr/>
        </p:nvGrpSpPr>
        <p:grpSpPr>
          <a:xfrm>
            <a:off x="3707143" y="5914689"/>
            <a:ext cx="792733" cy="743066"/>
            <a:chOff x="4260803" y="3507375"/>
            <a:chExt cx="792733" cy="743066"/>
          </a:xfrm>
        </p:grpSpPr>
        <p:pic>
          <p:nvPicPr>
            <p:cNvPr id="153" name="Picture 2" descr="Image result for vector school lun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54" name="Picture 153"/>
            <p:cNvPicPr>
              <a:picLocks noChangeAspect="1"/>
            </p:cNvPicPr>
            <p:nvPr/>
          </p:nvPicPr>
          <p:blipFill>
            <a:blip r:embed="rId6">
              <a:extLst>
                <a:ext uri="{BEBA8EAE-BF5A-486C-A8C5-ECC9F3942E4B}">
                  <a14:imgProps xmlns:a14="http://schemas.microsoft.com/office/drawing/2010/main">
                    <a14:imgLayer r:embed="rId7">
                      <a14:imgEffect>
                        <a14:backgroundRemoval t="505" b="96465" l="0" r="94510"/>
                      </a14:imgEffect>
                    </a14:imgLayer>
                  </a14:imgProps>
                </a:ext>
              </a:extLst>
            </a:blip>
            <a:stretch>
              <a:fillRect/>
            </a:stretch>
          </p:blipFill>
          <p:spPr>
            <a:xfrm>
              <a:off x="4502136" y="3728998"/>
              <a:ext cx="392325" cy="299820"/>
            </a:xfrm>
            <a:prstGeom prst="rect">
              <a:avLst/>
            </a:prstGeom>
          </p:spPr>
        </p:pic>
        <p:grpSp>
          <p:nvGrpSpPr>
            <p:cNvPr id="156" name="Group 155"/>
            <p:cNvGrpSpPr/>
            <p:nvPr/>
          </p:nvGrpSpPr>
          <p:grpSpPr>
            <a:xfrm>
              <a:off x="4733508" y="3658632"/>
              <a:ext cx="198676" cy="264244"/>
              <a:chOff x="4775051" y="3505206"/>
              <a:chExt cx="1691071" cy="2285235"/>
            </a:xfrm>
          </p:grpSpPr>
          <p:sp>
            <p:nvSpPr>
              <p:cNvPr id="157"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58" name="Picture 14" descr="Image result for vector milk carto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4775051" y="3505206"/>
                <a:ext cx="1691071" cy="22852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25" name="Group 224"/>
          <p:cNvGrpSpPr/>
          <p:nvPr/>
        </p:nvGrpSpPr>
        <p:grpSpPr>
          <a:xfrm>
            <a:off x="5317642" y="3581338"/>
            <a:ext cx="992517" cy="1779992"/>
            <a:chOff x="4622781" y="3672649"/>
            <a:chExt cx="1159076" cy="1870977"/>
          </a:xfrm>
        </p:grpSpPr>
        <p:grpSp>
          <p:nvGrpSpPr>
            <p:cNvPr id="226" name="Group 225"/>
            <p:cNvGrpSpPr/>
            <p:nvPr/>
          </p:nvGrpSpPr>
          <p:grpSpPr>
            <a:xfrm>
              <a:off x="4767023" y="4735352"/>
              <a:ext cx="855731" cy="421694"/>
              <a:chOff x="6783868" y="4995224"/>
              <a:chExt cx="861710" cy="444635"/>
            </a:xfrm>
            <a:solidFill>
              <a:srgbClr val="97663B"/>
            </a:solidFill>
          </p:grpSpPr>
          <p:sp>
            <p:nvSpPr>
              <p:cNvPr id="265" name="Freeform: Shape 36"/>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6" name="Freeform: Shape 37"/>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7" name="Group 226"/>
            <p:cNvGrpSpPr/>
            <p:nvPr/>
          </p:nvGrpSpPr>
          <p:grpSpPr>
            <a:xfrm>
              <a:off x="4923181" y="5193194"/>
              <a:ext cx="566747" cy="266802"/>
              <a:chOff x="8321137" y="5334839"/>
              <a:chExt cx="570707" cy="281316"/>
            </a:xfrm>
          </p:grpSpPr>
          <p:sp>
            <p:nvSpPr>
              <p:cNvPr id="261" name="Rectangle 19"/>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2" name="Rectangle 19"/>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3" name="Rectangle 19"/>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4" name="Rectangle 19"/>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28" name="Rectangle 17"/>
            <p:cNvSpPr/>
            <p:nvPr/>
          </p:nvSpPr>
          <p:spPr>
            <a:xfrm>
              <a:off x="4979270" y="5017973"/>
              <a:ext cx="436686" cy="232054"/>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9" name="Group 228"/>
            <p:cNvGrpSpPr/>
            <p:nvPr/>
          </p:nvGrpSpPr>
          <p:grpSpPr>
            <a:xfrm>
              <a:off x="4860516" y="4543830"/>
              <a:ext cx="704689" cy="495561"/>
              <a:chOff x="1916909" y="3505263"/>
              <a:chExt cx="709613" cy="522520"/>
            </a:xfrm>
          </p:grpSpPr>
          <p:sp>
            <p:nvSpPr>
              <p:cNvPr id="256" name="Rectangle: Rounded Corners 20"/>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7" name="Freeform: Shape 28"/>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8" name="Rectangle: Rounded Corners 2"/>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4472C4">
                  <a:lumMod val="75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9" name="Freeform: Shape 30"/>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0" name="Freeform: Shape 31"/>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0" name="Group 229"/>
            <p:cNvGrpSpPr/>
            <p:nvPr/>
          </p:nvGrpSpPr>
          <p:grpSpPr>
            <a:xfrm>
              <a:off x="4622781" y="3780036"/>
              <a:ext cx="1159076" cy="807689"/>
              <a:chOff x="7389463" y="2893265"/>
              <a:chExt cx="1167175" cy="851629"/>
            </a:xfrm>
          </p:grpSpPr>
          <p:sp>
            <p:nvSpPr>
              <p:cNvPr id="253" name="Oval 36"/>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4" name="Oval 36"/>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5" name="Oval 33"/>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31" name="Freeform: Shape 9"/>
            <p:cNvSpPr/>
            <p:nvPr/>
          </p:nvSpPr>
          <p:spPr>
            <a:xfrm>
              <a:off x="4695036" y="3672649"/>
              <a:ext cx="993006" cy="465229"/>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32" name="Group 231"/>
            <p:cNvGrpSpPr/>
            <p:nvPr/>
          </p:nvGrpSpPr>
          <p:grpSpPr>
            <a:xfrm>
              <a:off x="4986437" y="4085280"/>
              <a:ext cx="452583" cy="177429"/>
              <a:chOff x="7261929" y="1088663"/>
              <a:chExt cx="455745" cy="187081"/>
            </a:xfrm>
          </p:grpSpPr>
          <p:sp>
            <p:nvSpPr>
              <p:cNvPr id="243" name="Oval 242"/>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4" name="Oval 243"/>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5" name="Oval 244"/>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6" name="Oval 245"/>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47" name="Picture 246"/>
              <p:cNvPicPr>
                <a:picLocks noChangeAspect="1"/>
              </p:cNvPicPr>
              <p:nvPr/>
            </p:nvPicPr>
            <p:blipFill>
              <a:blip r:embed="rId26"/>
              <a:stretch>
                <a:fillRect/>
              </a:stretch>
            </p:blipFill>
            <p:spPr>
              <a:xfrm rot="20463960">
                <a:off x="7261929" y="1088663"/>
                <a:ext cx="77928" cy="47623"/>
              </a:xfrm>
              <a:prstGeom prst="rect">
                <a:avLst/>
              </a:prstGeom>
            </p:spPr>
          </p:pic>
          <p:sp>
            <p:nvSpPr>
              <p:cNvPr id="248" name="Oval 247"/>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9" name="Oval 248"/>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0" name="Oval 249"/>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1" name="Oval 250"/>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52" name="Picture 251"/>
              <p:cNvPicPr>
                <a:picLocks noChangeAspect="1"/>
              </p:cNvPicPr>
              <p:nvPr/>
            </p:nvPicPr>
            <p:blipFill>
              <a:blip r:embed="rId26"/>
              <a:stretch>
                <a:fillRect/>
              </a:stretch>
            </p:blipFill>
            <p:spPr>
              <a:xfrm rot="1136040" flipH="1">
                <a:off x="7639746" y="1091760"/>
                <a:ext cx="77928" cy="47623"/>
              </a:xfrm>
              <a:prstGeom prst="rect">
                <a:avLst/>
              </a:prstGeom>
            </p:spPr>
          </p:pic>
        </p:grpSp>
        <p:grpSp>
          <p:nvGrpSpPr>
            <p:cNvPr id="233" name="Group 232"/>
            <p:cNvGrpSpPr/>
            <p:nvPr/>
          </p:nvGrpSpPr>
          <p:grpSpPr>
            <a:xfrm>
              <a:off x="5144074" y="4309172"/>
              <a:ext cx="116488" cy="180950"/>
              <a:chOff x="5382449" y="4491694"/>
              <a:chExt cx="117302" cy="190794"/>
            </a:xfrm>
          </p:grpSpPr>
          <p:sp>
            <p:nvSpPr>
              <p:cNvPr id="241" name="Teardrop 240"/>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2" name="Moon 241"/>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4" name="Group 233"/>
            <p:cNvGrpSpPr/>
            <p:nvPr/>
          </p:nvGrpSpPr>
          <p:grpSpPr>
            <a:xfrm>
              <a:off x="4872080" y="4685927"/>
              <a:ext cx="753129" cy="857699"/>
              <a:chOff x="6347233" y="2012628"/>
              <a:chExt cx="901802" cy="858858"/>
            </a:xfrm>
          </p:grpSpPr>
          <p:pic>
            <p:nvPicPr>
              <p:cNvPr id="235" name="Picture 2" descr="Image result for vector school lunc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237" name="Picture 10" descr="Image result for potato wedges cartoon"/>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704" b="89815" l="4889" r="94222"/>
                        </a14:imgEffect>
                      </a14:imgLayer>
                    </a14:imgProps>
                  </a:ext>
                  <a:ext uri="{28A0092B-C50C-407E-A947-70E740481C1C}">
                    <a14:useLocalDpi xmlns:a14="http://schemas.microsoft.com/office/drawing/2010/main" val="0"/>
                  </a:ext>
                </a:extLst>
              </a:blip>
              <a:srcRect/>
              <a:stretch>
                <a:fillRect/>
              </a:stretch>
            </p:blipFill>
            <p:spPr bwMode="auto">
              <a:xfrm>
                <a:off x="6752681" y="2314931"/>
                <a:ext cx="353263"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238" name="Group 237"/>
              <p:cNvGrpSpPr/>
              <p:nvPr/>
            </p:nvGrpSpPr>
            <p:grpSpPr>
              <a:xfrm>
                <a:off x="7055861" y="2170878"/>
                <a:ext cx="188406" cy="254603"/>
                <a:chOff x="5056414" y="3505199"/>
                <a:chExt cx="1409700" cy="1905000"/>
              </a:xfrm>
            </p:grpSpPr>
            <p:sp>
              <p:nvSpPr>
                <p:cNvPr id="239" name="Rectangle 6"/>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40" name="Picture 14" descr="Image result for vector milk carto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54043" b="98511" l="65625" r="100000"/>
                          </a14:imgEffect>
                        </a14:imgLayer>
                      </a14:imgProps>
                    </a:ex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267" name="Picture 266"/>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21495" y1="3390" x2="46262" y2="26695"/>
                        <a14:foregroundMark x1="33645" y1="8898" x2="33645" y2="8898"/>
                        <a14:foregroundMark x1="36916" y1="13559" x2="36916" y2="13559"/>
                        <a14:foregroundMark x1="37850" y1="22881" x2="37850" y2="22881"/>
                        <a14:foregroundMark x1="22897" y1="10169" x2="22897" y2="10169"/>
                        <a14:foregroundMark x1="16355" y1="4661" x2="16355" y2="4661"/>
                        <a14:foregroundMark x1="16355" y1="1271" x2="16355" y2="1271"/>
                        <a14:foregroundMark x1="13551" y1="1271" x2="13551" y2="1271"/>
                      </a14:backgroundRemoval>
                    </a14:imgEffect>
                  </a14:imgLayer>
                </a14:imgProps>
              </a:ext>
            </a:extLst>
          </a:blip>
          <a:stretch>
            <a:fillRect/>
          </a:stretch>
        </p:blipFill>
        <p:spPr>
          <a:xfrm>
            <a:off x="4768973" y="6091678"/>
            <a:ext cx="189351" cy="208817"/>
          </a:xfrm>
          <a:prstGeom prst="rect">
            <a:avLst/>
          </a:prstGeom>
        </p:spPr>
      </p:pic>
      <p:pic>
        <p:nvPicPr>
          <p:cNvPr id="268" name="Picture 267"/>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21495" y1="3390" x2="46262" y2="26695"/>
                        <a14:foregroundMark x1="33645" y1="8898" x2="33645" y2="8898"/>
                        <a14:foregroundMark x1="36916" y1="13559" x2="36916" y2="13559"/>
                        <a14:foregroundMark x1="37850" y1="22881" x2="37850" y2="22881"/>
                        <a14:foregroundMark x1="22897" y1="10169" x2="22897" y2="10169"/>
                        <a14:foregroundMark x1="16355" y1="4661" x2="16355" y2="4661"/>
                        <a14:foregroundMark x1="16355" y1="1271" x2="16355" y2="1271"/>
                        <a14:foregroundMark x1="13551" y1="1271" x2="13551" y2="1271"/>
                      </a14:backgroundRemoval>
                    </a14:imgEffect>
                  </a14:imgLayer>
                </a14:imgProps>
              </a:ext>
            </a:extLst>
          </a:blip>
          <a:stretch>
            <a:fillRect/>
          </a:stretch>
        </p:blipFill>
        <p:spPr>
          <a:xfrm>
            <a:off x="3788327" y="6107128"/>
            <a:ext cx="189351" cy="208817"/>
          </a:xfrm>
          <a:prstGeom prst="rect">
            <a:avLst/>
          </a:prstGeom>
        </p:spPr>
      </p:pic>
      <p:sp>
        <p:nvSpPr>
          <p:cNvPr id="269" name="Rounded Rectangle 268"/>
          <p:cNvSpPr/>
          <p:nvPr/>
        </p:nvSpPr>
        <p:spPr>
          <a:xfrm>
            <a:off x="3955744" y="523638"/>
            <a:ext cx="5126302" cy="1751784"/>
          </a:xfrm>
          <a:prstGeom prst="roundRect">
            <a:avLst/>
          </a:prstGeom>
          <a:solidFill>
            <a:schemeClr val="accent5">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Wingdings" panose="05000000000000000000" pitchFamily="2" charset="2"/>
              <a:buChar char="Ø"/>
            </a:pPr>
            <a:endParaRPr lang="en-US" dirty="0">
              <a:solidFill>
                <a:srgbClr val="000000"/>
              </a:solidFill>
            </a:endParaRPr>
          </a:p>
        </p:txBody>
      </p:sp>
      <p:sp>
        <p:nvSpPr>
          <p:cNvPr id="270" name="TextBox 269"/>
          <p:cNvSpPr txBox="1"/>
          <p:nvPr/>
        </p:nvSpPr>
        <p:spPr>
          <a:xfrm>
            <a:off x="4109754" y="964924"/>
            <a:ext cx="4755900" cy="1292662"/>
          </a:xfrm>
          <a:prstGeom prst="rect">
            <a:avLst/>
          </a:prstGeom>
          <a:noFill/>
        </p:spPr>
        <p:txBody>
          <a:bodyPr wrap="square" rtlCol="0">
            <a:spAutoFit/>
          </a:bodyPr>
          <a:lstStyle/>
          <a:p>
            <a:r>
              <a:rPr lang="en-US" sz="2600" dirty="0">
                <a:solidFill>
                  <a:srgbClr val="000000"/>
                </a:solidFill>
                <a:latin typeface="+mn-lt"/>
              </a:rPr>
              <a:t>A participation builder knows the wants and needs of their customers. They offer the best: </a:t>
            </a:r>
          </a:p>
        </p:txBody>
      </p:sp>
      <p:sp>
        <p:nvSpPr>
          <p:cNvPr id="271" name="Title 1"/>
          <p:cNvSpPr>
            <a:spLocks noGrp="1"/>
          </p:cNvSpPr>
          <p:nvPr>
            <p:ph type="title"/>
          </p:nvPr>
        </p:nvSpPr>
        <p:spPr>
          <a:xfrm>
            <a:off x="4107420" y="557105"/>
            <a:ext cx="4171413" cy="548640"/>
          </a:xfrm>
        </p:spPr>
        <p:txBody>
          <a:bodyPr>
            <a:noAutofit/>
          </a:bodyPr>
          <a:lstStyle/>
          <a:p>
            <a:pPr algn="l"/>
            <a:r>
              <a:rPr lang="en-US" sz="3600" b="1" dirty="0">
                <a:solidFill>
                  <a:srgbClr val="000000"/>
                </a:solidFill>
              </a:rPr>
              <a:t>Participation Builder</a:t>
            </a:r>
          </a:p>
        </p:txBody>
      </p:sp>
      <p:pic>
        <p:nvPicPr>
          <p:cNvPr id="273" name="Picture 272"/>
          <p:cNvPicPr>
            <a:picLocks noChangeAspect="1"/>
          </p:cNvPicPr>
          <p:nvPr/>
        </p:nvPicPr>
        <p:blipFill>
          <a:blip r:embed="rId13"/>
          <a:stretch>
            <a:fillRect/>
          </a:stretch>
        </p:blipFill>
        <p:spPr>
          <a:xfrm>
            <a:off x="4928843" y="6152919"/>
            <a:ext cx="416588" cy="417392"/>
          </a:xfrm>
          <a:prstGeom prst="rect">
            <a:avLst/>
          </a:prstGeom>
        </p:spPr>
      </p:pic>
      <p:pic>
        <p:nvPicPr>
          <p:cNvPr id="274" name="Picture 273"/>
          <p:cNvPicPr>
            <a:picLocks noChangeAspect="1"/>
          </p:cNvPicPr>
          <p:nvPr/>
        </p:nvPicPr>
        <p:blipFill>
          <a:blip r:embed="rId13"/>
          <a:stretch>
            <a:fillRect/>
          </a:stretch>
        </p:blipFill>
        <p:spPr>
          <a:xfrm rot="20823195">
            <a:off x="5546628" y="4797995"/>
            <a:ext cx="344625" cy="345290"/>
          </a:xfrm>
          <a:prstGeom prst="rect">
            <a:avLst/>
          </a:prstGeom>
        </p:spPr>
      </p:pic>
    </p:spTree>
    <p:extLst>
      <p:ext uri="{BB962C8B-B14F-4D97-AF65-F5344CB8AC3E}">
        <p14:creationId xmlns:p14="http://schemas.microsoft.com/office/powerpoint/2010/main" val="33287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6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69" grpId="0" animBg="1"/>
      <p:bldP spid="270" grpId="0"/>
      <p:bldP spid="2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3733800" cy="708626"/>
          </a:xfrm>
        </p:spPr>
        <p:txBody>
          <a:bodyPr vert="horz" lIns="91440" tIns="45720" rIns="91440" bIns="45720" rtlCol="0" anchor="ctr">
            <a:normAutofit/>
          </a:bodyPr>
          <a:lstStyle/>
          <a:p>
            <a:pPr algn="l"/>
            <a:r>
              <a:rPr lang="en-US" sz="4000" b="1" dirty="0">
                <a:solidFill>
                  <a:srgbClr val="000000"/>
                </a:solidFill>
              </a:rPr>
              <a:t>Problem Solver</a:t>
            </a:r>
          </a:p>
        </p:txBody>
      </p:sp>
      <p:sp>
        <p:nvSpPr>
          <p:cNvPr id="3" name="TextBox 2"/>
          <p:cNvSpPr txBox="1"/>
          <p:nvPr/>
        </p:nvSpPr>
        <p:spPr>
          <a:xfrm>
            <a:off x="533400" y="1310636"/>
            <a:ext cx="8305800" cy="1384995"/>
          </a:xfrm>
          <a:prstGeom prst="rect">
            <a:avLst/>
          </a:prstGeom>
          <a:noFill/>
        </p:spPr>
        <p:txBody>
          <a:bodyPr wrap="square" rtlCol="0">
            <a:spAutoFit/>
          </a:bodyPr>
          <a:lstStyle/>
          <a:p>
            <a:pPr lvl="0" eaLnBrk="1" fontAlgn="auto" hangingPunct="1">
              <a:spcBef>
                <a:spcPts val="0"/>
              </a:spcBef>
              <a:spcAft>
                <a:spcPts val="0"/>
              </a:spcAft>
              <a:defRPr/>
            </a:pPr>
            <a:r>
              <a:rPr lang="en-US" sz="2800" dirty="0">
                <a:solidFill>
                  <a:srgbClr val="000000"/>
                </a:solidFill>
                <a:latin typeface="+mn-lt"/>
              </a:rPr>
              <a:t>The ability to identify an issue and find solutions</a:t>
            </a:r>
            <a:r>
              <a:rPr lang="en-US" sz="2800" dirty="0">
                <a:latin typeface="+mn-lt"/>
              </a:rPr>
              <a:t> </a:t>
            </a:r>
            <a:r>
              <a:rPr lang="en-US" sz="2800" dirty="0">
                <a:solidFill>
                  <a:srgbClr val="000000"/>
                </a:solidFill>
                <a:latin typeface="+mn-lt"/>
              </a:rPr>
              <a:t>and potential ways to improve, adapt and implement changes</a:t>
            </a:r>
            <a:r>
              <a:rPr lang="en-US" sz="2800" dirty="0">
                <a:latin typeface="+mn-lt"/>
              </a:rPr>
              <a:t>. </a:t>
            </a:r>
          </a:p>
        </p:txBody>
      </p:sp>
      <p:grpSp>
        <p:nvGrpSpPr>
          <p:cNvPr id="33" name="Group 32"/>
          <p:cNvGrpSpPr/>
          <p:nvPr/>
        </p:nvGrpSpPr>
        <p:grpSpPr>
          <a:xfrm>
            <a:off x="285750" y="2764241"/>
            <a:ext cx="1524000" cy="2558033"/>
            <a:chOff x="285750" y="2764241"/>
            <a:chExt cx="1524000" cy="2558033"/>
          </a:xfrm>
        </p:grpSpPr>
        <p:grpSp>
          <p:nvGrpSpPr>
            <p:cNvPr id="7" name="Group 6"/>
            <p:cNvGrpSpPr/>
            <p:nvPr/>
          </p:nvGrpSpPr>
          <p:grpSpPr>
            <a:xfrm>
              <a:off x="304800" y="2764241"/>
              <a:ext cx="1485900" cy="1570214"/>
              <a:chOff x="304800" y="2764241"/>
              <a:chExt cx="1485900" cy="1570214"/>
            </a:xfrm>
          </p:grpSpPr>
          <p:sp>
            <p:nvSpPr>
              <p:cNvPr id="6" name="Freeform 5"/>
              <p:cNvSpPr/>
              <p:nvPr/>
            </p:nvSpPr>
            <p:spPr>
              <a:xfrm>
                <a:off x="304800" y="3368620"/>
                <a:ext cx="1485900" cy="965835"/>
              </a:xfrm>
              <a:custGeom>
                <a:avLst/>
                <a:gdLst>
                  <a:gd name="connsiteX0" fmla="*/ 0 w 1485900"/>
                  <a:gd name="connsiteY0" fmla="*/ 160976 h 965835"/>
                  <a:gd name="connsiteX1" fmla="*/ 160976 w 1485900"/>
                  <a:gd name="connsiteY1" fmla="*/ 0 h 965835"/>
                  <a:gd name="connsiteX2" fmla="*/ 1324924 w 1485900"/>
                  <a:gd name="connsiteY2" fmla="*/ 0 h 965835"/>
                  <a:gd name="connsiteX3" fmla="*/ 1485900 w 1485900"/>
                  <a:gd name="connsiteY3" fmla="*/ 160976 h 965835"/>
                  <a:gd name="connsiteX4" fmla="*/ 1485900 w 1485900"/>
                  <a:gd name="connsiteY4" fmla="*/ 804859 h 965835"/>
                  <a:gd name="connsiteX5" fmla="*/ 1324924 w 1485900"/>
                  <a:gd name="connsiteY5" fmla="*/ 965835 h 965835"/>
                  <a:gd name="connsiteX6" fmla="*/ 160976 w 1485900"/>
                  <a:gd name="connsiteY6" fmla="*/ 965835 h 965835"/>
                  <a:gd name="connsiteX7" fmla="*/ 0 w 1485900"/>
                  <a:gd name="connsiteY7" fmla="*/ 804859 h 965835"/>
                  <a:gd name="connsiteX8" fmla="*/ 0 w 1485900"/>
                  <a:gd name="connsiteY8" fmla="*/ 160976 h 9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900" h="965835">
                    <a:moveTo>
                      <a:pt x="0" y="160976"/>
                    </a:moveTo>
                    <a:cubicBezTo>
                      <a:pt x="0" y="72071"/>
                      <a:pt x="72071" y="0"/>
                      <a:pt x="160976" y="0"/>
                    </a:cubicBezTo>
                    <a:lnTo>
                      <a:pt x="1324924" y="0"/>
                    </a:lnTo>
                    <a:cubicBezTo>
                      <a:pt x="1413829" y="0"/>
                      <a:pt x="1485900" y="72071"/>
                      <a:pt x="1485900" y="160976"/>
                    </a:cubicBezTo>
                    <a:lnTo>
                      <a:pt x="1485900" y="804859"/>
                    </a:lnTo>
                    <a:cubicBezTo>
                      <a:pt x="1485900" y="893764"/>
                      <a:pt x="1413829" y="965835"/>
                      <a:pt x="1324924" y="965835"/>
                    </a:cubicBezTo>
                    <a:lnTo>
                      <a:pt x="160976" y="965835"/>
                    </a:lnTo>
                    <a:cubicBezTo>
                      <a:pt x="72071" y="965835"/>
                      <a:pt x="0" y="893764"/>
                      <a:pt x="0" y="804859"/>
                    </a:cubicBezTo>
                    <a:lnTo>
                      <a:pt x="0" y="160976"/>
                    </a:lnTo>
                    <a:close/>
                  </a:path>
                </a:pathLst>
              </a:custGeom>
              <a:solidFill>
                <a:schemeClr val="accent1">
                  <a:lumMod val="40000"/>
                  <a:lumOff val="60000"/>
                </a:schemeClr>
              </a:solidFill>
              <a:ln>
                <a:solidFill>
                  <a:srgbClr val="000000"/>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23348" tIns="123348" rIns="123348" bIns="123348" numCol="1" spcCol="1270" anchor="ctr" anchorCtr="0">
                <a:noAutofit/>
              </a:bodyPr>
              <a:lstStyle/>
              <a:p>
                <a:pPr lvl="0" algn="ctr" defTabSz="889000">
                  <a:lnSpc>
                    <a:spcPct val="90000"/>
                  </a:lnSpc>
                  <a:spcBef>
                    <a:spcPct val="0"/>
                  </a:spcBef>
                  <a:spcAft>
                    <a:spcPct val="35000"/>
                  </a:spcAft>
                </a:pPr>
                <a:r>
                  <a:rPr lang="en-US" sz="2000" kern="1200" dirty="0">
                    <a:solidFill>
                      <a:srgbClr val="000000"/>
                    </a:solidFill>
                  </a:rPr>
                  <a:t>Identify the </a:t>
                </a:r>
                <a:r>
                  <a:rPr lang="en-US" sz="2000" dirty="0">
                    <a:solidFill>
                      <a:srgbClr val="000000"/>
                    </a:solidFill>
                  </a:rPr>
                  <a:t>Issue</a:t>
                </a:r>
                <a:endParaRPr lang="en-US" sz="2000" kern="1200" dirty="0">
                  <a:solidFill>
                    <a:srgbClr val="000000"/>
                  </a:solidFill>
                </a:endParaRPr>
              </a:p>
            </p:txBody>
          </p:sp>
          <p:sp>
            <p:nvSpPr>
              <p:cNvPr id="4" name="TextBox 3"/>
              <p:cNvSpPr txBox="1"/>
              <p:nvPr/>
            </p:nvSpPr>
            <p:spPr>
              <a:xfrm>
                <a:off x="609600" y="2764241"/>
                <a:ext cx="1048107" cy="461665"/>
              </a:xfrm>
              <a:prstGeom prst="rect">
                <a:avLst/>
              </a:prstGeom>
              <a:noFill/>
            </p:spPr>
            <p:txBody>
              <a:bodyPr wrap="none" rtlCol="0">
                <a:spAutoFit/>
              </a:bodyPr>
              <a:lstStyle/>
              <a:p>
                <a:r>
                  <a:rPr lang="en-US" b="1" dirty="0">
                    <a:solidFill>
                      <a:srgbClr val="000000"/>
                    </a:solidFill>
                    <a:latin typeface="+mn-lt"/>
                  </a:rPr>
                  <a:t>Step 1 </a:t>
                </a:r>
              </a:p>
            </p:txBody>
          </p:sp>
        </p:grpSp>
        <p:sp>
          <p:nvSpPr>
            <p:cNvPr id="20" name="TextBox 19"/>
            <p:cNvSpPr txBox="1"/>
            <p:nvPr/>
          </p:nvSpPr>
          <p:spPr>
            <a:xfrm>
              <a:off x="285750" y="4552833"/>
              <a:ext cx="1524000" cy="769441"/>
            </a:xfrm>
            <a:prstGeom prst="rect">
              <a:avLst/>
            </a:prstGeom>
            <a:noFill/>
          </p:spPr>
          <p:txBody>
            <a:bodyPr wrap="square" rtlCol="0">
              <a:spAutoFit/>
            </a:bodyPr>
            <a:lstStyle/>
            <a:p>
              <a:pPr algn="ctr"/>
              <a:r>
                <a:rPr lang="en-US" sz="2200" dirty="0">
                  <a:solidFill>
                    <a:srgbClr val="000000"/>
                  </a:solidFill>
                  <a:latin typeface="+mn-lt"/>
                </a:rPr>
                <a:t>What is the issue?</a:t>
              </a:r>
            </a:p>
          </p:txBody>
        </p:sp>
      </p:grpSp>
      <p:grpSp>
        <p:nvGrpSpPr>
          <p:cNvPr id="34" name="Group 33"/>
          <p:cNvGrpSpPr/>
          <p:nvPr/>
        </p:nvGrpSpPr>
        <p:grpSpPr>
          <a:xfrm>
            <a:off x="1950149" y="2764241"/>
            <a:ext cx="1553882" cy="2896588"/>
            <a:chOff x="1950149" y="2764241"/>
            <a:chExt cx="1553882" cy="2896588"/>
          </a:xfrm>
        </p:grpSpPr>
        <p:grpSp>
          <p:nvGrpSpPr>
            <p:cNvPr id="9" name="Group 8"/>
            <p:cNvGrpSpPr/>
            <p:nvPr/>
          </p:nvGrpSpPr>
          <p:grpSpPr>
            <a:xfrm>
              <a:off x="1950149" y="2764241"/>
              <a:ext cx="1485900" cy="1570214"/>
              <a:chOff x="1950149" y="2764241"/>
              <a:chExt cx="1485900" cy="1570214"/>
            </a:xfrm>
          </p:grpSpPr>
          <p:sp>
            <p:nvSpPr>
              <p:cNvPr id="8" name="Freeform 7"/>
              <p:cNvSpPr/>
              <p:nvPr/>
            </p:nvSpPr>
            <p:spPr>
              <a:xfrm>
                <a:off x="1950149" y="3368620"/>
                <a:ext cx="1485900" cy="965835"/>
              </a:xfrm>
              <a:custGeom>
                <a:avLst/>
                <a:gdLst>
                  <a:gd name="connsiteX0" fmla="*/ 0 w 1485900"/>
                  <a:gd name="connsiteY0" fmla="*/ 160976 h 965835"/>
                  <a:gd name="connsiteX1" fmla="*/ 160976 w 1485900"/>
                  <a:gd name="connsiteY1" fmla="*/ 0 h 965835"/>
                  <a:gd name="connsiteX2" fmla="*/ 1324924 w 1485900"/>
                  <a:gd name="connsiteY2" fmla="*/ 0 h 965835"/>
                  <a:gd name="connsiteX3" fmla="*/ 1485900 w 1485900"/>
                  <a:gd name="connsiteY3" fmla="*/ 160976 h 965835"/>
                  <a:gd name="connsiteX4" fmla="*/ 1485900 w 1485900"/>
                  <a:gd name="connsiteY4" fmla="*/ 804859 h 965835"/>
                  <a:gd name="connsiteX5" fmla="*/ 1324924 w 1485900"/>
                  <a:gd name="connsiteY5" fmla="*/ 965835 h 965835"/>
                  <a:gd name="connsiteX6" fmla="*/ 160976 w 1485900"/>
                  <a:gd name="connsiteY6" fmla="*/ 965835 h 965835"/>
                  <a:gd name="connsiteX7" fmla="*/ 0 w 1485900"/>
                  <a:gd name="connsiteY7" fmla="*/ 804859 h 965835"/>
                  <a:gd name="connsiteX8" fmla="*/ 0 w 1485900"/>
                  <a:gd name="connsiteY8" fmla="*/ 160976 h 9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900" h="965835">
                    <a:moveTo>
                      <a:pt x="0" y="160976"/>
                    </a:moveTo>
                    <a:cubicBezTo>
                      <a:pt x="0" y="72071"/>
                      <a:pt x="72071" y="0"/>
                      <a:pt x="160976" y="0"/>
                    </a:cubicBezTo>
                    <a:lnTo>
                      <a:pt x="1324924" y="0"/>
                    </a:lnTo>
                    <a:cubicBezTo>
                      <a:pt x="1413829" y="0"/>
                      <a:pt x="1485900" y="72071"/>
                      <a:pt x="1485900" y="160976"/>
                    </a:cubicBezTo>
                    <a:lnTo>
                      <a:pt x="1485900" y="804859"/>
                    </a:lnTo>
                    <a:cubicBezTo>
                      <a:pt x="1485900" y="893764"/>
                      <a:pt x="1413829" y="965835"/>
                      <a:pt x="1324924" y="965835"/>
                    </a:cubicBezTo>
                    <a:lnTo>
                      <a:pt x="160976" y="965835"/>
                    </a:lnTo>
                    <a:cubicBezTo>
                      <a:pt x="72071" y="965835"/>
                      <a:pt x="0" y="893764"/>
                      <a:pt x="0" y="804859"/>
                    </a:cubicBezTo>
                    <a:lnTo>
                      <a:pt x="0" y="160976"/>
                    </a:lnTo>
                    <a:close/>
                  </a:path>
                </a:pathLst>
              </a:custGeom>
              <a:solidFill>
                <a:schemeClr val="accent3">
                  <a:lumMod val="60000"/>
                  <a:lumOff val="40000"/>
                </a:schemeClr>
              </a:solidFill>
              <a:ln>
                <a:solidFill>
                  <a:srgbClr val="000000"/>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23348" tIns="123348" rIns="123348" bIns="123348" numCol="1" spcCol="1270" anchor="ctr" anchorCtr="0">
                <a:noAutofit/>
              </a:bodyPr>
              <a:lstStyle/>
              <a:p>
                <a:pPr lvl="0" algn="ctr" defTabSz="889000">
                  <a:lnSpc>
                    <a:spcPct val="90000"/>
                  </a:lnSpc>
                  <a:spcBef>
                    <a:spcPct val="0"/>
                  </a:spcBef>
                  <a:spcAft>
                    <a:spcPct val="35000"/>
                  </a:spcAft>
                </a:pPr>
                <a:r>
                  <a:rPr lang="en-US" sz="2000" kern="1200" dirty="0">
                    <a:solidFill>
                      <a:srgbClr val="000000"/>
                    </a:solidFill>
                  </a:rPr>
                  <a:t>Define &amp; Analyze</a:t>
                </a:r>
              </a:p>
            </p:txBody>
          </p:sp>
          <p:sp>
            <p:nvSpPr>
              <p:cNvPr id="11" name="TextBox 10"/>
              <p:cNvSpPr txBox="1"/>
              <p:nvPr/>
            </p:nvSpPr>
            <p:spPr>
              <a:xfrm>
                <a:off x="2286000" y="2764241"/>
                <a:ext cx="1039067" cy="461665"/>
              </a:xfrm>
              <a:prstGeom prst="rect">
                <a:avLst/>
              </a:prstGeom>
              <a:noFill/>
            </p:spPr>
            <p:txBody>
              <a:bodyPr wrap="none" rtlCol="0">
                <a:spAutoFit/>
              </a:bodyPr>
              <a:lstStyle/>
              <a:p>
                <a:r>
                  <a:rPr lang="en-US" b="1" dirty="0">
                    <a:solidFill>
                      <a:srgbClr val="000000"/>
                    </a:solidFill>
                    <a:latin typeface="+mn-lt"/>
                  </a:rPr>
                  <a:t>Step 2 </a:t>
                </a:r>
              </a:p>
            </p:txBody>
          </p:sp>
        </p:grpSp>
        <p:sp>
          <p:nvSpPr>
            <p:cNvPr id="28" name="TextBox 27"/>
            <p:cNvSpPr txBox="1"/>
            <p:nvPr/>
          </p:nvSpPr>
          <p:spPr>
            <a:xfrm>
              <a:off x="1957198" y="4552833"/>
              <a:ext cx="1546833" cy="1107996"/>
            </a:xfrm>
            <a:prstGeom prst="rect">
              <a:avLst/>
            </a:prstGeom>
            <a:noFill/>
          </p:spPr>
          <p:txBody>
            <a:bodyPr wrap="square" rtlCol="0">
              <a:spAutoFit/>
            </a:bodyPr>
            <a:lstStyle/>
            <a:p>
              <a:pPr algn="ctr"/>
              <a:r>
                <a:rPr lang="en-US" sz="2200" dirty="0">
                  <a:solidFill>
                    <a:srgbClr val="000000"/>
                  </a:solidFill>
                  <a:latin typeface="+mn-lt"/>
                </a:rPr>
                <a:t>Why is the issue happening?</a:t>
              </a:r>
            </a:p>
          </p:txBody>
        </p:sp>
      </p:grpSp>
      <p:grpSp>
        <p:nvGrpSpPr>
          <p:cNvPr id="35" name="Group 34"/>
          <p:cNvGrpSpPr/>
          <p:nvPr/>
        </p:nvGrpSpPr>
        <p:grpSpPr>
          <a:xfrm>
            <a:off x="3528421" y="2764241"/>
            <a:ext cx="1896657" cy="2888307"/>
            <a:chOff x="3528421" y="2764241"/>
            <a:chExt cx="1896657" cy="2888307"/>
          </a:xfrm>
        </p:grpSpPr>
        <p:grpSp>
          <p:nvGrpSpPr>
            <p:cNvPr id="17" name="Group 16"/>
            <p:cNvGrpSpPr/>
            <p:nvPr/>
          </p:nvGrpSpPr>
          <p:grpSpPr>
            <a:xfrm>
              <a:off x="3733800" y="2764241"/>
              <a:ext cx="1485900" cy="1570214"/>
              <a:chOff x="3733800" y="2764241"/>
              <a:chExt cx="1485900" cy="1570214"/>
            </a:xfrm>
          </p:grpSpPr>
          <p:sp>
            <p:nvSpPr>
              <p:cNvPr id="10" name="Freeform 9"/>
              <p:cNvSpPr/>
              <p:nvPr/>
            </p:nvSpPr>
            <p:spPr>
              <a:xfrm>
                <a:off x="3733800" y="3368620"/>
                <a:ext cx="1485900" cy="965835"/>
              </a:xfrm>
              <a:custGeom>
                <a:avLst/>
                <a:gdLst>
                  <a:gd name="connsiteX0" fmla="*/ 0 w 1485900"/>
                  <a:gd name="connsiteY0" fmla="*/ 160976 h 965835"/>
                  <a:gd name="connsiteX1" fmla="*/ 160976 w 1485900"/>
                  <a:gd name="connsiteY1" fmla="*/ 0 h 965835"/>
                  <a:gd name="connsiteX2" fmla="*/ 1324924 w 1485900"/>
                  <a:gd name="connsiteY2" fmla="*/ 0 h 965835"/>
                  <a:gd name="connsiteX3" fmla="*/ 1485900 w 1485900"/>
                  <a:gd name="connsiteY3" fmla="*/ 160976 h 965835"/>
                  <a:gd name="connsiteX4" fmla="*/ 1485900 w 1485900"/>
                  <a:gd name="connsiteY4" fmla="*/ 804859 h 965835"/>
                  <a:gd name="connsiteX5" fmla="*/ 1324924 w 1485900"/>
                  <a:gd name="connsiteY5" fmla="*/ 965835 h 965835"/>
                  <a:gd name="connsiteX6" fmla="*/ 160976 w 1485900"/>
                  <a:gd name="connsiteY6" fmla="*/ 965835 h 965835"/>
                  <a:gd name="connsiteX7" fmla="*/ 0 w 1485900"/>
                  <a:gd name="connsiteY7" fmla="*/ 804859 h 965835"/>
                  <a:gd name="connsiteX8" fmla="*/ 0 w 1485900"/>
                  <a:gd name="connsiteY8" fmla="*/ 160976 h 9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900" h="965835">
                    <a:moveTo>
                      <a:pt x="0" y="160976"/>
                    </a:moveTo>
                    <a:cubicBezTo>
                      <a:pt x="0" y="72071"/>
                      <a:pt x="72071" y="0"/>
                      <a:pt x="160976" y="0"/>
                    </a:cubicBezTo>
                    <a:lnTo>
                      <a:pt x="1324924" y="0"/>
                    </a:lnTo>
                    <a:cubicBezTo>
                      <a:pt x="1413829" y="0"/>
                      <a:pt x="1485900" y="72071"/>
                      <a:pt x="1485900" y="160976"/>
                    </a:cubicBezTo>
                    <a:lnTo>
                      <a:pt x="1485900" y="804859"/>
                    </a:lnTo>
                    <a:cubicBezTo>
                      <a:pt x="1485900" y="893764"/>
                      <a:pt x="1413829" y="965835"/>
                      <a:pt x="1324924" y="965835"/>
                    </a:cubicBezTo>
                    <a:lnTo>
                      <a:pt x="160976" y="965835"/>
                    </a:lnTo>
                    <a:cubicBezTo>
                      <a:pt x="72071" y="965835"/>
                      <a:pt x="0" y="893764"/>
                      <a:pt x="0" y="804859"/>
                    </a:cubicBezTo>
                    <a:lnTo>
                      <a:pt x="0" y="160976"/>
                    </a:lnTo>
                    <a:close/>
                  </a:path>
                </a:pathLst>
              </a:custGeom>
              <a:solidFill>
                <a:schemeClr val="accent4">
                  <a:lumMod val="60000"/>
                  <a:lumOff val="40000"/>
                </a:schemeClr>
              </a:solidFill>
              <a:ln>
                <a:solidFill>
                  <a:srgbClr val="000000"/>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23348" tIns="123348" rIns="123348" bIns="123348" numCol="1" spcCol="1270" anchor="ctr" anchorCtr="0">
                <a:noAutofit/>
              </a:bodyPr>
              <a:lstStyle/>
              <a:p>
                <a:pPr lvl="0" algn="ctr" defTabSz="889000">
                  <a:lnSpc>
                    <a:spcPct val="90000"/>
                  </a:lnSpc>
                  <a:spcBef>
                    <a:spcPct val="0"/>
                  </a:spcBef>
                  <a:spcAft>
                    <a:spcPct val="35000"/>
                  </a:spcAft>
                </a:pPr>
                <a:r>
                  <a:rPr lang="en-US" sz="2000" kern="1200" dirty="0">
                    <a:solidFill>
                      <a:srgbClr val="000000"/>
                    </a:solidFill>
                  </a:rPr>
                  <a:t>Potential</a:t>
                </a:r>
                <a:r>
                  <a:rPr lang="en-US" sz="2000" kern="1200" dirty="0"/>
                  <a:t> </a:t>
                </a:r>
                <a:r>
                  <a:rPr lang="en-US" sz="2000" kern="1200" dirty="0">
                    <a:solidFill>
                      <a:srgbClr val="000000"/>
                    </a:solidFill>
                  </a:rPr>
                  <a:t>Solutions</a:t>
                </a:r>
              </a:p>
            </p:txBody>
          </p:sp>
          <p:sp>
            <p:nvSpPr>
              <p:cNvPr id="13" name="TextBox 12"/>
              <p:cNvSpPr txBox="1"/>
              <p:nvPr/>
            </p:nvSpPr>
            <p:spPr>
              <a:xfrm>
                <a:off x="4038477" y="2764241"/>
                <a:ext cx="1039067" cy="461665"/>
              </a:xfrm>
              <a:prstGeom prst="rect">
                <a:avLst/>
              </a:prstGeom>
              <a:noFill/>
            </p:spPr>
            <p:txBody>
              <a:bodyPr wrap="none" rtlCol="0">
                <a:spAutoFit/>
              </a:bodyPr>
              <a:lstStyle/>
              <a:p>
                <a:r>
                  <a:rPr lang="en-US" b="1" dirty="0">
                    <a:solidFill>
                      <a:srgbClr val="000000"/>
                    </a:solidFill>
                    <a:latin typeface="+mn-lt"/>
                  </a:rPr>
                  <a:t>Step 3 </a:t>
                </a:r>
              </a:p>
            </p:txBody>
          </p:sp>
        </p:grpSp>
        <p:sp>
          <p:nvSpPr>
            <p:cNvPr id="29" name="TextBox 28"/>
            <p:cNvSpPr txBox="1"/>
            <p:nvPr/>
          </p:nvSpPr>
          <p:spPr>
            <a:xfrm>
              <a:off x="3528421" y="4544552"/>
              <a:ext cx="1896657" cy="1107996"/>
            </a:xfrm>
            <a:prstGeom prst="rect">
              <a:avLst/>
            </a:prstGeom>
            <a:noFill/>
          </p:spPr>
          <p:txBody>
            <a:bodyPr wrap="square" rtlCol="0">
              <a:spAutoFit/>
            </a:bodyPr>
            <a:lstStyle/>
            <a:p>
              <a:pPr algn="ctr"/>
              <a:r>
                <a:rPr lang="en-US" sz="2200" dirty="0">
                  <a:solidFill>
                    <a:srgbClr val="000000"/>
                  </a:solidFill>
                  <a:latin typeface="+mn-lt"/>
                </a:rPr>
                <a:t>Determine</a:t>
              </a:r>
            </a:p>
            <a:p>
              <a:pPr algn="ctr"/>
              <a:r>
                <a:rPr lang="en-US" sz="2200" dirty="0">
                  <a:solidFill>
                    <a:srgbClr val="000000"/>
                  </a:solidFill>
                  <a:latin typeface="+mn-lt"/>
                </a:rPr>
                <a:t>what will solve the issue?</a:t>
              </a:r>
            </a:p>
          </p:txBody>
        </p:sp>
      </p:grpSp>
      <p:grpSp>
        <p:nvGrpSpPr>
          <p:cNvPr id="36" name="Group 35"/>
          <p:cNvGrpSpPr/>
          <p:nvPr/>
        </p:nvGrpSpPr>
        <p:grpSpPr>
          <a:xfrm>
            <a:off x="5505058" y="2764241"/>
            <a:ext cx="1581542" cy="2896588"/>
            <a:chOff x="5505058" y="2764241"/>
            <a:chExt cx="1581542" cy="2896588"/>
          </a:xfrm>
        </p:grpSpPr>
        <p:grpSp>
          <p:nvGrpSpPr>
            <p:cNvPr id="18" name="Group 17"/>
            <p:cNvGrpSpPr/>
            <p:nvPr/>
          </p:nvGrpSpPr>
          <p:grpSpPr>
            <a:xfrm>
              <a:off x="5505058" y="2764241"/>
              <a:ext cx="1485900" cy="1570214"/>
              <a:chOff x="5505058" y="2764241"/>
              <a:chExt cx="1485900" cy="1570214"/>
            </a:xfrm>
          </p:grpSpPr>
          <p:sp>
            <p:nvSpPr>
              <p:cNvPr id="12" name="Freeform 11"/>
              <p:cNvSpPr/>
              <p:nvPr/>
            </p:nvSpPr>
            <p:spPr>
              <a:xfrm>
                <a:off x="5505058" y="3368620"/>
                <a:ext cx="1485900" cy="965835"/>
              </a:xfrm>
              <a:custGeom>
                <a:avLst/>
                <a:gdLst>
                  <a:gd name="connsiteX0" fmla="*/ 0 w 1485900"/>
                  <a:gd name="connsiteY0" fmla="*/ 160976 h 965835"/>
                  <a:gd name="connsiteX1" fmla="*/ 160976 w 1485900"/>
                  <a:gd name="connsiteY1" fmla="*/ 0 h 965835"/>
                  <a:gd name="connsiteX2" fmla="*/ 1324924 w 1485900"/>
                  <a:gd name="connsiteY2" fmla="*/ 0 h 965835"/>
                  <a:gd name="connsiteX3" fmla="*/ 1485900 w 1485900"/>
                  <a:gd name="connsiteY3" fmla="*/ 160976 h 965835"/>
                  <a:gd name="connsiteX4" fmla="*/ 1485900 w 1485900"/>
                  <a:gd name="connsiteY4" fmla="*/ 804859 h 965835"/>
                  <a:gd name="connsiteX5" fmla="*/ 1324924 w 1485900"/>
                  <a:gd name="connsiteY5" fmla="*/ 965835 h 965835"/>
                  <a:gd name="connsiteX6" fmla="*/ 160976 w 1485900"/>
                  <a:gd name="connsiteY6" fmla="*/ 965835 h 965835"/>
                  <a:gd name="connsiteX7" fmla="*/ 0 w 1485900"/>
                  <a:gd name="connsiteY7" fmla="*/ 804859 h 965835"/>
                  <a:gd name="connsiteX8" fmla="*/ 0 w 1485900"/>
                  <a:gd name="connsiteY8" fmla="*/ 160976 h 9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900" h="965835">
                    <a:moveTo>
                      <a:pt x="0" y="160976"/>
                    </a:moveTo>
                    <a:cubicBezTo>
                      <a:pt x="0" y="72071"/>
                      <a:pt x="72071" y="0"/>
                      <a:pt x="160976" y="0"/>
                    </a:cubicBezTo>
                    <a:lnTo>
                      <a:pt x="1324924" y="0"/>
                    </a:lnTo>
                    <a:cubicBezTo>
                      <a:pt x="1413829" y="0"/>
                      <a:pt x="1485900" y="72071"/>
                      <a:pt x="1485900" y="160976"/>
                    </a:cubicBezTo>
                    <a:lnTo>
                      <a:pt x="1485900" y="804859"/>
                    </a:lnTo>
                    <a:cubicBezTo>
                      <a:pt x="1485900" y="893764"/>
                      <a:pt x="1413829" y="965835"/>
                      <a:pt x="1324924" y="965835"/>
                    </a:cubicBezTo>
                    <a:lnTo>
                      <a:pt x="160976" y="965835"/>
                    </a:lnTo>
                    <a:cubicBezTo>
                      <a:pt x="72071" y="965835"/>
                      <a:pt x="0" y="893764"/>
                      <a:pt x="0" y="804859"/>
                    </a:cubicBezTo>
                    <a:lnTo>
                      <a:pt x="0" y="160976"/>
                    </a:lnTo>
                    <a:close/>
                  </a:path>
                </a:pathLst>
              </a:custGeom>
              <a:solidFill>
                <a:schemeClr val="accent5">
                  <a:lumMod val="60000"/>
                  <a:lumOff val="40000"/>
                </a:schemeClr>
              </a:solidFill>
              <a:ln>
                <a:solidFill>
                  <a:srgbClr val="000000"/>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23348" tIns="123348" rIns="123348" bIns="123348" numCol="1" spcCol="1270" anchor="ctr" anchorCtr="0">
                <a:noAutofit/>
              </a:bodyPr>
              <a:lstStyle/>
              <a:p>
                <a:pPr lvl="0" algn="ctr" defTabSz="889000">
                  <a:lnSpc>
                    <a:spcPct val="90000"/>
                  </a:lnSpc>
                  <a:spcBef>
                    <a:spcPct val="0"/>
                  </a:spcBef>
                  <a:spcAft>
                    <a:spcPct val="35000"/>
                  </a:spcAft>
                </a:pPr>
                <a:r>
                  <a:rPr lang="en-US" sz="2000" kern="1200" dirty="0">
                    <a:solidFill>
                      <a:srgbClr val="000000"/>
                    </a:solidFill>
                  </a:rPr>
                  <a:t>Decision Making</a:t>
                </a:r>
              </a:p>
            </p:txBody>
          </p:sp>
          <p:sp>
            <p:nvSpPr>
              <p:cNvPr id="15" name="TextBox 14"/>
              <p:cNvSpPr txBox="1"/>
              <p:nvPr/>
            </p:nvSpPr>
            <p:spPr>
              <a:xfrm>
                <a:off x="5728770" y="2764241"/>
                <a:ext cx="1039067" cy="461665"/>
              </a:xfrm>
              <a:prstGeom prst="rect">
                <a:avLst/>
              </a:prstGeom>
              <a:noFill/>
            </p:spPr>
            <p:txBody>
              <a:bodyPr wrap="none" rtlCol="0">
                <a:spAutoFit/>
              </a:bodyPr>
              <a:lstStyle/>
              <a:p>
                <a:r>
                  <a:rPr lang="en-US" b="1" dirty="0">
                    <a:solidFill>
                      <a:srgbClr val="000000"/>
                    </a:solidFill>
                    <a:latin typeface="+mn-lt"/>
                  </a:rPr>
                  <a:t>Step 4 </a:t>
                </a:r>
              </a:p>
            </p:txBody>
          </p:sp>
        </p:grpSp>
        <p:sp>
          <p:nvSpPr>
            <p:cNvPr id="30" name="TextBox 29"/>
            <p:cNvSpPr txBox="1"/>
            <p:nvPr/>
          </p:nvSpPr>
          <p:spPr>
            <a:xfrm>
              <a:off x="5505058" y="4552833"/>
              <a:ext cx="1581542" cy="1107996"/>
            </a:xfrm>
            <a:prstGeom prst="rect">
              <a:avLst/>
            </a:prstGeom>
            <a:noFill/>
          </p:spPr>
          <p:txBody>
            <a:bodyPr wrap="square" rtlCol="0">
              <a:spAutoFit/>
            </a:bodyPr>
            <a:lstStyle/>
            <a:p>
              <a:pPr algn="ctr"/>
              <a:r>
                <a:rPr lang="en-US" sz="2200" dirty="0">
                  <a:solidFill>
                    <a:srgbClr val="000000"/>
                  </a:solidFill>
                  <a:latin typeface="+mn-lt"/>
                </a:rPr>
                <a:t>Select and apply the solution. </a:t>
              </a:r>
            </a:p>
          </p:txBody>
        </p:sp>
      </p:grpSp>
      <p:grpSp>
        <p:nvGrpSpPr>
          <p:cNvPr id="37" name="Group 36"/>
          <p:cNvGrpSpPr/>
          <p:nvPr/>
        </p:nvGrpSpPr>
        <p:grpSpPr>
          <a:xfrm>
            <a:off x="7310381" y="2764241"/>
            <a:ext cx="1528819" cy="2847905"/>
            <a:chOff x="7310381" y="2764241"/>
            <a:chExt cx="1528819" cy="2847905"/>
          </a:xfrm>
        </p:grpSpPr>
        <p:grpSp>
          <p:nvGrpSpPr>
            <p:cNvPr id="19" name="Group 18"/>
            <p:cNvGrpSpPr/>
            <p:nvPr/>
          </p:nvGrpSpPr>
          <p:grpSpPr>
            <a:xfrm>
              <a:off x="7310381" y="2764241"/>
              <a:ext cx="1485900" cy="1570214"/>
              <a:chOff x="7310381" y="2764241"/>
              <a:chExt cx="1485900" cy="1570214"/>
            </a:xfrm>
          </p:grpSpPr>
          <p:sp>
            <p:nvSpPr>
              <p:cNvPr id="14" name="Freeform 13"/>
              <p:cNvSpPr/>
              <p:nvPr/>
            </p:nvSpPr>
            <p:spPr>
              <a:xfrm>
                <a:off x="7310381" y="3368620"/>
                <a:ext cx="1485900" cy="965835"/>
              </a:xfrm>
              <a:custGeom>
                <a:avLst/>
                <a:gdLst>
                  <a:gd name="connsiteX0" fmla="*/ 0 w 1485900"/>
                  <a:gd name="connsiteY0" fmla="*/ 160976 h 965835"/>
                  <a:gd name="connsiteX1" fmla="*/ 160976 w 1485900"/>
                  <a:gd name="connsiteY1" fmla="*/ 0 h 965835"/>
                  <a:gd name="connsiteX2" fmla="*/ 1324924 w 1485900"/>
                  <a:gd name="connsiteY2" fmla="*/ 0 h 965835"/>
                  <a:gd name="connsiteX3" fmla="*/ 1485900 w 1485900"/>
                  <a:gd name="connsiteY3" fmla="*/ 160976 h 965835"/>
                  <a:gd name="connsiteX4" fmla="*/ 1485900 w 1485900"/>
                  <a:gd name="connsiteY4" fmla="*/ 804859 h 965835"/>
                  <a:gd name="connsiteX5" fmla="*/ 1324924 w 1485900"/>
                  <a:gd name="connsiteY5" fmla="*/ 965835 h 965835"/>
                  <a:gd name="connsiteX6" fmla="*/ 160976 w 1485900"/>
                  <a:gd name="connsiteY6" fmla="*/ 965835 h 965835"/>
                  <a:gd name="connsiteX7" fmla="*/ 0 w 1485900"/>
                  <a:gd name="connsiteY7" fmla="*/ 804859 h 965835"/>
                  <a:gd name="connsiteX8" fmla="*/ 0 w 1485900"/>
                  <a:gd name="connsiteY8" fmla="*/ 160976 h 96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900" h="965835">
                    <a:moveTo>
                      <a:pt x="0" y="160976"/>
                    </a:moveTo>
                    <a:cubicBezTo>
                      <a:pt x="0" y="72071"/>
                      <a:pt x="72071" y="0"/>
                      <a:pt x="160976" y="0"/>
                    </a:cubicBezTo>
                    <a:lnTo>
                      <a:pt x="1324924" y="0"/>
                    </a:lnTo>
                    <a:cubicBezTo>
                      <a:pt x="1413829" y="0"/>
                      <a:pt x="1485900" y="72071"/>
                      <a:pt x="1485900" y="160976"/>
                    </a:cubicBezTo>
                    <a:lnTo>
                      <a:pt x="1485900" y="804859"/>
                    </a:lnTo>
                    <a:cubicBezTo>
                      <a:pt x="1485900" y="893764"/>
                      <a:pt x="1413829" y="965835"/>
                      <a:pt x="1324924" y="965835"/>
                    </a:cubicBezTo>
                    <a:lnTo>
                      <a:pt x="160976" y="965835"/>
                    </a:lnTo>
                    <a:cubicBezTo>
                      <a:pt x="72071" y="965835"/>
                      <a:pt x="0" y="893764"/>
                      <a:pt x="0" y="804859"/>
                    </a:cubicBezTo>
                    <a:lnTo>
                      <a:pt x="0" y="160976"/>
                    </a:lnTo>
                    <a:close/>
                  </a:path>
                </a:pathLst>
              </a:custGeom>
              <a:solidFill>
                <a:schemeClr val="accent6">
                  <a:lumMod val="60000"/>
                  <a:lumOff val="40000"/>
                </a:schemeClr>
              </a:solidFill>
              <a:ln>
                <a:solidFill>
                  <a:srgbClr val="000000"/>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123348" tIns="123348" rIns="123348" bIns="123348" numCol="1" spcCol="1270" anchor="ctr" anchorCtr="0">
                <a:noAutofit/>
              </a:bodyPr>
              <a:lstStyle/>
              <a:p>
                <a:pPr lvl="0" algn="ctr" defTabSz="889000">
                  <a:lnSpc>
                    <a:spcPct val="90000"/>
                  </a:lnSpc>
                  <a:spcBef>
                    <a:spcPct val="0"/>
                  </a:spcBef>
                  <a:spcAft>
                    <a:spcPct val="35000"/>
                  </a:spcAft>
                </a:pPr>
                <a:r>
                  <a:rPr lang="en-US" sz="2000" kern="1200" dirty="0">
                    <a:solidFill>
                      <a:srgbClr val="000000"/>
                    </a:solidFill>
                  </a:rPr>
                  <a:t>Evaluate Success</a:t>
                </a:r>
              </a:p>
            </p:txBody>
          </p:sp>
          <p:sp>
            <p:nvSpPr>
              <p:cNvPr id="16" name="TextBox 15"/>
              <p:cNvSpPr txBox="1"/>
              <p:nvPr/>
            </p:nvSpPr>
            <p:spPr>
              <a:xfrm>
                <a:off x="7620000" y="2764241"/>
                <a:ext cx="1039067" cy="461665"/>
              </a:xfrm>
              <a:prstGeom prst="rect">
                <a:avLst/>
              </a:prstGeom>
              <a:noFill/>
            </p:spPr>
            <p:txBody>
              <a:bodyPr wrap="none" rtlCol="0">
                <a:spAutoFit/>
              </a:bodyPr>
              <a:lstStyle/>
              <a:p>
                <a:r>
                  <a:rPr lang="en-US" b="1" dirty="0">
                    <a:solidFill>
                      <a:srgbClr val="000000"/>
                    </a:solidFill>
                    <a:latin typeface="+mn-lt"/>
                  </a:rPr>
                  <a:t>Step 5 </a:t>
                </a:r>
              </a:p>
            </p:txBody>
          </p:sp>
        </p:grpSp>
        <p:sp>
          <p:nvSpPr>
            <p:cNvPr id="32" name="TextBox 31"/>
            <p:cNvSpPr txBox="1"/>
            <p:nvPr/>
          </p:nvSpPr>
          <p:spPr>
            <a:xfrm>
              <a:off x="7315200" y="4504150"/>
              <a:ext cx="1524000" cy="1107996"/>
            </a:xfrm>
            <a:prstGeom prst="rect">
              <a:avLst/>
            </a:prstGeom>
            <a:noFill/>
          </p:spPr>
          <p:txBody>
            <a:bodyPr wrap="square" rtlCol="0">
              <a:spAutoFit/>
            </a:bodyPr>
            <a:lstStyle/>
            <a:p>
              <a:pPr algn="ctr"/>
              <a:r>
                <a:rPr lang="en-US" sz="2200" dirty="0">
                  <a:solidFill>
                    <a:srgbClr val="000000"/>
                  </a:solidFill>
                  <a:latin typeface="+mn-lt"/>
                </a:rPr>
                <a:t>Was the solution successful?</a:t>
              </a:r>
            </a:p>
          </p:txBody>
        </p:sp>
      </p:grpSp>
      <p:sp>
        <p:nvSpPr>
          <p:cNvPr id="5" name="TextBox 4"/>
          <p:cNvSpPr txBox="1"/>
          <p:nvPr/>
        </p:nvSpPr>
        <p:spPr>
          <a:xfrm>
            <a:off x="152400" y="5862935"/>
            <a:ext cx="8100679" cy="461665"/>
          </a:xfrm>
          <a:prstGeom prst="rect">
            <a:avLst/>
          </a:prstGeom>
          <a:noFill/>
        </p:spPr>
        <p:txBody>
          <a:bodyPr wrap="none" rtlCol="0">
            <a:spAutoFit/>
          </a:bodyPr>
          <a:lstStyle/>
          <a:p>
            <a:r>
              <a:rPr lang="en-US" sz="2200" b="1" dirty="0">
                <a:latin typeface="+mn-lt"/>
              </a:rPr>
              <a:t> </a:t>
            </a:r>
            <a:r>
              <a:rPr lang="en-US" sz="2200" b="1" dirty="0">
                <a:solidFill>
                  <a:srgbClr val="000000"/>
                </a:solidFill>
                <a:latin typeface="+mn-lt"/>
              </a:rPr>
              <a:t>If a solution was not successful, re-evaluate the plan and try again</a:t>
            </a:r>
            <a:r>
              <a:rPr lang="en-US" b="1" dirty="0">
                <a:solidFill>
                  <a:srgbClr val="000000"/>
                </a:solidFill>
                <a:latin typeface="+mn-lt"/>
              </a:rPr>
              <a:t>. </a:t>
            </a:r>
          </a:p>
        </p:txBody>
      </p:sp>
    </p:spTree>
    <p:extLst>
      <p:ext uri="{BB962C8B-B14F-4D97-AF65-F5344CB8AC3E}">
        <p14:creationId xmlns:p14="http://schemas.microsoft.com/office/powerpoint/2010/main" val="10958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Real" id="{65D73872-97BE-4B6F-B0D0-600F8D0C09CB}" vid="{6E968A65-8634-4F25-B2EF-E0729934D981}"/>
    </a:ext>
  </a:extLst>
</a:theme>
</file>

<file path=ppt/theme/theme2.xml><?xml version="1.0" encoding="utf-8"?>
<a:theme xmlns:a="http://schemas.openxmlformats.org/drawingml/2006/main" name="1_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LAUSD Real</Template>
  <TotalTime>15092</TotalTime>
  <Words>5345</Words>
  <Application>Microsoft Office PowerPoint</Application>
  <PresentationFormat>On-screen Show (4:3)</PresentationFormat>
  <Paragraphs>573</Paragraphs>
  <Slides>39</Slides>
  <Notes>39</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Arial Black</vt:lpstr>
      <vt:lpstr>Calibri</vt:lpstr>
      <vt:lpstr>Gill Sans</vt:lpstr>
      <vt:lpstr>Times New Roman</vt:lpstr>
      <vt:lpstr>Wingdings</vt:lpstr>
      <vt:lpstr>LAUSD Real</vt:lpstr>
      <vt:lpstr>1_LAUSD Real</vt:lpstr>
      <vt:lpstr>2014 Cafe LA Presentation template</vt:lpstr>
      <vt:lpstr> Increasing Participation  and  Profit And Loss </vt:lpstr>
      <vt:lpstr> Increasing Participation  and  Profit And Loss</vt:lpstr>
      <vt:lpstr>Overview</vt:lpstr>
      <vt:lpstr>Business Skills</vt:lpstr>
      <vt:lpstr>6 Attributes of a Business Savvy Manager</vt:lpstr>
      <vt:lpstr>Communicator </vt:lpstr>
      <vt:lpstr>Financial Analyst </vt:lpstr>
      <vt:lpstr>Participation Builder</vt:lpstr>
      <vt:lpstr>Problem Solver</vt:lpstr>
      <vt:lpstr>Problem Solving To Build Participation   </vt:lpstr>
      <vt:lpstr>Solutions to Build Participation </vt:lpstr>
      <vt:lpstr>Solutions to Build Participation, Cont;</vt:lpstr>
      <vt:lpstr>Treehouse Activity </vt:lpstr>
      <vt:lpstr>PowerPoint Presentation</vt:lpstr>
      <vt:lpstr>Organization and Planning</vt:lpstr>
      <vt:lpstr>What type of calendar do managers already use?</vt:lpstr>
      <vt:lpstr>It’s Not Just An Ordering Calendar, Cont. </vt:lpstr>
      <vt:lpstr>Professional Development </vt:lpstr>
      <vt:lpstr>Professional Development Advocate</vt:lpstr>
      <vt:lpstr>PowerPoint Presentation</vt:lpstr>
      <vt:lpstr>Where Does Our Profit Comes From?</vt:lpstr>
      <vt:lpstr>Revenue</vt:lpstr>
      <vt:lpstr>PowerPoint Presentation</vt:lpstr>
      <vt:lpstr>Controlling Costs To Ensure A Profit  </vt:lpstr>
      <vt:lpstr>Operational Costs</vt:lpstr>
      <vt:lpstr>The Impact of Additional Hours and Overtime</vt:lpstr>
      <vt:lpstr>How To Control Food Cost</vt:lpstr>
      <vt:lpstr>How To Control Food Cost Cont’d </vt:lpstr>
      <vt:lpstr>How To Control Food Cost</vt:lpstr>
      <vt:lpstr>CMS Production Profit and Loss Report </vt:lpstr>
      <vt:lpstr>Cost Per Meal Target</vt:lpstr>
      <vt:lpstr>Problem Solving for P &amp; L</vt:lpstr>
      <vt:lpstr>Cost Per Meal Inline With Target Cost</vt:lpstr>
      <vt:lpstr>Activity: Breakfast Production Profit And Loss Report Example</vt:lpstr>
      <vt:lpstr>Activity: Lunch Production Profit And Loss Report Example</vt:lpstr>
      <vt:lpstr>Preventing Missing Meals </vt:lpstr>
      <vt:lpstr>Dashboard Overview</vt:lpstr>
      <vt:lpstr>Dashboard and Missing Meals </vt:lpstr>
      <vt:lpstr>PowerPoint Presentation</vt:lpstr>
    </vt:vector>
  </TitlesOfParts>
  <Company>snhu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Beverage and Labor  Cost Controls</dc:title>
  <dc:creator>Desmond Keefe</dc:creator>
  <cp:lastModifiedBy>Howard, Amber</cp:lastModifiedBy>
  <cp:revision>1485</cp:revision>
  <dcterms:created xsi:type="dcterms:W3CDTF">2002-09-09T16:33:14Z</dcterms:created>
  <dcterms:modified xsi:type="dcterms:W3CDTF">2019-07-31T22:24:48Z</dcterms:modified>
</cp:coreProperties>
</file>